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2"/>
  </p:notesMasterIdLst>
  <p:sldIdLst>
    <p:sldId id="256" r:id="rId3"/>
    <p:sldId id="264" r:id="rId4"/>
    <p:sldId id="258" r:id="rId5"/>
    <p:sldId id="259" r:id="rId6"/>
    <p:sldId id="260" r:id="rId7"/>
    <p:sldId id="261" r:id="rId8"/>
    <p:sldId id="262" r:id="rId9"/>
    <p:sldId id="257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2D56B-CC3B-449C-B65D-133B19210D15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D3EB9-F11C-4266-8515-2AE2F2522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666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Microsoft can enable this by supporting a shift in the nature of work towards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microproductivity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with large productivity tasks being transformed into a set of smaller microtasks that can be completed individually in short bursts of time with limited context.</a:t>
            </a:r>
          </a:p>
          <a:p>
            <a:endParaRPr lang="en-US" dirty="0" smtClean="0"/>
          </a:p>
          <a:p>
            <a:r>
              <a:rPr lang="en-US" dirty="0" smtClean="0"/>
              <a:t>Many observed benefits to microproductivity</a:t>
            </a:r>
          </a:p>
          <a:p>
            <a:pPr lvl="1"/>
            <a:r>
              <a:rPr lang="en-US" dirty="0" smtClean="0"/>
              <a:t>Flexibility, quality, specialization, learning</a:t>
            </a:r>
          </a:p>
          <a:p>
            <a:pPr lvl="1"/>
            <a:r>
              <a:rPr lang="en-US" dirty="0" smtClean="0"/>
              <a:t>Bring this into our every day information work in a way that helps existing information workers be more productive and creates a nice hole to slot in collaborators, crowd workers, and automation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r>
              <a:rPr lang="en-US" dirty="0" smtClean="0"/>
              <a:t>Research: Break a task down into small</a:t>
            </a:r>
            <a:r>
              <a:rPr lang="en-US" baseline="0" dirty="0" smtClean="0"/>
              <a:t> component pieces </a:t>
            </a:r>
            <a:r>
              <a:rPr lang="en-US" baseline="0" dirty="0" smtClean="0">
                <a:sym typeface="Wingdings" panose="05000000000000000000" pitchFamily="2" charset="2"/>
              </a:rPr>
              <a:t> easier to do, more resilient to interruptions, higher quality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5B3D2-75B5-4B2C-AB3B-CC1CE32FC1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25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1CDB-FC05-4D20-90C7-4032936F06B7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E38F-16CF-4BBC-BF71-4A105B45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4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1CDB-FC05-4D20-90C7-4032936F06B7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E38F-16CF-4BBC-BF71-4A105B45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193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1CDB-FC05-4D20-90C7-4032936F06B7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E38F-16CF-4BBC-BF71-4A105B45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5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1CDB-FC05-4D20-90C7-4032936F06B7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E38F-16CF-4BBC-BF71-4A105B45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9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1CDB-FC05-4D20-90C7-4032936F06B7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E38F-16CF-4BBC-BF71-4A105B45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28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1CDB-FC05-4D20-90C7-4032936F06B7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E38F-16CF-4BBC-BF71-4A105B45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8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1CDB-FC05-4D20-90C7-4032936F06B7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E38F-16CF-4BBC-BF71-4A105B45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0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1CDB-FC05-4D20-90C7-4032936F06B7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E38F-16CF-4BBC-BF71-4A105B45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29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1CDB-FC05-4D20-90C7-4032936F06B7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E38F-16CF-4BBC-BF71-4A105B45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707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1CDB-FC05-4D20-90C7-4032936F06B7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E38F-16CF-4BBC-BF71-4A105B45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5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1CDB-FC05-4D20-90C7-4032936F06B7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E38F-16CF-4BBC-BF71-4A105B45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7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71CDB-FC05-4D20-90C7-4032936F06B7}" type="datetimeFigureOut">
              <a:rPr lang="en-US" smtClean="0"/>
              <a:t>5/7/2016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AE38F-16CF-4BBC-BF71-4A105B45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58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.xml"/><Relationship Id="rId1" Type="http://schemas.openxmlformats.org/officeDocument/2006/relationships/customXml" Target="../../customXml/item1.xml"/><Relationship Id="rId4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CHI 2016 workshop on</a:t>
            </a:r>
            <a:br>
              <a:rPr lang="en-US" dirty="0" smtClean="0"/>
            </a:br>
            <a:r>
              <a:rPr lang="en-US" sz="8800" dirty="0" smtClean="0"/>
              <a:t>Microproductivity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201053" y="3859008"/>
            <a:ext cx="9789895" cy="1554480"/>
            <a:chOff x="1305229" y="3978274"/>
            <a:chExt cx="9789895" cy="155448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84" r="26429"/>
            <a:stretch/>
          </p:blipFill>
          <p:spPr>
            <a:xfrm>
              <a:off x="1305229" y="3978274"/>
              <a:ext cx="1306914" cy="1554480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5" r="13513"/>
            <a:stretch/>
          </p:blipFill>
          <p:spPr>
            <a:xfrm>
              <a:off x="3002326" y="3978274"/>
              <a:ext cx="1306914" cy="155448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001"/>
            <a:stretch/>
          </p:blipFill>
          <p:spPr>
            <a:xfrm>
              <a:off x="4699423" y="3978274"/>
              <a:ext cx="1302596" cy="155448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637" t="1951" r="10876" b="10078"/>
            <a:stretch/>
          </p:blipFill>
          <p:spPr>
            <a:xfrm>
              <a:off x="6392202" y="3978274"/>
              <a:ext cx="1311164" cy="1554480"/>
            </a:xfrm>
            <a:prstGeom prst="rect">
              <a:avLst/>
            </a:prstGeom>
          </p:spPr>
        </p:pic>
        <p:pic>
          <p:nvPicPr>
            <p:cNvPr id="8" name="Picture 7" descr="http://research.microsoft.com/en-us/people/shamsi/Shamsi.JPG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779" r="9914"/>
            <a:stretch/>
          </p:blipFill>
          <p:spPr bwMode="auto">
            <a:xfrm>
              <a:off x="8093549" y="3978274"/>
              <a:ext cx="1306914" cy="1554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557"/>
            <a:stretch/>
          </p:blipFill>
          <p:spPr>
            <a:xfrm>
              <a:off x="9790647" y="3978274"/>
              <a:ext cx="1304477" cy="1554480"/>
            </a:xfrm>
            <a:prstGeom prst="rect">
              <a:avLst/>
            </a:prstGeom>
          </p:spPr>
        </p:pic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957171"/>
              </p:ext>
            </p:extLst>
          </p:nvPr>
        </p:nvGraphicFramePr>
        <p:xfrm>
          <a:off x="907776" y="5422790"/>
          <a:ext cx="10376448" cy="641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1621"/>
                <a:gridCol w="1567195"/>
                <a:gridCol w="1729408"/>
                <a:gridCol w="1729408"/>
                <a:gridCol w="1729408"/>
                <a:gridCol w="1729408"/>
              </a:tblGrid>
              <a:tr h="641418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Michael</a:t>
                      </a:r>
                      <a:r>
                        <a:rPr lang="en-US" b="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Bernstein</a:t>
                      </a:r>
                    </a:p>
                    <a:p>
                      <a:pPr algn="ctr"/>
                      <a:r>
                        <a:rPr lang="en-US" sz="16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Stanford</a:t>
                      </a:r>
                      <a:endParaRPr lang="en-US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Jeff Bigham</a:t>
                      </a:r>
                    </a:p>
                    <a:p>
                      <a:pPr algn="ctr"/>
                      <a:r>
                        <a:rPr lang="en-US" sz="16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CMU</a:t>
                      </a:r>
                      <a:endParaRPr lang="en-US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Carrie Cai</a:t>
                      </a:r>
                    </a:p>
                    <a:p>
                      <a:pPr algn="ctr"/>
                      <a:r>
                        <a:rPr lang="en-US" sz="16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MIT</a:t>
                      </a:r>
                      <a:endParaRPr lang="en-US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Liz Gerber</a:t>
                      </a:r>
                    </a:p>
                    <a:p>
                      <a:pPr algn="ctr"/>
                      <a:r>
                        <a:rPr lang="en-US" sz="16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Northwestern</a:t>
                      </a:r>
                      <a:endParaRPr lang="en-US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Shamsi Iqbal</a:t>
                      </a:r>
                    </a:p>
                    <a:p>
                      <a:pPr algn="ctr"/>
                      <a:r>
                        <a:rPr lang="en-US" sz="16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MSR</a:t>
                      </a:r>
                      <a:endParaRPr lang="en-US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Jaime Teevan</a:t>
                      </a:r>
                    </a:p>
                    <a:p>
                      <a:pPr algn="ctr"/>
                      <a:r>
                        <a:rPr lang="en-US" sz="16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MSR</a:t>
                      </a:r>
                      <a:endParaRPr lang="en-US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/>
              <a:t>#microCHI16</a:t>
            </a:r>
            <a:endParaRPr lang="en-US" sz="88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1201053" y="3859008"/>
            <a:ext cx="9789895" cy="1554480"/>
            <a:chOff x="1305229" y="3978274"/>
            <a:chExt cx="9789895" cy="155448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84" r="26429"/>
            <a:stretch/>
          </p:blipFill>
          <p:spPr>
            <a:xfrm>
              <a:off x="1305229" y="3978274"/>
              <a:ext cx="1306914" cy="1554480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5" r="13513"/>
            <a:stretch/>
          </p:blipFill>
          <p:spPr>
            <a:xfrm>
              <a:off x="3002326" y="3978274"/>
              <a:ext cx="1306914" cy="155448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001"/>
            <a:stretch/>
          </p:blipFill>
          <p:spPr>
            <a:xfrm>
              <a:off x="4699423" y="3978274"/>
              <a:ext cx="1302596" cy="155448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637" t="1951" r="10876" b="10078"/>
            <a:stretch/>
          </p:blipFill>
          <p:spPr>
            <a:xfrm>
              <a:off x="6392202" y="3978274"/>
              <a:ext cx="1311164" cy="1554480"/>
            </a:xfrm>
            <a:prstGeom prst="rect">
              <a:avLst/>
            </a:prstGeom>
          </p:spPr>
        </p:pic>
        <p:pic>
          <p:nvPicPr>
            <p:cNvPr id="8" name="Picture 7" descr="http://research.microsoft.com/en-us/people/shamsi/Shamsi.JPG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779" r="9914"/>
            <a:stretch/>
          </p:blipFill>
          <p:spPr bwMode="auto">
            <a:xfrm>
              <a:off x="8093549" y="3978274"/>
              <a:ext cx="1306914" cy="1554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557"/>
            <a:stretch/>
          </p:blipFill>
          <p:spPr>
            <a:xfrm>
              <a:off x="9790647" y="3978274"/>
              <a:ext cx="1304477" cy="1554480"/>
            </a:xfrm>
            <a:prstGeom prst="rect">
              <a:avLst/>
            </a:prstGeom>
          </p:spPr>
        </p:pic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653126"/>
              </p:ext>
            </p:extLst>
          </p:nvPr>
        </p:nvGraphicFramePr>
        <p:xfrm>
          <a:off x="907776" y="5422790"/>
          <a:ext cx="10376448" cy="641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1621"/>
                <a:gridCol w="1567195"/>
                <a:gridCol w="1729408"/>
                <a:gridCol w="1729408"/>
                <a:gridCol w="1729408"/>
                <a:gridCol w="1729408"/>
              </a:tblGrid>
              <a:tr h="641418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@</a:t>
                      </a:r>
                      <a:r>
                        <a:rPr lang="en-US" b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msbernst</a:t>
                      </a:r>
                      <a:endParaRPr lang="en-US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@</a:t>
                      </a:r>
                      <a:r>
                        <a:rPr lang="en-US" b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jeffbigham</a:t>
                      </a:r>
                      <a:endParaRPr lang="en-US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@</a:t>
                      </a:r>
                      <a:r>
                        <a:rPr lang="en-US" b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carryveggies</a:t>
                      </a:r>
                      <a:endParaRPr lang="en-US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@</a:t>
                      </a:r>
                      <a:r>
                        <a:rPr lang="en-US" b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elizgerber</a:t>
                      </a:r>
                      <a:endParaRPr lang="en-US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@</a:t>
                      </a:r>
                      <a:r>
                        <a:rPr lang="en-US" b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iqbal_st</a:t>
                      </a:r>
                      <a:endParaRPr lang="en-US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@</a:t>
                      </a:r>
                      <a:r>
                        <a:rPr lang="en-US" b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jteevan</a:t>
                      </a:r>
                      <a:endParaRPr lang="en-US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585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err="1" smtClean="0">
                <a:cs typeface="Segoe UI" panose="020B0502040204020203" pitchFamily="34" charset="0"/>
              </a:rPr>
              <a:t>mi·cro·pro·duc·tiv·i·ty</a:t>
            </a:r>
            <a:r>
              <a:rPr lang="en-US" dirty="0">
                <a:cs typeface="Segoe UI" panose="020B0502040204020203" pitchFamily="34" charset="0"/>
              </a:rPr>
              <a:t/>
            </a:r>
            <a:br>
              <a:rPr lang="en-US" dirty="0">
                <a:cs typeface="Segoe UI" panose="020B0502040204020203" pitchFamily="34" charset="0"/>
              </a:rPr>
            </a:br>
            <a:r>
              <a:rPr lang="en-US" dirty="0" smtClean="0">
                <a:cs typeface="Segoe UI" panose="020B0502040204020203" pitchFamily="34" charset="0"/>
              </a:rPr>
              <a:t>/ˈ</a:t>
            </a:r>
            <a:r>
              <a:rPr lang="en-US" dirty="0" err="1">
                <a:cs typeface="Segoe UI" panose="020B0502040204020203" pitchFamily="34" charset="0"/>
              </a:rPr>
              <a:t>mīkrō</a:t>
            </a:r>
            <a:r>
              <a:rPr lang="en-US" dirty="0">
                <a:cs typeface="Segoe UI" panose="020B0502040204020203" pitchFamily="34" charset="0"/>
              </a:rPr>
              <a:t> </a:t>
            </a:r>
            <a:r>
              <a:rPr lang="en-US" dirty="0" err="1" smtClean="0">
                <a:cs typeface="Segoe UI" panose="020B0502040204020203" pitchFamily="34" charset="0"/>
              </a:rPr>
              <a:t>prō</a:t>
            </a:r>
            <a:r>
              <a:rPr lang="en-US" dirty="0" err="1">
                <a:cs typeface="Segoe UI" panose="020B0502040204020203" pitchFamily="34" charset="0"/>
              </a:rPr>
              <a:t>ˌdəkˈ</a:t>
            </a:r>
            <a:r>
              <a:rPr lang="en-US" dirty="0" err="1" smtClean="0">
                <a:cs typeface="Segoe UI" panose="020B0502040204020203" pitchFamily="34" charset="0"/>
              </a:rPr>
              <a:t>tivətē</a:t>
            </a:r>
            <a:r>
              <a:rPr lang="en-US" dirty="0" smtClean="0">
                <a:cs typeface="Segoe UI" panose="020B0502040204020203" pitchFamily="34" charset="0"/>
              </a:rPr>
              <a:t>/ noun</a:t>
            </a:r>
            <a:endParaRPr lang="en-US" dirty="0">
              <a:cs typeface="Segoe UI" panose="020B0502040204020203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Segoe UI" panose="020B0502040204020203" pitchFamily="34" charset="0"/>
              </a:rPr>
              <a:t>The transformation of 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Segoe UI" panose="020B0502040204020203" pitchFamily="34" charset="0"/>
              </a:rPr>
              <a:t>large productivity tasks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Segoe UI" panose="020B0502040204020203" pitchFamily="34" charset="0"/>
              </a:rPr>
              <a:t>into 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Segoe UI" panose="020B0502040204020203" pitchFamily="34" charset="0"/>
              </a:rPr>
              <a:t>a set of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Segoe UI" panose="020B0502040204020203" pitchFamily="34" charset="0"/>
              </a:rPr>
              <a:t>smaller 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Segoe UI" panose="020B0502040204020203" pitchFamily="34" charset="0"/>
              </a:rPr>
              <a:t>microtasks that can be completed individually in short bursts of time with limited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Segoe UI" panose="020B0502040204020203" pitchFamily="34" charset="0"/>
              </a:rPr>
              <a:t>context.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Segoe UI" panose="020B0502040204020203" pitchFamily="34" charset="0"/>
            </a:endParaRPr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233333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Aspects of Microproductivity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task </a:t>
            </a:r>
            <a:r>
              <a:rPr lang="en-US" dirty="0" err="1" smtClean="0"/>
              <a:t>de·com·po·si·tion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/task 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dē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ˌkämpəˈ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ziSH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(ə)n/ noun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i="1" dirty="0" smtClean="0"/>
              <a:t>The </a:t>
            </a:r>
            <a:r>
              <a:rPr lang="en-US" i="1" dirty="0"/>
              <a:t>process of breaking large tasks down into microtasks such that each microtask contributes towards the overall goal.</a:t>
            </a:r>
            <a:endParaRPr lang="en-US" i="1" dirty="0" smtClean="0"/>
          </a:p>
          <a:p>
            <a:r>
              <a:rPr lang="en-US" dirty="0"/>
              <a:t>task </a:t>
            </a:r>
            <a:r>
              <a:rPr lang="en-US" dirty="0" err="1" smtClean="0"/>
              <a:t>com·ple·tion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task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kəmˈplēSH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(ə)n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 noun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i="1" dirty="0" smtClean="0"/>
              <a:t>The </a:t>
            </a:r>
            <a:r>
              <a:rPr lang="en-US" i="1" dirty="0"/>
              <a:t>completion and aggregation of microtasks. Involves motivating people to complete microtasks, designing where and when to embed microtasks, and managing attention.</a:t>
            </a:r>
            <a:endParaRPr lang="en-US" i="1" dirty="0" smtClean="0"/>
          </a:p>
          <a:p>
            <a:r>
              <a:rPr lang="en-US" dirty="0"/>
              <a:t>task </a:t>
            </a:r>
            <a:r>
              <a:rPr lang="en-US" dirty="0" err="1" smtClean="0"/>
              <a:t>sourc·ing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task 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sôrs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-sing/ noun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i="1" dirty="0" smtClean="0"/>
              <a:t>The </a:t>
            </a:r>
            <a:r>
              <a:rPr lang="en-US" i="1" dirty="0"/>
              <a:t>sourcing of tasks and microtasks to an actor to complete. </a:t>
            </a:r>
            <a:r>
              <a:rPr lang="en-US" i="1" dirty="0" smtClean="0"/>
              <a:t>A </a:t>
            </a:r>
            <a:r>
              <a:rPr lang="en-US" i="1" dirty="0"/>
              <a:t>microtask </a:t>
            </a:r>
            <a:r>
              <a:rPr lang="en-US" i="1" dirty="0" smtClean="0"/>
              <a:t>can be </a:t>
            </a:r>
            <a:r>
              <a:rPr lang="en-US" i="1" dirty="0"/>
              <a:t>completed by the task owner, peers, the crowd, or automation.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4341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are the best ways to create workflows of microtasks from a larger task goal? </a:t>
            </a:r>
          </a:p>
          <a:p>
            <a:r>
              <a:rPr lang="en-US" dirty="0" smtClean="0"/>
              <a:t>What </a:t>
            </a:r>
            <a:r>
              <a:rPr lang="en-US" dirty="0"/>
              <a:t>factors should be considered when deciding how to decompose a task? </a:t>
            </a:r>
          </a:p>
          <a:p>
            <a:r>
              <a:rPr lang="en-US" dirty="0" smtClean="0"/>
              <a:t>How </a:t>
            </a:r>
            <a:r>
              <a:rPr lang="en-US" dirty="0"/>
              <a:t>can the context necessary for the large task be encapsulated into each individual microtask? </a:t>
            </a:r>
          </a:p>
          <a:p>
            <a:r>
              <a:rPr lang="en-US" dirty="0" smtClean="0"/>
              <a:t>What </a:t>
            </a:r>
            <a:r>
              <a:rPr lang="en-US" dirty="0"/>
              <a:t>aspects of a task cannot be decomposed? </a:t>
            </a:r>
          </a:p>
        </p:txBody>
      </p:sp>
    </p:spTree>
    <p:extLst>
      <p:ext uri="{BB962C8B-B14F-4D97-AF65-F5344CB8AC3E}">
        <p14:creationId xmlns:p14="http://schemas.microsoft.com/office/powerpoint/2010/main" val="368777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Completion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</a:t>
            </a:r>
            <a:r>
              <a:rPr lang="en-US" dirty="0"/>
              <a:t>to motivate people to perform microtasks? </a:t>
            </a:r>
          </a:p>
          <a:p>
            <a:r>
              <a:rPr lang="en-US" dirty="0" smtClean="0"/>
              <a:t>How </a:t>
            </a:r>
            <a:r>
              <a:rPr lang="en-US" dirty="0"/>
              <a:t>can microtasks be designed so as to be resilient to interruptions? </a:t>
            </a:r>
          </a:p>
          <a:p>
            <a:r>
              <a:rPr lang="en-US" dirty="0" smtClean="0"/>
              <a:t>How </a:t>
            </a:r>
            <a:r>
              <a:rPr lang="en-US" dirty="0"/>
              <a:t>can microproductivity be encouraged without being disruptive to a user’s existing activities? </a:t>
            </a:r>
          </a:p>
          <a:p>
            <a:r>
              <a:rPr lang="en-US" dirty="0" smtClean="0"/>
              <a:t>When </a:t>
            </a:r>
            <a:r>
              <a:rPr lang="en-US" dirty="0"/>
              <a:t>and where should microtasks be embedded? </a:t>
            </a:r>
          </a:p>
          <a:p>
            <a:r>
              <a:rPr lang="en-US" dirty="0" smtClean="0"/>
              <a:t>Can </a:t>
            </a:r>
            <a:r>
              <a:rPr lang="en-US" dirty="0"/>
              <a:t>microtasks be used to build knowledge? </a:t>
            </a:r>
          </a:p>
          <a:p>
            <a:r>
              <a:rPr lang="en-US" dirty="0" smtClean="0"/>
              <a:t>How </a:t>
            </a:r>
            <a:r>
              <a:rPr lang="en-US" dirty="0"/>
              <a:t>can we measure outcomes and contribution towards a large task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Sourcing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</a:t>
            </a:r>
            <a:r>
              <a:rPr lang="en-US" dirty="0"/>
              <a:t>should perform a microtask? </a:t>
            </a:r>
          </a:p>
          <a:p>
            <a:r>
              <a:rPr lang="en-US" dirty="0" smtClean="0"/>
              <a:t>What </a:t>
            </a:r>
            <a:r>
              <a:rPr lang="en-US" dirty="0"/>
              <a:t>is the impact of the actor on the task structure? </a:t>
            </a:r>
          </a:p>
          <a:p>
            <a:r>
              <a:rPr lang="en-US" dirty="0" smtClean="0"/>
              <a:t>How </a:t>
            </a:r>
            <a:r>
              <a:rPr lang="en-US" dirty="0"/>
              <a:t>can context be provided to actors at different levels of familiarity with the task? </a:t>
            </a:r>
          </a:p>
          <a:p>
            <a:r>
              <a:rPr lang="en-US" dirty="0" smtClean="0"/>
              <a:t>What </a:t>
            </a:r>
            <a:r>
              <a:rPr lang="en-US" dirty="0"/>
              <a:t>are the tradeoffs between performing tasks individually versus distributing microtasks across multiple performers and later aggregating the results? </a:t>
            </a:r>
          </a:p>
        </p:txBody>
      </p:sp>
    </p:spTree>
    <p:extLst>
      <p:ext uri="{BB962C8B-B14F-4D97-AF65-F5344CB8AC3E}">
        <p14:creationId xmlns:p14="http://schemas.microsoft.com/office/powerpoint/2010/main" val="234780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Microproductivity Schedule – Morning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982396"/>
              </p:ext>
            </p:extLst>
          </p:nvPr>
        </p:nvGraphicFramePr>
        <p:xfrm>
          <a:off x="838200" y="1825625"/>
          <a:ext cx="10515600" cy="37084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753925"/>
                <a:gridCol w="87616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8:45</a:t>
                      </a:r>
                      <a:r>
                        <a:rPr lang="en-US" baseline="0" dirty="0" smtClean="0"/>
                        <a:t> – 9:00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Workshop Welcome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9:00 – 9:15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Introduction to Capture Tool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9:15 – 10:00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Group Introductions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10:00 – 10:30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Microproductivity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Mindmap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10:30 – 11:00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Break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11:00 – 12:00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Research Overviews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11:00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- Task decomposition (</a:t>
                      </a:r>
                      <a:r>
                        <a:rPr lang="en-US" dirty="0" err="1" smtClean="0"/>
                        <a:t>HumorTools</a:t>
                      </a:r>
                      <a:r>
                        <a:rPr lang="en-US" dirty="0" smtClean="0"/>
                        <a:t>: Decomposing creativity), Lydia Chilton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</a:t>
                      </a:r>
                      <a:r>
                        <a:rPr lang="en-US" dirty="0" smtClean="0"/>
                        <a:t>11:20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- Task completion (</a:t>
                      </a:r>
                      <a:r>
                        <a:rPr lang="en-US" dirty="0" err="1" smtClean="0"/>
                        <a:t>WearWrite</a:t>
                      </a:r>
                      <a:r>
                        <a:rPr lang="en-US" dirty="0" smtClean="0"/>
                        <a:t>: Crowd-assisted writing from a watch), Michael Nebeling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11:40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- Task sourcing (Working for the machine), Michael Bernstein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81377" y="5677747"/>
            <a:ext cx="291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Break for Lunch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10078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Microproductivity Schedule – Afternoon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1206589"/>
              </p:ext>
            </p:extLst>
          </p:nvPr>
        </p:nvGraphicFramePr>
        <p:xfrm>
          <a:off x="838200" y="2445828"/>
          <a:ext cx="10515600" cy="22250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753925"/>
                <a:gridCol w="87616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13:00 – 13:30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Breakout Group Formation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13:30 – 16:30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Group Work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15:00 – 16:00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Break as desired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16:30 – 17:00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Reports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17:00 – 17:30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 smtClean="0"/>
                        <a:t>Workshop Wrap-Up</a:t>
                      </a:r>
                      <a:endParaRPr lang="en-US" i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81377" y="1825625"/>
            <a:ext cx="291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Break for Lunch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70474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THENA.CUSTOMXMLID" val="{A87ADD42-A433-465A-9598-1BEC7F0E1778}"/>
  <p:tag name="ATHENA.CUSTOMXMLCONTENT" val="&lt;?xml version=&quot;1.0&quot;?&gt;&lt;athena xmlns=&quot;http://schemas.microsoft.com/edu/athena&quot; version=&quot;0.1.1819.0&quot;&gt;&lt;timings duration=&quot;49910&quot;/&gt;&lt;/athena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athena xmlns="http://schemas.microsoft.com/edu/athena" version="0.1.1819.0">
  <timings duration="49910"/>
</athena>
</file>

<file path=customXml/itemProps1.xml><?xml version="1.0" encoding="utf-8"?>
<ds:datastoreItem xmlns:ds="http://schemas.openxmlformats.org/officeDocument/2006/customXml" ds:itemID="{2BFBC0CD-407D-4073-90A0-94FF0ACCD72D}">
  <ds:schemaRefs>
    <ds:schemaRef ds:uri="http://schemas.microsoft.com/edu/athen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578</Words>
  <Application>Microsoft Office PowerPoint</Application>
  <PresentationFormat>Widescreen</PresentationFormat>
  <Paragraphs>90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Wingdings</vt:lpstr>
      <vt:lpstr>Office Theme</vt:lpstr>
      <vt:lpstr>CHI 2016 workshop on Microproductivity</vt:lpstr>
      <vt:lpstr>#microCHI16</vt:lpstr>
      <vt:lpstr>mi·cro·pro·duc·tiv·i·ty /ˈmīkrō prōˌdəkˈtivətē/ noun</vt:lpstr>
      <vt:lpstr>Aspects of Microproductivity</vt:lpstr>
      <vt:lpstr>Task Decomposition</vt:lpstr>
      <vt:lpstr>Task Completion</vt:lpstr>
      <vt:lpstr>Task Sourcing</vt:lpstr>
      <vt:lpstr>Microproductivity Schedule – Morning</vt:lpstr>
      <vt:lpstr>Microproductivity Schedule – Afternoon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Microproductivity Workshop</dc:title>
  <dc:creator>Jaime Teevan</dc:creator>
  <cp:lastModifiedBy>Jaime Teevan</cp:lastModifiedBy>
  <cp:revision>10</cp:revision>
  <dcterms:created xsi:type="dcterms:W3CDTF">2016-05-05T20:15:39Z</dcterms:created>
  <dcterms:modified xsi:type="dcterms:W3CDTF">2016-05-07T16:26:33Z</dcterms:modified>
</cp:coreProperties>
</file>