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9"/>
  </p:notesMasterIdLst>
  <p:sldIdLst>
    <p:sldId id="256" r:id="rId2"/>
    <p:sldId id="257" r:id="rId3"/>
    <p:sldId id="258" r:id="rId4"/>
    <p:sldId id="261" r:id="rId5"/>
    <p:sldId id="260" r:id="rId6"/>
    <p:sldId id="262" r:id="rId7"/>
    <p:sldId id="280" r:id="rId8"/>
    <p:sldId id="297" r:id="rId9"/>
    <p:sldId id="298" r:id="rId10"/>
    <p:sldId id="299" r:id="rId11"/>
    <p:sldId id="300" r:id="rId12"/>
    <p:sldId id="288" r:id="rId13"/>
    <p:sldId id="301" r:id="rId14"/>
    <p:sldId id="294" r:id="rId15"/>
    <p:sldId id="316" r:id="rId16"/>
    <p:sldId id="302" r:id="rId17"/>
    <p:sldId id="287" r:id="rId18"/>
    <p:sldId id="317" r:id="rId19"/>
    <p:sldId id="311" r:id="rId20"/>
    <p:sldId id="313" r:id="rId21"/>
    <p:sldId id="339" r:id="rId22"/>
    <p:sldId id="340" r:id="rId23"/>
    <p:sldId id="304" r:id="rId24"/>
    <p:sldId id="291" r:id="rId25"/>
    <p:sldId id="296" r:id="rId26"/>
    <p:sldId id="319" r:id="rId27"/>
    <p:sldId id="286" r:id="rId28"/>
    <p:sldId id="307" r:id="rId29"/>
    <p:sldId id="308" r:id="rId30"/>
    <p:sldId id="306" r:id="rId31"/>
    <p:sldId id="309" r:id="rId32"/>
    <p:sldId id="322" r:id="rId33"/>
    <p:sldId id="335" r:id="rId34"/>
    <p:sldId id="323" r:id="rId35"/>
    <p:sldId id="342" r:id="rId36"/>
    <p:sldId id="336" r:id="rId37"/>
    <p:sldId id="326" r:id="rId38"/>
    <p:sldId id="327" r:id="rId39"/>
    <p:sldId id="328" r:id="rId40"/>
    <p:sldId id="329" r:id="rId41"/>
    <p:sldId id="330" r:id="rId42"/>
    <p:sldId id="341" r:id="rId43"/>
    <p:sldId id="333" r:id="rId44"/>
    <p:sldId id="334" r:id="rId45"/>
    <p:sldId id="275" r:id="rId46"/>
    <p:sldId id="321" r:id="rId47"/>
    <p:sldId id="2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AFB"/>
    <a:srgbClr val="F5F1F4"/>
    <a:srgbClr val="E0773C"/>
    <a:srgbClr val="59B0B9"/>
    <a:srgbClr val="DEAE00"/>
    <a:srgbClr val="5B6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5587" autoAdjust="0"/>
  </p:normalViewPr>
  <p:slideViewPr>
    <p:cSldViewPr>
      <p:cViewPr varScale="1">
        <p:scale>
          <a:sx n="53" d="100"/>
          <a:sy n="53" d="100"/>
        </p:scale>
        <p:origin x="2064" y="36"/>
      </p:cViewPr>
      <p:guideLst>
        <p:guide orient="horz" pos="2160"/>
        <p:guide pos="2880"/>
      </p:guideLst>
    </p:cSldViewPr>
  </p:slideViewPr>
  <p:outlineViewPr>
    <p:cViewPr>
      <p:scale>
        <a:sx n="33" d="100"/>
        <a:sy n="33" d="100"/>
      </p:scale>
      <p:origin x="0" y="-41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nisal\Desktop\preliminary%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t-jiarli\Dropbox\2014-WSDM\Paper\Characterization-DSERP-Time2Cli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mental demand</c:v>
          </c:tx>
          <c:spPr>
            <a:solidFill>
              <a:schemeClr val="accent1"/>
            </a:solidFill>
            <a:ln>
              <a:noFill/>
            </a:ln>
            <a:effectLst/>
          </c:spPr>
          <c:invertIfNegative val="0"/>
          <c:cat>
            <c:strRef>
              <c:f>Sheet1!$I$4:$I$8</c:f>
              <c:strCache>
                <c:ptCount val="5"/>
                <c:pt idx="0">
                  <c:v>q&amp;a binary</c:v>
                </c:pt>
                <c:pt idx="1">
                  <c:v>q&amp;a</c:v>
                </c:pt>
                <c:pt idx="2">
                  <c:v>highlighting</c:v>
                </c:pt>
                <c:pt idx="3">
                  <c:v>comment/edit structured</c:v>
                </c:pt>
                <c:pt idx="4">
                  <c:v>comment/edit</c:v>
                </c:pt>
              </c:strCache>
            </c:strRef>
          </c:cat>
          <c:val>
            <c:numRef>
              <c:f>Sheet1!$J$4:$J$8</c:f>
              <c:numCache>
                <c:formatCode>General</c:formatCode>
                <c:ptCount val="5"/>
                <c:pt idx="0">
                  <c:v>-4.4000000000000004</c:v>
                </c:pt>
                <c:pt idx="1">
                  <c:v>-3</c:v>
                </c:pt>
                <c:pt idx="2">
                  <c:v>1.2</c:v>
                </c:pt>
                <c:pt idx="3">
                  <c:v>8.5</c:v>
                </c:pt>
                <c:pt idx="4">
                  <c:v>8</c:v>
                </c:pt>
              </c:numCache>
            </c:numRef>
          </c:val>
        </c:ser>
        <c:ser>
          <c:idx val="2"/>
          <c:order val="1"/>
          <c:tx>
            <c:v>valuable</c:v>
          </c:tx>
          <c:spPr>
            <a:solidFill>
              <a:schemeClr val="accent3"/>
            </a:solidFill>
            <a:ln>
              <a:noFill/>
            </a:ln>
            <a:effectLst/>
          </c:spPr>
          <c:invertIfNegative val="0"/>
          <c:val>
            <c:numRef>
              <c:f>Sheet1!$L$4:$L$8</c:f>
              <c:numCache>
                <c:formatCode>General</c:formatCode>
                <c:ptCount val="5"/>
                <c:pt idx="0">
                  <c:v>-3.2</c:v>
                </c:pt>
                <c:pt idx="1">
                  <c:v>1.6</c:v>
                </c:pt>
                <c:pt idx="2">
                  <c:v>0.8</c:v>
                </c:pt>
                <c:pt idx="3">
                  <c:v>7.5</c:v>
                </c:pt>
                <c:pt idx="4">
                  <c:v>6.25</c:v>
                </c:pt>
              </c:numCache>
            </c:numRef>
          </c:val>
        </c:ser>
        <c:dLbls>
          <c:showLegendKey val="0"/>
          <c:showVal val="0"/>
          <c:showCatName val="0"/>
          <c:showSerName val="0"/>
          <c:showPercent val="0"/>
          <c:showBubbleSize val="0"/>
        </c:dLbls>
        <c:gapWidth val="219"/>
        <c:overlap val="-27"/>
        <c:axId val="277790904"/>
        <c:axId val="277791296"/>
      </c:barChart>
      <c:catAx>
        <c:axId val="27779090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7791296"/>
        <c:crosses val="autoZero"/>
        <c:auto val="1"/>
        <c:lblAlgn val="ctr"/>
        <c:lblOffset val="100"/>
        <c:noMultiLvlLbl val="0"/>
      </c:catAx>
      <c:valAx>
        <c:axId val="27779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7909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 $0.05</c:v>
                </c:pt>
              </c:strCache>
            </c:strRef>
          </c:tx>
          <c:spPr>
            <a:ln w="28575" cap="rnd">
              <a:solidFill>
                <a:schemeClr val="accent1"/>
              </a:solidFill>
              <a:round/>
            </a:ln>
            <a:effectLst/>
          </c:spPr>
          <c:marker>
            <c:symbol val="none"/>
          </c:marker>
          <c:cat>
            <c:numRef>
              <c:f>Sheet1!$A$2:$A$5</c:f>
              <c:numCache>
                <c:formatCode>"$"#,##0.00_);[Red]\("$"#,##0.00\)</c:formatCode>
                <c:ptCount val="4"/>
                <c:pt idx="0">
                  <c:v>0.05</c:v>
                </c:pt>
                <c:pt idx="1">
                  <c:v>0.1</c:v>
                </c:pt>
                <c:pt idx="2">
                  <c:v>0.25</c:v>
                </c:pt>
                <c:pt idx="3">
                  <c:v>0.5</c:v>
                </c:pt>
              </c:numCache>
            </c:numRef>
          </c:cat>
          <c:val>
            <c:numRef>
              <c:f>Sheet1!$B$2:$B$5</c:f>
              <c:numCache>
                <c:formatCode>0.00%</c:formatCode>
                <c:ptCount val="4"/>
                <c:pt idx="0">
                  <c:v>0.32217918552036207</c:v>
                </c:pt>
                <c:pt idx="1">
                  <c:v>0.39253393665158376</c:v>
                </c:pt>
                <c:pt idx="2">
                  <c:v>0.50843800904977376</c:v>
                </c:pt>
                <c:pt idx="3">
                  <c:v>0.688910407239819</c:v>
                </c:pt>
              </c:numCache>
            </c:numRef>
          </c:val>
          <c:smooth val="0"/>
        </c:ser>
        <c:ser>
          <c:idx val="1"/>
          <c:order val="1"/>
          <c:tx>
            <c:strRef>
              <c:f>Sheet1!$C$1</c:f>
              <c:strCache>
                <c:ptCount val="1"/>
                <c:pt idx="0">
                  <c:v>Target $0.50</c:v>
                </c:pt>
              </c:strCache>
            </c:strRef>
          </c:tx>
          <c:spPr>
            <a:ln w="28575" cap="rnd">
              <a:noFill/>
              <a:round/>
            </a:ln>
            <a:effectLst/>
          </c:spPr>
          <c:marker>
            <c:symbol val="none"/>
          </c:marker>
          <c:cat>
            <c:numRef>
              <c:f>Sheet1!$A$2:$A$5</c:f>
              <c:numCache>
                <c:formatCode>"$"#,##0.00_);[Red]\("$"#,##0.00\)</c:formatCode>
                <c:ptCount val="4"/>
                <c:pt idx="0">
                  <c:v>0.05</c:v>
                </c:pt>
                <c:pt idx="1">
                  <c:v>0.1</c:v>
                </c:pt>
                <c:pt idx="2">
                  <c:v>0.25</c:v>
                </c:pt>
                <c:pt idx="3">
                  <c:v>0.5</c:v>
                </c:pt>
              </c:numCache>
            </c:numRef>
          </c:cat>
          <c:val>
            <c:numRef>
              <c:f>Sheet1!$C$2:$C$5</c:f>
              <c:numCache>
                <c:formatCode>0.00%</c:formatCode>
                <c:ptCount val="4"/>
                <c:pt idx="0">
                  <c:v>0.3286</c:v>
                </c:pt>
                <c:pt idx="1">
                  <c:v>0.32140000000000002</c:v>
                </c:pt>
                <c:pt idx="2">
                  <c:v>0.38100000000000001</c:v>
                </c:pt>
                <c:pt idx="3">
                  <c:v>0.3548</c:v>
                </c:pt>
              </c:numCache>
            </c:numRef>
          </c:val>
          <c:smooth val="0"/>
        </c:ser>
        <c:dLbls>
          <c:showLegendKey val="0"/>
          <c:showVal val="0"/>
          <c:showCatName val="0"/>
          <c:showSerName val="0"/>
          <c:showPercent val="0"/>
          <c:showBubbleSize val="0"/>
        </c:dLbls>
        <c:smooth val="0"/>
        <c:axId val="381264688"/>
        <c:axId val="381270568"/>
      </c:lineChart>
      <c:catAx>
        <c:axId val="38126468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Attack Task Payment Amount</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00_);[Red]\(&quot;$&quot;#,##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270568"/>
        <c:crosses val="autoZero"/>
        <c:auto val="1"/>
        <c:lblAlgn val="ctr"/>
        <c:lblOffset val="100"/>
        <c:noMultiLvlLbl val="0"/>
      </c:catAx>
      <c:valAx>
        <c:axId val="381270568"/>
        <c:scaling>
          <c:orientation val="minMax"/>
          <c:max val="0.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Response Rate</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264688"/>
        <c:crosses val="autoZero"/>
        <c:crossBetween val="between"/>
        <c:majorUnit val="0.1"/>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 $0.05</c:v>
                </c:pt>
              </c:strCache>
            </c:strRef>
          </c:tx>
          <c:spPr>
            <a:ln w="28575" cap="rnd">
              <a:solidFill>
                <a:schemeClr val="accent1"/>
              </a:solidFill>
              <a:round/>
            </a:ln>
            <a:effectLst/>
          </c:spPr>
          <c:marker>
            <c:symbol val="none"/>
          </c:marker>
          <c:cat>
            <c:numRef>
              <c:f>Sheet1!$A$2:$A$5</c:f>
              <c:numCache>
                <c:formatCode>"$"#,##0.00_);[Red]\("$"#,##0.00\)</c:formatCode>
                <c:ptCount val="4"/>
                <c:pt idx="0">
                  <c:v>0.05</c:v>
                </c:pt>
                <c:pt idx="1">
                  <c:v>0.1</c:v>
                </c:pt>
                <c:pt idx="2">
                  <c:v>0.25</c:v>
                </c:pt>
                <c:pt idx="3">
                  <c:v>0.5</c:v>
                </c:pt>
              </c:numCache>
            </c:numRef>
          </c:cat>
          <c:val>
            <c:numRef>
              <c:f>Sheet1!$B$2:$B$5</c:f>
              <c:numCache>
                <c:formatCode>0.00%</c:formatCode>
                <c:ptCount val="4"/>
                <c:pt idx="0">
                  <c:v>0.32217918552036207</c:v>
                </c:pt>
                <c:pt idx="1">
                  <c:v>0.39253393665158376</c:v>
                </c:pt>
                <c:pt idx="2">
                  <c:v>0.50843800904977376</c:v>
                </c:pt>
                <c:pt idx="3">
                  <c:v>0.688910407239819</c:v>
                </c:pt>
              </c:numCache>
            </c:numRef>
          </c:val>
          <c:smooth val="0"/>
        </c:ser>
        <c:ser>
          <c:idx val="1"/>
          <c:order val="1"/>
          <c:tx>
            <c:strRef>
              <c:f>Sheet1!$C$1</c:f>
              <c:strCache>
                <c:ptCount val="1"/>
                <c:pt idx="0">
                  <c:v>Target $0.25</c:v>
                </c:pt>
              </c:strCache>
            </c:strRef>
          </c:tx>
          <c:spPr>
            <a:ln w="28575" cap="rnd">
              <a:solidFill>
                <a:schemeClr val="accent2"/>
              </a:solidFill>
              <a:round/>
            </a:ln>
            <a:effectLst/>
          </c:spPr>
          <c:marker>
            <c:symbol val="none"/>
          </c:marker>
          <c:cat>
            <c:numRef>
              <c:f>Sheet1!$A$2:$A$5</c:f>
              <c:numCache>
                <c:formatCode>"$"#,##0.00_);[Red]\("$"#,##0.00\)</c:formatCode>
                <c:ptCount val="4"/>
                <c:pt idx="0">
                  <c:v>0.05</c:v>
                </c:pt>
                <c:pt idx="1">
                  <c:v>0.1</c:v>
                </c:pt>
                <c:pt idx="2">
                  <c:v>0.25</c:v>
                </c:pt>
                <c:pt idx="3">
                  <c:v>0.5</c:v>
                </c:pt>
              </c:numCache>
            </c:numRef>
          </c:cat>
          <c:val>
            <c:numRef>
              <c:f>Sheet1!$C$2:$C$5</c:f>
              <c:numCache>
                <c:formatCode>0.00%</c:formatCode>
                <c:ptCount val="4"/>
                <c:pt idx="0">
                  <c:v>0.3286</c:v>
                </c:pt>
                <c:pt idx="1">
                  <c:v>0.32140000000000002</c:v>
                </c:pt>
                <c:pt idx="2">
                  <c:v>0.38100000000000001</c:v>
                </c:pt>
                <c:pt idx="3">
                  <c:v>0.3548</c:v>
                </c:pt>
              </c:numCache>
            </c:numRef>
          </c:val>
          <c:smooth val="0"/>
        </c:ser>
        <c:dLbls>
          <c:showLegendKey val="0"/>
          <c:showVal val="0"/>
          <c:showCatName val="0"/>
          <c:showSerName val="0"/>
          <c:showPercent val="0"/>
          <c:showBubbleSize val="0"/>
        </c:dLbls>
        <c:smooth val="0"/>
        <c:axId val="381269784"/>
        <c:axId val="381265080"/>
      </c:lineChart>
      <c:catAx>
        <c:axId val="3812697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Attack Task Payment Amount</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00_);[Red]\(&quot;$&quot;#,##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265080"/>
        <c:crosses val="autoZero"/>
        <c:auto val="1"/>
        <c:lblAlgn val="ctr"/>
        <c:lblOffset val="100"/>
        <c:noMultiLvlLbl val="0"/>
      </c:catAx>
      <c:valAx>
        <c:axId val="381265080"/>
        <c:scaling>
          <c:orientation val="minMax"/>
          <c:max val="0.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Response Rate</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269784"/>
        <c:crosses val="autoZero"/>
        <c:crossBetween val="between"/>
        <c:majorUnit val="0.1"/>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8451990148462"/>
          <c:y val="3.8580322273189797E-2"/>
          <c:w val="0.84134038638756159"/>
          <c:h val="0.74990455738487238"/>
        </c:manualLayout>
      </c:layout>
      <c:scatterChart>
        <c:scatterStyle val="lineMarker"/>
        <c:varyColors val="0"/>
        <c:ser>
          <c:idx val="1"/>
          <c:order val="0"/>
          <c:tx>
            <c:strRef>
              <c:f>'All-Time2Click'!$C$30</c:f>
              <c:strCache>
                <c:ptCount val="1"/>
                <c:pt idx="0">
                  <c:v>Down</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'All-Time2Click'!$A$31:$A$50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'All-Time2Click'!$C$31:$C$50</c:f>
              <c:numCache>
                <c:formatCode>General</c:formatCode>
                <c:ptCount val="20"/>
                <c:pt idx="0">
                  <c:v>3.42000007629394</c:v>
                </c:pt>
                <c:pt idx="1">
                  <c:v>4.0420000553131104</c:v>
                </c:pt>
                <c:pt idx="2">
                  <c:v>4.9509999752044598</c:v>
                </c:pt>
                <c:pt idx="3">
                  <c:v>5.59800004959106</c:v>
                </c:pt>
                <c:pt idx="4">
                  <c:v>6.0799999237060502</c:v>
                </c:pt>
                <c:pt idx="5">
                  <c:v>6.4419999122619602</c:v>
                </c:pt>
                <c:pt idx="6">
                  <c:v>6.7269999980926496</c:v>
                </c:pt>
                <c:pt idx="7">
                  <c:v>6.9249999523162797</c:v>
                </c:pt>
                <c:pt idx="8">
                  <c:v>7.1129999160766602</c:v>
                </c:pt>
                <c:pt idx="9">
                  <c:v>7.2569999694824201</c:v>
                </c:pt>
                <c:pt idx="10">
                  <c:v>7.3529999256133998</c:v>
                </c:pt>
                <c:pt idx="11">
                  <c:v>7.5109999179839999</c:v>
                </c:pt>
                <c:pt idx="12">
                  <c:v>7.6180000305175701</c:v>
                </c:pt>
                <c:pt idx="13">
                  <c:v>7.6305000782012904</c:v>
                </c:pt>
                <c:pt idx="14">
                  <c:v>7.7235000133514404</c:v>
                </c:pt>
                <c:pt idx="15">
                  <c:v>7.7960000038146902</c:v>
                </c:pt>
                <c:pt idx="16">
                  <c:v>7.7945001125335596</c:v>
                </c:pt>
                <c:pt idx="17">
                  <c:v>7.8329999446868896</c:v>
                </c:pt>
                <c:pt idx="18">
                  <c:v>7.8730001449584899</c:v>
                </c:pt>
                <c:pt idx="19">
                  <c:v>7.9950001239776602</c:v>
                </c:pt>
              </c:numCache>
            </c:numRef>
          </c:yVal>
          <c:smooth val="0"/>
          <c:extLst>
            <c:ext xmlns:c16="http://schemas.microsoft.com/office/drawing/2014/chart" uri="{C3380CC4-5D6E-409C-BE32-E72D297353CC}">
              <c16:uniqueId val="{00000000-E814-44ED-A130-C23ADBBD0E2F}"/>
            </c:ext>
          </c:extLst>
        </c:ser>
        <c:ser>
          <c:idx val="2"/>
          <c:order val="1"/>
          <c:tx>
            <c:strRef>
              <c:f>'All-Time2Click'!$D$30</c:f>
              <c:strCache>
                <c:ptCount val="1"/>
                <c:pt idx="0">
                  <c:v>Gone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'All-Time2Click'!$A$31:$A$50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'All-Time2Click'!$D$31:$D$50</c:f>
              <c:numCache>
                <c:formatCode>General</c:formatCode>
                <c:ptCount val="20"/>
                <c:pt idx="0">
                  <c:v>2.7834999561309801</c:v>
                </c:pt>
                <c:pt idx="1">
                  <c:v>3.8020000457763601</c:v>
                </c:pt>
                <c:pt idx="2">
                  <c:v>4.9539999961853001</c:v>
                </c:pt>
                <c:pt idx="3">
                  <c:v>6.0279999971389699</c:v>
                </c:pt>
                <c:pt idx="4">
                  <c:v>6.4390001296996999</c:v>
                </c:pt>
                <c:pt idx="5">
                  <c:v>6.9839999675750697</c:v>
                </c:pt>
                <c:pt idx="6">
                  <c:v>7.2369999885559002</c:v>
                </c:pt>
                <c:pt idx="7">
                  <c:v>7.1389999389648402</c:v>
                </c:pt>
                <c:pt idx="8">
                  <c:v>7.2670000791549603</c:v>
                </c:pt>
                <c:pt idx="9">
                  <c:v>7.5339999198913503</c:v>
                </c:pt>
                <c:pt idx="10">
                  <c:v>7.8015000820159903</c:v>
                </c:pt>
                <c:pt idx="11">
                  <c:v>7.7634999752044598</c:v>
                </c:pt>
                <c:pt idx="12">
                  <c:v>8.0700001716613698</c:v>
                </c:pt>
                <c:pt idx="13">
                  <c:v>8.0409998893737793</c:v>
                </c:pt>
                <c:pt idx="14">
                  <c:v>8.2390000820159894</c:v>
                </c:pt>
                <c:pt idx="15">
                  <c:v>8.7309999465942294</c:v>
                </c:pt>
                <c:pt idx="16">
                  <c:v>8.2855001688003505</c:v>
                </c:pt>
                <c:pt idx="17">
                  <c:v>8.2125000953674299</c:v>
                </c:pt>
                <c:pt idx="18">
                  <c:v>8.7440001964569092</c:v>
                </c:pt>
                <c:pt idx="19">
                  <c:v>8.8899998664855904</c:v>
                </c:pt>
              </c:numCache>
            </c:numRef>
          </c:yVal>
          <c:smooth val="0"/>
          <c:extLst>
            <c:ext xmlns:c16="http://schemas.microsoft.com/office/drawing/2014/chart" uri="{C3380CC4-5D6E-409C-BE32-E72D297353CC}">
              <c16:uniqueId val="{00000001-E814-44ED-A130-C23ADBBD0E2F}"/>
            </c:ext>
          </c:extLst>
        </c:ser>
        <c:ser>
          <c:idx val="3"/>
          <c:order val="2"/>
          <c:tx>
            <c:strRef>
              <c:f>'All-Time2Click'!$E$30</c:f>
              <c:strCache>
                <c:ptCount val="1"/>
                <c:pt idx="0">
                  <c:v>Stay</c:v>
                </c:pt>
              </c:strCache>
            </c:strRef>
          </c:tx>
          <c:spPr>
            <a:ln w="19050"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xVal>
            <c:numRef>
              <c:f>'All-Time2Click'!$A$31:$A$50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'All-Time2Click'!$E$31:$E$50</c:f>
              <c:numCache>
                <c:formatCode>General</c:formatCode>
                <c:ptCount val="20"/>
                <c:pt idx="0">
                  <c:v>2.3919999599456698</c:v>
                </c:pt>
                <c:pt idx="1">
                  <c:v>3.08500003814697</c:v>
                </c:pt>
                <c:pt idx="2">
                  <c:v>3.9800000190734801</c:v>
                </c:pt>
                <c:pt idx="3">
                  <c:v>4.6870000362396196</c:v>
                </c:pt>
                <c:pt idx="4">
                  <c:v>5.2039999961853001</c:v>
                </c:pt>
                <c:pt idx="5">
                  <c:v>5.5770001411437899</c:v>
                </c:pt>
                <c:pt idx="6">
                  <c:v>5.8710000514984104</c:v>
                </c:pt>
                <c:pt idx="7">
                  <c:v>6.14399981498718</c:v>
                </c:pt>
                <c:pt idx="8">
                  <c:v>6.30800008773803</c:v>
                </c:pt>
                <c:pt idx="9">
                  <c:v>6.4909999370574898</c:v>
                </c:pt>
                <c:pt idx="10">
                  <c:v>6.5425000190734801</c:v>
                </c:pt>
                <c:pt idx="11">
                  <c:v>6.6499999761581403</c:v>
                </c:pt>
                <c:pt idx="12">
                  <c:v>6.7189998626708896</c:v>
                </c:pt>
                <c:pt idx="13">
                  <c:v>6.8099999427795401</c:v>
                </c:pt>
                <c:pt idx="14">
                  <c:v>6.8530001640319798</c:v>
                </c:pt>
                <c:pt idx="15">
                  <c:v>6.8840000629425004</c:v>
                </c:pt>
                <c:pt idx="16">
                  <c:v>6.92000007629394</c:v>
                </c:pt>
                <c:pt idx="17">
                  <c:v>6.9699999094009399</c:v>
                </c:pt>
                <c:pt idx="18">
                  <c:v>7.0420000553131104</c:v>
                </c:pt>
                <c:pt idx="19">
                  <c:v>7.0900001525878897</c:v>
                </c:pt>
              </c:numCache>
            </c:numRef>
          </c:yVal>
          <c:smooth val="0"/>
          <c:extLst>
            <c:ext xmlns:c16="http://schemas.microsoft.com/office/drawing/2014/chart" uri="{C3380CC4-5D6E-409C-BE32-E72D297353CC}">
              <c16:uniqueId val="{00000002-E814-44ED-A130-C23ADBBD0E2F}"/>
            </c:ext>
          </c:extLst>
        </c:ser>
        <c:ser>
          <c:idx val="4"/>
          <c:order val="3"/>
          <c:tx>
            <c:strRef>
              <c:f>'All-Time2Click'!$F$30</c:f>
              <c:strCache>
                <c:ptCount val="1"/>
                <c:pt idx="0">
                  <c:v>Up</c:v>
                </c:pt>
              </c:strCache>
            </c:strRef>
          </c:tx>
          <c:spPr>
            <a:ln w="19050" cap="rnd">
              <a:solidFill>
                <a:srgbClr val="FFC000"/>
              </a:solidFill>
              <a:round/>
            </a:ln>
            <a:effectLst/>
          </c:spPr>
          <c:marker>
            <c:symbol val="circle"/>
            <c:size val="5"/>
            <c:spPr>
              <a:solidFill>
                <a:srgbClr val="FFC000"/>
              </a:solidFill>
              <a:ln w="9525">
                <a:solidFill>
                  <a:srgbClr val="FFC000"/>
                </a:solidFill>
              </a:ln>
              <a:effectLst/>
            </c:spPr>
          </c:marker>
          <c:xVal>
            <c:numRef>
              <c:f>'All-Time2Click'!$A$31:$A$50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'All-Time2Click'!$F$31:$F$50</c:f>
              <c:numCache>
                <c:formatCode>General</c:formatCode>
                <c:ptCount val="20"/>
                <c:pt idx="0">
                  <c:v>3.04499995708465</c:v>
                </c:pt>
                <c:pt idx="1">
                  <c:v>3.3140001296996999</c:v>
                </c:pt>
                <c:pt idx="2">
                  <c:v>4.1225001811981201</c:v>
                </c:pt>
                <c:pt idx="3">
                  <c:v>4.7469999790191597</c:v>
                </c:pt>
                <c:pt idx="4">
                  <c:v>5.2049999237060502</c:v>
                </c:pt>
                <c:pt idx="5">
                  <c:v>5.6490001678466797</c:v>
                </c:pt>
                <c:pt idx="6">
                  <c:v>5.9205000400543204</c:v>
                </c:pt>
                <c:pt idx="7">
                  <c:v>6.2140002250671298</c:v>
                </c:pt>
                <c:pt idx="8">
                  <c:v>6.4609999656677202</c:v>
                </c:pt>
                <c:pt idx="9">
                  <c:v>6.5970000028610203</c:v>
                </c:pt>
                <c:pt idx="10">
                  <c:v>6.8279998302459699</c:v>
                </c:pt>
                <c:pt idx="11">
                  <c:v>6.8510000705718896</c:v>
                </c:pt>
                <c:pt idx="12">
                  <c:v>7.0409998893737704</c:v>
                </c:pt>
                <c:pt idx="13">
                  <c:v>7.1200000047683698</c:v>
                </c:pt>
                <c:pt idx="14">
                  <c:v>7.3029999732971103</c:v>
                </c:pt>
                <c:pt idx="15">
                  <c:v>7.4219999313354403</c:v>
                </c:pt>
                <c:pt idx="16">
                  <c:v>7.4329999685287396</c:v>
                </c:pt>
                <c:pt idx="17">
                  <c:v>7.4449999332427899</c:v>
                </c:pt>
                <c:pt idx="18">
                  <c:v>7.6240000724792401</c:v>
                </c:pt>
                <c:pt idx="19">
                  <c:v>7.8090000152587802</c:v>
                </c:pt>
              </c:numCache>
            </c:numRef>
          </c:yVal>
          <c:smooth val="0"/>
          <c:extLst>
            <c:ext xmlns:c16="http://schemas.microsoft.com/office/drawing/2014/chart" uri="{C3380CC4-5D6E-409C-BE32-E72D297353CC}">
              <c16:uniqueId val="{00000003-E814-44ED-A130-C23ADBBD0E2F}"/>
            </c:ext>
          </c:extLst>
        </c:ser>
        <c:dLbls>
          <c:showLegendKey val="0"/>
          <c:showVal val="0"/>
          <c:showCatName val="0"/>
          <c:showSerName val="0"/>
          <c:showPercent val="0"/>
          <c:showBubbleSize val="0"/>
        </c:dLbls>
        <c:axId val="379537352"/>
        <c:axId val="379539312"/>
      </c:scatterChart>
      <c:valAx>
        <c:axId val="379537352"/>
        <c:scaling>
          <c:orientation val="minMax"/>
          <c:max val="2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Time to click S1 (secs)</a:t>
                </a:r>
              </a:p>
            </c:rich>
          </c:tx>
          <c:layout>
            <c:manualLayout>
              <c:xMode val="edge"/>
              <c:yMode val="edge"/>
              <c:x val="0.40864859915766344"/>
              <c:y val="0.896585809838286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39312"/>
        <c:crosses val="autoZero"/>
        <c:crossBetween val="midCat"/>
        <c:majorUnit val="4"/>
      </c:valAx>
      <c:valAx>
        <c:axId val="379539312"/>
        <c:scaling>
          <c:orientation val="minMax"/>
          <c:max val="9"/>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Time to click S2 (secs)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37352"/>
        <c:crosses val="autoZero"/>
        <c:crossBetween val="midCat"/>
        <c:majorUnit val="3.5"/>
      </c:valAx>
      <c:spPr>
        <a:noFill/>
        <a:ln>
          <a:noFill/>
        </a:ln>
        <a:effectLst/>
      </c:spPr>
    </c:plotArea>
    <c:legend>
      <c:legendPos val="r"/>
      <c:layout>
        <c:manualLayout>
          <c:xMode val="edge"/>
          <c:yMode val="edge"/>
          <c:x val="0.75482634438137097"/>
          <c:y val="0.39742821919987281"/>
          <c:w val="0.20126028022935391"/>
          <c:h val="0.393692744052154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3675C-1638-492B-BC19-A37336F4783A}"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BA2A9-DD86-47EC-91A0-1FACDA4285CD}" type="slidenum">
              <a:rPr lang="en-US" smtClean="0"/>
              <a:pPr/>
              <a:t>‹#›</a:t>
            </a:fld>
            <a:endParaRPr lang="en-US"/>
          </a:p>
        </p:txBody>
      </p:sp>
    </p:spTree>
    <p:extLst>
      <p:ext uri="{BB962C8B-B14F-4D97-AF65-F5344CB8AC3E}">
        <p14:creationId xmlns:p14="http://schemas.microsoft.com/office/powerpoint/2010/main" val="155052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200"/>
              </a:spcAft>
            </a:pPr>
            <a:r>
              <a:rPr lang="en-US" sz="3600" dirty="0" smtClean="0"/>
              <a:t>Talk: Slow Search</a:t>
            </a:r>
          </a:p>
          <a:p>
            <a:pPr>
              <a:spcBef>
                <a:spcPts val="0"/>
              </a:spcBef>
              <a:spcAft>
                <a:spcPts val="200"/>
              </a:spcAft>
            </a:pPr>
            <a:r>
              <a:rPr lang="en-US" sz="3600" dirty="0" smtClean="0"/>
              <a:t>You may think: Oh good! I just took two minutes to search from my mobile device and it was ANNOYING. Are you going to help me fix</a:t>
            </a:r>
            <a:r>
              <a:rPr lang="en-US" sz="3600" baseline="0" dirty="0" smtClean="0"/>
              <a:t> that?</a:t>
            </a:r>
          </a:p>
          <a:p>
            <a:pPr>
              <a:spcBef>
                <a:spcPts val="0"/>
              </a:spcBef>
              <a:spcAft>
                <a:spcPts val="200"/>
              </a:spcAft>
            </a:pPr>
            <a:r>
              <a:rPr lang="en-US" sz="3600" baseline="0" dirty="0" smtClean="0"/>
              <a:t>Bad news: I’m not trying to get rid of slow search. Rather, I’m here to advocate for it!</a:t>
            </a:r>
            <a:endParaRPr lang="en-US" sz="3600" dirty="0" smtClean="0"/>
          </a:p>
          <a:p>
            <a:pPr>
              <a:spcBef>
                <a:spcPts val="0"/>
              </a:spcBef>
              <a:spcAft>
                <a:spcPts val="200"/>
              </a:spcAft>
            </a:pPr>
            <a:endParaRPr lang="en-US" sz="3600" dirty="0" smtClean="0"/>
          </a:p>
          <a:p>
            <a:pPr>
              <a:spcBef>
                <a:spcPts val="0"/>
              </a:spcBef>
              <a:spcAft>
                <a:spcPts val="200"/>
              </a:spcAft>
            </a:pPr>
            <a:r>
              <a:rPr lang="en-US" sz="3600" dirty="0" smtClean="0"/>
              <a:t>(Collaborators listed are those who appear in 2 or more papers cited in this talk.)</a:t>
            </a:r>
          </a:p>
          <a:p>
            <a:pPr>
              <a:spcBef>
                <a:spcPts val="0"/>
              </a:spcBef>
              <a:spcAft>
                <a:spcPts val="200"/>
              </a:spcAft>
            </a:pPr>
            <a:endParaRPr lang="en-US" sz="3600" dirty="0" smtClean="0"/>
          </a:p>
          <a:p>
            <a:pPr>
              <a:spcBef>
                <a:spcPts val="0"/>
              </a:spcBef>
              <a:spcAft>
                <a:spcPts val="200"/>
              </a:spcAft>
            </a:pPr>
            <a:r>
              <a:rPr lang="en-US" sz="3800" dirty="0" smtClean="0"/>
              <a:t>Slow Search</a:t>
            </a:r>
          </a:p>
          <a:p>
            <a:pPr lvl="1">
              <a:spcBef>
                <a:spcPts val="200"/>
              </a:spcBef>
              <a:spcAft>
                <a:spcPts val="100"/>
              </a:spcAft>
            </a:pPr>
            <a:r>
              <a:rPr lang="en-US" sz="2800" dirty="0" smtClean="0"/>
              <a:t>Teevan, Collins-Thompson, White, Dumais. </a:t>
            </a:r>
            <a:r>
              <a:rPr lang="en-US" sz="2800" i="1" dirty="0" smtClean="0"/>
              <a:t>Viewpoint: Slow search</a:t>
            </a:r>
            <a:r>
              <a:rPr lang="en-US" sz="2800" dirty="0" smtClean="0"/>
              <a:t>. CACM 2014.</a:t>
            </a:r>
          </a:p>
          <a:p>
            <a:pPr lvl="1">
              <a:spcBef>
                <a:spcPts val="200"/>
              </a:spcBef>
              <a:spcAft>
                <a:spcPts val="100"/>
              </a:spcAft>
            </a:pPr>
            <a:r>
              <a:rPr lang="en-US" sz="2800" dirty="0" smtClean="0"/>
              <a:t>Teevan, Collins-Thompson, White, Dumais, Kim. </a:t>
            </a:r>
            <a:r>
              <a:rPr lang="en-US" sz="2800" i="1" dirty="0" smtClean="0"/>
              <a:t>Slow search: Information retrieval without time constraints</a:t>
            </a:r>
            <a:r>
              <a:rPr lang="en-US" sz="2800" dirty="0" smtClean="0"/>
              <a:t>. HCIR 2013.</a:t>
            </a:r>
          </a:p>
          <a:p>
            <a:pPr>
              <a:spcBef>
                <a:spcPts val="800"/>
              </a:spcBef>
              <a:spcAft>
                <a:spcPts val="200"/>
              </a:spcAft>
            </a:pPr>
            <a:r>
              <a:rPr lang="en-US" sz="3800" dirty="0" smtClean="0"/>
              <a:t>Crowdsourcing</a:t>
            </a:r>
          </a:p>
          <a:p>
            <a:pPr lvl="1">
              <a:spcBef>
                <a:spcPts val="100"/>
              </a:spcBef>
              <a:spcAft>
                <a:spcPts val="100"/>
              </a:spcAft>
            </a:pPr>
            <a:r>
              <a:rPr lang="en-US" sz="2800" dirty="0" smtClean="0"/>
              <a:t>Bernstein, Teevan, Dumais, Libeling, Horvitz. </a:t>
            </a:r>
            <a:r>
              <a:rPr lang="en-US" sz="2800" i="1" dirty="0" smtClean="0"/>
              <a:t>Direct answers for search queries in the long tail</a:t>
            </a:r>
            <a:r>
              <a:rPr lang="en-US" sz="2800" dirty="0" smtClean="0"/>
              <a:t>. CHI 2012.</a:t>
            </a:r>
          </a:p>
          <a:p>
            <a:pPr lvl="1">
              <a:spcBef>
                <a:spcPts val="100"/>
              </a:spcBef>
              <a:spcAft>
                <a:spcPts val="100"/>
              </a:spcAft>
            </a:pPr>
            <a:r>
              <a:rPr lang="en-US" sz="2800" dirty="0" smtClean="0"/>
              <a:t>Jeong, Morris, Teevan, Liebling. </a:t>
            </a:r>
            <a:r>
              <a:rPr lang="en-US" sz="2800" i="1" dirty="0" smtClean="0"/>
              <a:t>A crowd-powered socially embedded search engine</a:t>
            </a:r>
            <a:r>
              <a:rPr lang="en-US" sz="2800" dirty="0" smtClean="0"/>
              <a:t>. ICWSM 2013.</a:t>
            </a:r>
          </a:p>
          <a:p>
            <a:pPr lvl="1">
              <a:spcBef>
                <a:spcPts val="100"/>
              </a:spcBef>
              <a:spcAft>
                <a:spcPts val="100"/>
              </a:spcAft>
            </a:pPr>
            <a:r>
              <a:rPr lang="en-US" sz="2800" dirty="0" smtClean="0"/>
              <a:t>Kim, Collins-Thompson, Teevan. </a:t>
            </a:r>
            <a:r>
              <a:rPr lang="en-US" sz="2800" i="1" dirty="0" smtClean="0"/>
              <a:t>Using the crowd to improve search result ranking and the search experience.</a:t>
            </a:r>
            <a:r>
              <a:rPr lang="en-US" sz="2800" dirty="0" smtClean="0"/>
              <a:t> TIST (under review).</a:t>
            </a:r>
          </a:p>
          <a:p>
            <a:pPr lvl="1">
              <a:spcBef>
                <a:spcPts val="100"/>
              </a:spcBef>
              <a:spcAft>
                <a:spcPts val="100"/>
              </a:spcAft>
            </a:pPr>
            <a:r>
              <a:rPr lang="en-US" sz="2800" dirty="0" smtClean="0"/>
              <a:t>Lasecki, Teevan, Kamar. </a:t>
            </a:r>
            <a:r>
              <a:rPr lang="en-US" sz="2800" i="1" dirty="0" smtClean="0"/>
              <a:t>Information extraction and manipulation threats in crowd-powered systems</a:t>
            </a:r>
            <a:r>
              <a:rPr lang="en-US" sz="2800" dirty="0" smtClean="0"/>
              <a:t>. CSCW 2014.</a:t>
            </a:r>
          </a:p>
          <a:p>
            <a:pPr lvl="1">
              <a:spcBef>
                <a:spcPts val="100"/>
              </a:spcBef>
              <a:spcAft>
                <a:spcPts val="100"/>
              </a:spcAft>
            </a:pPr>
            <a:r>
              <a:rPr lang="en-US" sz="2800" dirty="0" smtClean="0"/>
              <a:t>Organisciak, Teevan, Dumais, Miller, Kalai. </a:t>
            </a:r>
            <a:r>
              <a:rPr lang="en-US" sz="2800" i="1" dirty="0" smtClean="0"/>
              <a:t>A crowd of your own: Crowdsourcing for on-demand personalization</a:t>
            </a:r>
            <a:r>
              <a:rPr lang="en-US" sz="2800" dirty="0" smtClean="0"/>
              <a:t>. HCOMP 2014.</a:t>
            </a:r>
          </a:p>
          <a:p>
            <a:pPr lvl="1">
              <a:spcBef>
                <a:spcPts val="100"/>
              </a:spcBef>
              <a:spcAft>
                <a:spcPts val="100"/>
              </a:spcAft>
            </a:pPr>
            <a:r>
              <a:rPr lang="en-US" sz="2800" dirty="0" smtClean="0"/>
              <a:t>Salehi, Teevan, Iqbal, Kamar. </a:t>
            </a:r>
            <a:r>
              <a:rPr lang="en-US" sz="2800" i="1" dirty="0" smtClean="0"/>
              <a:t>Talking to the crowd: Communicating context in crowd work</a:t>
            </a:r>
            <a:r>
              <a:rPr lang="en-US" sz="2800" dirty="0" smtClean="0"/>
              <a:t>. CHI 2016 (under review).</a:t>
            </a:r>
          </a:p>
          <a:p>
            <a:pPr>
              <a:spcBef>
                <a:spcPts val="800"/>
              </a:spcBef>
              <a:spcAft>
                <a:spcPts val="200"/>
              </a:spcAft>
            </a:pPr>
            <a:r>
              <a:rPr lang="en-US" sz="3800" dirty="0" err="1" smtClean="0"/>
              <a:t>Friendsourcing</a:t>
            </a:r>
            <a:endParaRPr lang="en-US" sz="3800" dirty="0" smtClean="0"/>
          </a:p>
          <a:p>
            <a:pPr lvl="1">
              <a:spcBef>
                <a:spcPts val="100"/>
              </a:spcBef>
              <a:spcAft>
                <a:spcPts val="100"/>
              </a:spcAft>
            </a:pPr>
            <a:r>
              <a:rPr lang="en-US" sz="2800" dirty="0" smtClean="0"/>
              <a:t>Morris, Teevan, Panovich. </a:t>
            </a:r>
            <a:r>
              <a:rPr lang="en-US" sz="2800" i="1" dirty="0" smtClean="0"/>
              <a:t>A comparison of information seeking using search engines and social networks.</a:t>
            </a:r>
            <a:r>
              <a:rPr lang="en-US" sz="2800" dirty="0" smtClean="0"/>
              <a:t> ICWSM 2010.</a:t>
            </a:r>
          </a:p>
          <a:p>
            <a:pPr lvl="1">
              <a:spcBef>
                <a:spcPts val="100"/>
              </a:spcBef>
              <a:spcAft>
                <a:spcPts val="100"/>
              </a:spcAft>
            </a:pPr>
            <a:r>
              <a:rPr lang="en-US" sz="2800" dirty="0" smtClean="0"/>
              <a:t>Morris, Teevan, Panovich. </a:t>
            </a:r>
            <a:r>
              <a:rPr lang="en-US" sz="2800" i="1" dirty="0" smtClean="0"/>
              <a:t>What do people ask their social networks, and why? A survey study of status message Q&amp;A behavior</a:t>
            </a:r>
            <a:r>
              <a:rPr lang="en-US" sz="2800" dirty="0" smtClean="0"/>
              <a:t>.  CHI 2010.</a:t>
            </a:r>
          </a:p>
          <a:p>
            <a:pPr lvl="1">
              <a:spcBef>
                <a:spcPts val="100"/>
              </a:spcBef>
              <a:spcAft>
                <a:spcPts val="100"/>
              </a:spcAft>
            </a:pPr>
            <a:r>
              <a:rPr lang="en-US" sz="2800" dirty="0" smtClean="0"/>
              <a:t>Teevan, Morris, Panovich. </a:t>
            </a:r>
            <a:r>
              <a:rPr lang="en-US" sz="2800" i="1" dirty="0" smtClean="0"/>
              <a:t>Factors affecting response quantity, quality and speed in questions asked via online social networks</a:t>
            </a:r>
            <a:r>
              <a:rPr lang="en-US" sz="2800" dirty="0" smtClean="0"/>
              <a:t>. ICWSM 2011.</a:t>
            </a:r>
          </a:p>
          <a:p>
            <a:pPr>
              <a:spcBef>
                <a:spcPts val="800"/>
              </a:spcBef>
              <a:spcAft>
                <a:spcPts val="200"/>
              </a:spcAft>
            </a:pPr>
            <a:r>
              <a:rPr lang="en-US" sz="3800" dirty="0" err="1" smtClean="0"/>
              <a:t>Seflsourcing</a:t>
            </a:r>
            <a:endParaRPr lang="en-US" sz="3800" dirty="0" smtClean="0"/>
          </a:p>
          <a:p>
            <a:pPr lvl="1">
              <a:spcBef>
                <a:spcPts val="100"/>
              </a:spcBef>
              <a:spcAft>
                <a:spcPts val="100"/>
              </a:spcAft>
            </a:pPr>
            <a:r>
              <a:rPr lang="en-US" sz="2800" dirty="0" smtClean="0"/>
              <a:t>André, Teevan, Dumais. </a:t>
            </a:r>
            <a:r>
              <a:rPr lang="en-US" sz="2800" i="1" dirty="0" smtClean="0"/>
              <a:t>From x-rays to silly putty via Uranus: Serendipity and its role in web search.</a:t>
            </a:r>
            <a:r>
              <a:rPr lang="en-US" sz="2800" dirty="0" smtClean="0"/>
              <a:t> CHI 2009.</a:t>
            </a:r>
          </a:p>
          <a:p>
            <a:pPr lvl="1">
              <a:spcBef>
                <a:spcPts val="100"/>
              </a:spcBef>
              <a:spcAft>
                <a:spcPts val="100"/>
              </a:spcAft>
            </a:pPr>
            <a:r>
              <a:rPr lang="en-US" sz="2800" dirty="0" smtClean="0"/>
              <a:t>Cheng, Teevan, Iqbal, Bernstein. </a:t>
            </a:r>
            <a:r>
              <a:rPr lang="en-US" sz="2800" i="1" dirty="0" smtClean="0"/>
              <a:t>Break it down: A comparison of macro- and microtasks.</a:t>
            </a:r>
            <a:r>
              <a:rPr lang="en-US" sz="2800" dirty="0" smtClean="0"/>
              <a:t> CHI 2015.</a:t>
            </a:r>
          </a:p>
          <a:p>
            <a:pPr lvl="1">
              <a:spcBef>
                <a:spcPts val="100"/>
              </a:spcBef>
              <a:spcAft>
                <a:spcPts val="100"/>
              </a:spcAft>
            </a:pPr>
            <a:r>
              <a:rPr lang="en-US" sz="2800" dirty="0" smtClean="0"/>
              <a:t>Eickhoff, Teevan, White, Dumais. </a:t>
            </a:r>
            <a:r>
              <a:rPr lang="en-US" sz="2800" i="1" dirty="0" smtClean="0"/>
              <a:t>Lessons from the journey: A query log analysis of within-session learning. </a:t>
            </a:r>
            <a:r>
              <a:rPr lang="en-US" sz="2800" dirty="0" smtClean="0"/>
              <a:t>WSDM 2014.</a:t>
            </a:r>
          </a:p>
          <a:p>
            <a:pPr lvl="1">
              <a:spcBef>
                <a:spcPts val="100"/>
              </a:spcBef>
              <a:spcAft>
                <a:spcPts val="100"/>
              </a:spcAft>
            </a:pPr>
            <a:r>
              <a:rPr lang="en-US" sz="2800" dirty="0" smtClean="0"/>
              <a:t>Lee, Teevan, de la Chica. </a:t>
            </a:r>
            <a:r>
              <a:rPr lang="en-US" sz="2800" i="1" dirty="0" smtClean="0"/>
              <a:t>Characterizing multi-click behavior and the risks and opportunities of changing results during use</a:t>
            </a:r>
            <a:r>
              <a:rPr lang="en-US" sz="2800" dirty="0" smtClean="0"/>
              <a:t>. SIGIR 2014.</a:t>
            </a:r>
          </a:p>
          <a:p>
            <a:pPr lvl="1">
              <a:spcBef>
                <a:spcPts val="100"/>
              </a:spcBef>
              <a:spcAft>
                <a:spcPts val="100"/>
              </a:spcAft>
            </a:pPr>
            <a:r>
              <a:rPr lang="en-US" sz="2800" dirty="0" smtClean="0"/>
              <a:t>Teevan. </a:t>
            </a:r>
            <a:r>
              <a:rPr lang="en-US" sz="2800" i="1" dirty="0" smtClean="0"/>
              <a:t>How People Recall, recognize and reuse search results</a:t>
            </a:r>
            <a:r>
              <a:rPr lang="en-US" sz="2800" dirty="0" smtClean="0"/>
              <a:t>. TOIS 2008. </a:t>
            </a:r>
          </a:p>
          <a:p>
            <a:pPr lvl="1">
              <a:spcBef>
                <a:spcPts val="100"/>
              </a:spcBef>
              <a:spcAft>
                <a:spcPts val="100"/>
              </a:spcAft>
            </a:pPr>
            <a:r>
              <a:rPr lang="en-US" sz="2800" dirty="0" smtClean="0"/>
              <a:t>Teevan, Adar, Jones, Potts. </a:t>
            </a:r>
            <a:r>
              <a:rPr lang="en-US" sz="2800" i="1" dirty="0" smtClean="0"/>
              <a:t>Information re-retrieval: Repeat queries in Yahoo's logs</a:t>
            </a:r>
            <a:r>
              <a:rPr lang="en-US" sz="2800" dirty="0" smtClean="0"/>
              <a:t>. SIGIR 2007.</a:t>
            </a:r>
          </a:p>
          <a:p>
            <a:pPr lvl="1">
              <a:spcBef>
                <a:spcPts val="100"/>
              </a:spcBef>
              <a:spcAft>
                <a:spcPts val="100"/>
              </a:spcAft>
            </a:pPr>
            <a:r>
              <a:rPr lang="en-US" sz="2800" dirty="0" smtClean="0"/>
              <a:t>Teevan, Liebling, Lasecki. </a:t>
            </a:r>
            <a:r>
              <a:rPr lang="en-US" sz="2800" i="1" dirty="0" smtClean="0"/>
              <a:t>Selfsourcing personal tasks</a:t>
            </a:r>
            <a:r>
              <a:rPr lang="en-US" sz="2800" dirty="0" smtClean="0"/>
              <a:t>. CHI 2014.</a:t>
            </a:r>
          </a:p>
        </p:txBody>
      </p:sp>
      <p:sp>
        <p:nvSpPr>
          <p:cNvPr id="4" name="Slide Number Placeholder 3"/>
          <p:cNvSpPr>
            <a:spLocks noGrp="1"/>
          </p:cNvSpPr>
          <p:nvPr>
            <p:ph type="sldNum" sz="quarter" idx="10"/>
          </p:nvPr>
        </p:nvSpPr>
        <p:spPr/>
        <p:txBody>
          <a:bodyPr/>
          <a:lstStyle/>
          <a:p>
            <a:fld id="{468BA2A9-DD86-47EC-91A0-1FACDA4285CD}" type="slidenum">
              <a:rPr lang="en-US" smtClean="0"/>
              <a:pPr/>
              <a:t>1</a:t>
            </a:fld>
            <a:endParaRPr lang="en-US"/>
          </a:p>
        </p:txBody>
      </p:sp>
    </p:spTree>
    <p:extLst>
      <p:ext uri="{BB962C8B-B14F-4D97-AF65-F5344CB8AC3E}">
        <p14:creationId xmlns:p14="http://schemas.microsoft.com/office/powerpoint/2010/main" val="281178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 Robustness</a:t>
            </a:r>
          </a:p>
          <a:p>
            <a:r>
              <a:rPr lang="en-US" dirty="0" smtClean="0"/>
              <a:t>People don’t often really screw things up</a:t>
            </a:r>
          </a:p>
          <a:p>
            <a:r>
              <a:rPr lang="en-US" dirty="0" smtClean="0"/>
              <a:t>May be useful for cases where mistakes are very costly</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10</a:t>
            </a:fld>
            <a:endParaRPr lang="en-US"/>
          </a:p>
        </p:txBody>
      </p:sp>
    </p:spTree>
    <p:extLst>
      <p:ext uri="{BB962C8B-B14F-4D97-AF65-F5344CB8AC3E}">
        <p14:creationId xmlns:p14="http://schemas.microsoft.com/office/powerpoint/2010/main" val="422479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Kim</a:t>
            </a:r>
            <a:r>
              <a:rPr lang="en-US" sz="1200" i="0" dirty="0" smtClean="0"/>
              <a:t>, Collins-Thompson, Teevan. </a:t>
            </a:r>
            <a:r>
              <a:rPr lang="en-US" sz="1200" i="1" dirty="0" smtClean="0"/>
              <a:t>Using the crowd to improve search result ranking and the search experience. </a:t>
            </a:r>
            <a:r>
              <a:rPr lang="en-US" sz="1200" i="0" dirty="0" smtClean="0"/>
              <a:t>TIST </a:t>
            </a:r>
            <a:r>
              <a:rPr lang="en-US" sz="1200" dirty="0" smtClean="0"/>
              <a:t>(under review).</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11</a:t>
            </a:fld>
            <a:endParaRPr lang="en-US"/>
          </a:p>
        </p:txBody>
      </p:sp>
    </p:spTree>
    <p:extLst>
      <p:ext uri="{BB962C8B-B14F-4D97-AF65-F5344CB8AC3E}">
        <p14:creationId xmlns:p14="http://schemas.microsoft.com/office/powerpoint/2010/main" val="428348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BA2A9-DD86-47EC-91A0-1FACDA4285CD}" type="slidenum">
              <a:rPr lang="en-US" smtClean="0"/>
              <a:pPr/>
              <a:t>12</a:t>
            </a:fld>
            <a:endParaRPr lang="en-US"/>
          </a:p>
        </p:txBody>
      </p:sp>
    </p:spTree>
    <p:extLst>
      <p:ext uri="{BB962C8B-B14F-4D97-AF65-F5344CB8AC3E}">
        <p14:creationId xmlns:p14="http://schemas.microsoft.com/office/powerpoint/2010/main" val="368999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BA2A9-DD86-47EC-91A0-1FACDA4285CD}" type="slidenum">
              <a:rPr lang="en-US" smtClean="0"/>
              <a:pPr/>
              <a:t>13</a:t>
            </a:fld>
            <a:endParaRPr lang="en-US"/>
          </a:p>
        </p:txBody>
      </p:sp>
    </p:spTree>
    <p:extLst>
      <p:ext uri="{BB962C8B-B14F-4D97-AF65-F5344CB8AC3E}">
        <p14:creationId xmlns:p14="http://schemas.microsoft.com/office/powerpoint/2010/main" val="170982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Bernstein, Teevan, Dumais, Libeling, Horvitz. </a:t>
            </a:r>
            <a:r>
              <a:rPr lang="en-US" sz="2400" i="1" dirty="0" smtClean="0"/>
              <a:t>Direct answers for search queries in the long tail</a:t>
            </a:r>
            <a:r>
              <a:rPr lang="en-US" sz="2400" dirty="0" smtClean="0"/>
              <a:t>. CHI 2012.</a:t>
            </a:r>
          </a:p>
        </p:txBody>
      </p:sp>
      <p:sp>
        <p:nvSpPr>
          <p:cNvPr id="4" name="Slide Number Placeholder 3"/>
          <p:cNvSpPr>
            <a:spLocks noGrp="1"/>
          </p:cNvSpPr>
          <p:nvPr>
            <p:ph type="sldNum" sz="quarter" idx="10"/>
          </p:nvPr>
        </p:nvSpPr>
        <p:spPr/>
        <p:txBody>
          <a:bodyPr/>
          <a:lstStyle/>
          <a:p>
            <a:fld id="{468BA2A9-DD86-47EC-91A0-1FACDA4285CD}" type="slidenum">
              <a:rPr lang="en-US" smtClean="0"/>
              <a:pPr/>
              <a:t>14</a:t>
            </a:fld>
            <a:endParaRPr lang="en-US"/>
          </a:p>
        </p:txBody>
      </p:sp>
    </p:spTree>
    <p:extLst>
      <p:ext uri="{BB962C8B-B14F-4D97-AF65-F5344CB8AC3E}">
        <p14:creationId xmlns:p14="http://schemas.microsoft.com/office/powerpoint/2010/main" val="368999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http://www.bing.com/distill</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15</a:t>
            </a:fld>
            <a:endParaRPr lang="en-US"/>
          </a:p>
        </p:txBody>
      </p:sp>
    </p:spTree>
    <p:extLst>
      <p:ext uri="{BB962C8B-B14F-4D97-AF65-F5344CB8AC3E}">
        <p14:creationId xmlns:p14="http://schemas.microsoft.com/office/powerpoint/2010/main" val="646067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Jeong, Morris, Teevan, Liebling. </a:t>
            </a:r>
            <a:r>
              <a:rPr lang="en-US" sz="1200" i="1" dirty="0" smtClean="0"/>
              <a:t>A crowd-powered socially embedded search engine</a:t>
            </a:r>
            <a:r>
              <a:rPr lang="en-US" sz="1200" dirty="0" smtClean="0"/>
              <a:t>. ICWSM 2013.</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16</a:t>
            </a:fld>
            <a:endParaRPr lang="en-US"/>
          </a:p>
        </p:txBody>
      </p:sp>
    </p:spTree>
    <p:extLst>
      <p:ext uri="{BB962C8B-B14F-4D97-AF65-F5344CB8AC3E}">
        <p14:creationId xmlns:p14="http://schemas.microsoft.com/office/powerpoint/2010/main" val="304658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Crowds are great.</a:t>
            </a:r>
          </a:p>
          <a:p>
            <a:r>
              <a:rPr lang="en-US" dirty="0" smtClean="0"/>
              <a:t>We’ve shown we can</a:t>
            </a:r>
            <a:r>
              <a:rPr lang="en-US" baseline="0" dirty="0" smtClean="0"/>
              <a:t> do really complex things that require deep understanding.</a:t>
            </a:r>
          </a:p>
          <a:p>
            <a:r>
              <a:rPr lang="en-US" baseline="0" dirty="0" smtClean="0"/>
              <a:t>We can explore things we can’t yet do algorithmically.</a:t>
            </a:r>
          </a:p>
          <a:p>
            <a:endParaRPr lang="en-US" baseline="0" dirty="0" smtClean="0"/>
          </a:p>
          <a:p>
            <a:r>
              <a:rPr lang="en-US" baseline="0" dirty="0" smtClean="0"/>
              <a:t>However, there are costs to using the crowd.</a:t>
            </a:r>
          </a:p>
          <a:p>
            <a:r>
              <a:rPr lang="en-US" baseline="0" dirty="0" smtClean="0"/>
              <a:t>Slow – address through user interface issues (e.g., social network question asking, different experiences), and real-time crowdsourcing</a:t>
            </a:r>
          </a:p>
          <a:p>
            <a:r>
              <a:rPr lang="en-US" baseline="0" dirty="0" smtClean="0"/>
              <a:t>Expensive – Defray to user or advertiser, altruism (friends), self interest (self)</a:t>
            </a:r>
          </a:p>
          <a:p>
            <a:endParaRPr lang="en-US" baseline="0" dirty="0" smtClean="0"/>
          </a:p>
          <a:p>
            <a:r>
              <a:rPr lang="en-US" baseline="0" dirty="0" smtClean="0"/>
              <a:t>Some of the biggest costs come from the fact that crowd workers are unknown.</a:t>
            </a:r>
          </a:p>
          <a:p>
            <a:r>
              <a:rPr lang="en-US" baseline="0" dirty="0" smtClean="0"/>
              <a:t>They don’t know what we are looking for, our interests.</a:t>
            </a:r>
          </a:p>
          <a:p>
            <a:r>
              <a:rPr lang="en-US" baseline="0" dirty="0" smtClean="0"/>
              <a:t>And they might even not act in our best interest. After all, they have their own interests.</a:t>
            </a:r>
          </a:p>
          <a:p>
            <a:endParaRPr lang="en-US" baseline="0" dirty="0" smtClean="0"/>
          </a:p>
          <a:p>
            <a:r>
              <a:rPr lang="en-US" baseline="0" dirty="0" smtClean="0"/>
              <a:t>Let’s start by thinking a little about how we can tell the crowds more about our interests.</a:t>
            </a:r>
          </a:p>
          <a:p>
            <a:r>
              <a:rPr lang="en-US" baseline="0" dirty="0" smtClean="0"/>
              <a:t>And then dive into what happens when our interests and the crowds diverge.</a:t>
            </a:r>
          </a:p>
        </p:txBody>
      </p:sp>
      <p:sp>
        <p:nvSpPr>
          <p:cNvPr id="4" name="Slide Number Placeholder 3"/>
          <p:cNvSpPr>
            <a:spLocks noGrp="1"/>
          </p:cNvSpPr>
          <p:nvPr>
            <p:ph type="sldNum" sz="quarter" idx="10"/>
          </p:nvPr>
        </p:nvSpPr>
        <p:spPr/>
        <p:txBody>
          <a:bodyPr/>
          <a:lstStyle/>
          <a:p>
            <a:fld id="{468BA2A9-DD86-47EC-91A0-1FACDA4285CD}" type="slidenum">
              <a:rPr lang="en-US" smtClean="0"/>
              <a:pPr/>
              <a:t>17</a:t>
            </a:fld>
            <a:endParaRPr lang="en-US"/>
          </a:p>
        </p:txBody>
      </p:sp>
    </p:spTree>
    <p:extLst>
      <p:ext uri="{BB962C8B-B14F-4D97-AF65-F5344CB8AC3E}">
        <p14:creationId xmlns:p14="http://schemas.microsoft.com/office/powerpoint/2010/main" val="309626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Salehi, Teevan,</a:t>
            </a:r>
            <a:r>
              <a:rPr lang="en-US" sz="1200" baseline="0" dirty="0" smtClean="0"/>
              <a:t> </a:t>
            </a:r>
            <a:r>
              <a:rPr lang="en-US" sz="1200" dirty="0" smtClean="0"/>
              <a:t>Iqbal, Kamar.</a:t>
            </a:r>
            <a:r>
              <a:rPr lang="en-US" sz="1200" baseline="0" dirty="0" smtClean="0"/>
              <a:t> </a:t>
            </a:r>
            <a:r>
              <a:rPr lang="en-US" sz="1200" i="1" dirty="0" smtClean="0"/>
              <a:t>Talking to the crowd: Communicating context in crowd work</a:t>
            </a:r>
            <a:r>
              <a:rPr lang="en-US" sz="1200" dirty="0" smtClean="0"/>
              <a:t>. CHI 2016 (under review).</a:t>
            </a:r>
          </a:p>
        </p:txBody>
      </p:sp>
      <p:sp>
        <p:nvSpPr>
          <p:cNvPr id="4" name="Slide Number Placeholder 3"/>
          <p:cNvSpPr>
            <a:spLocks noGrp="1"/>
          </p:cNvSpPr>
          <p:nvPr>
            <p:ph type="sldNum" sz="quarter" idx="10"/>
          </p:nvPr>
        </p:nvSpPr>
        <p:spPr/>
        <p:txBody>
          <a:bodyPr/>
          <a:lstStyle/>
          <a:p>
            <a:fld id="{468BA2A9-DD86-47EC-91A0-1FACDA4285CD}" type="slidenum">
              <a:rPr lang="en-US" smtClean="0"/>
              <a:pPr/>
              <a:t>18</a:t>
            </a:fld>
            <a:endParaRPr lang="en-US"/>
          </a:p>
        </p:txBody>
      </p:sp>
    </p:spTree>
    <p:extLst>
      <p:ext uri="{BB962C8B-B14F-4D97-AF65-F5344CB8AC3E}">
        <p14:creationId xmlns:p14="http://schemas.microsoft.com/office/powerpoint/2010/main" val="1175813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way in particular that we’ve explored to communicate with the crowd: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crowd workers the kind of things the searcher is interested in and ask them to guess what the searcher would like on other items.</a:t>
            </a:r>
          </a:p>
          <a:p>
            <a:r>
              <a:rPr lang="en-US" dirty="0" smtClean="0"/>
              <a:t>Easy for the searcher to rate a set of example items and then use that as training for the crowd</a:t>
            </a:r>
          </a:p>
          <a:p>
            <a:endParaRPr lang="en-US" dirty="0" smtClean="0"/>
          </a:p>
          <a:p>
            <a:r>
              <a:rPr lang="en-US" dirty="0" smtClean="0"/>
              <a:t>Set up is familiar – this is the same data we collect to do collaborative filtering</a:t>
            </a:r>
            <a:r>
              <a:rPr lang="en-US" baseline="0" dirty="0" smtClean="0"/>
              <a:t> and use for</a:t>
            </a:r>
            <a:r>
              <a:rPr lang="en-US" dirty="0" smtClean="0"/>
              <a:t> training algorithms</a:t>
            </a:r>
          </a:p>
          <a:p>
            <a:r>
              <a:rPr lang="en-US" dirty="0" smtClean="0"/>
              <a:t>Problem is:</a:t>
            </a:r>
            <a:r>
              <a:rPr lang="en-US" baseline="0" dirty="0" smtClean="0"/>
              <a:t> We don’t have the training data needed to extrapolate for many datasets (private, small, new)</a:t>
            </a:r>
            <a:endParaRPr lang="en-US" dirty="0" smtClean="0"/>
          </a:p>
          <a:p>
            <a:r>
              <a:rPr lang="en-US" dirty="0" smtClean="0"/>
              <a:t>Can</a:t>
            </a:r>
            <a:r>
              <a:rPr lang="en-US" baseline="0" dirty="0" smtClean="0"/>
              <a:t> use the crowd for o</a:t>
            </a:r>
            <a:r>
              <a:rPr lang="en-US" dirty="0" smtClean="0"/>
              <a:t>n-demand collaborative filtering</a:t>
            </a:r>
          </a:p>
          <a:p>
            <a:r>
              <a:rPr lang="en-US" dirty="0" smtClean="0"/>
              <a:t>Data</a:t>
            </a:r>
            <a:r>
              <a:rPr lang="en-US" baseline="0" dirty="0" smtClean="0"/>
              <a:t> can be collected on new content, re-used</a:t>
            </a:r>
          </a:p>
          <a:p>
            <a:r>
              <a:rPr lang="en-US" baseline="0" dirty="0" smtClean="0"/>
              <a:t>But you need a lot of workers to find a good match</a:t>
            </a:r>
          </a:p>
          <a:p>
            <a:endParaRPr lang="en-US" sz="2400" dirty="0" smtClean="0"/>
          </a:p>
          <a:p>
            <a:pPr lvl="0"/>
            <a:r>
              <a:rPr lang="en-US" sz="2400" dirty="0" smtClean="0"/>
              <a:t>Organisciak, Teevan, Dumais, Miller, Kalai. </a:t>
            </a:r>
            <a:r>
              <a:rPr lang="en-US" sz="2400" i="1" dirty="0" smtClean="0"/>
              <a:t>A crowd of your own: Crowdsourcing for on-demand personalization</a:t>
            </a:r>
            <a:r>
              <a:rPr lang="en-US" sz="2400" dirty="0" smtClean="0"/>
              <a:t>. HCOMP 2014.</a:t>
            </a:r>
          </a:p>
          <a:p>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19</a:t>
            </a:fld>
            <a:endParaRPr lang="en-US"/>
          </a:p>
        </p:txBody>
      </p:sp>
    </p:spTree>
    <p:extLst>
      <p:ext uri="{BB962C8B-B14F-4D97-AF65-F5344CB8AC3E}">
        <p14:creationId xmlns:p14="http://schemas.microsoft.com/office/powerpoint/2010/main" val="368999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Current</a:t>
            </a:r>
            <a:r>
              <a:rPr lang="en-US" baseline="0" dirty="0" smtClean="0"/>
              <a:t> world fast</a:t>
            </a:r>
          </a:p>
          <a:p>
            <a:pPr marL="171450" indent="-171450">
              <a:buFont typeface="Arial" charset="0"/>
              <a:buChar char="•"/>
            </a:pPr>
            <a:r>
              <a:rPr lang="en-US" baseline="0" dirty="0" smtClean="0"/>
              <a:t>Slow movements a reaction</a:t>
            </a:r>
          </a:p>
          <a:p>
            <a:pPr marL="171450" indent="-171450">
              <a:buFont typeface="Arial" charset="0"/>
              <a:buChar char="•"/>
            </a:pPr>
            <a:r>
              <a:rPr lang="en-US" baseline="0" dirty="0" smtClean="0"/>
              <a:t>Slow search</a:t>
            </a:r>
          </a:p>
          <a:p>
            <a:pPr marL="628650" lvl="1" indent="-171450">
              <a:buFont typeface="Arial" charset="0"/>
              <a:buChar char="•"/>
            </a:pPr>
            <a:r>
              <a:rPr lang="en-US" baseline="0" dirty="0" smtClean="0"/>
              <a:t>Slow the user experience</a:t>
            </a:r>
          </a:p>
          <a:p>
            <a:pPr marL="628650" lvl="1" indent="-171450">
              <a:buFont typeface="Arial" charset="0"/>
              <a:buChar char="•"/>
            </a:pPr>
            <a:r>
              <a:rPr lang="en-US" baseline="0" dirty="0" smtClean="0"/>
              <a:t>Slow processing by search algorithms</a:t>
            </a:r>
            <a:endParaRPr lang="en-US" dirty="0" smtClean="0"/>
          </a:p>
          <a:p>
            <a:endParaRPr lang="en-US" dirty="0" smtClean="0"/>
          </a:p>
          <a:p>
            <a:r>
              <a:rPr lang="en-US" dirty="0" smtClean="0"/>
              <a:t>--</a:t>
            </a:r>
          </a:p>
          <a:p>
            <a:endParaRPr lang="en-US" dirty="0" smtClean="0"/>
          </a:p>
          <a:p>
            <a:r>
              <a:rPr lang="en-US" dirty="0" smtClean="0"/>
              <a:t>Slow movements trying to slow things down in exchange for quality</a:t>
            </a:r>
          </a:p>
          <a:p>
            <a:r>
              <a:rPr lang="en-US" dirty="0" smtClean="0"/>
              <a:t>Slow food, slow parenting, slow science,</a:t>
            </a:r>
            <a:r>
              <a:rPr lang="en-US" baseline="0" dirty="0" smtClean="0"/>
              <a:t> etc.</a:t>
            </a:r>
          </a:p>
          <a:p>
            <a:r>
              <a:rPr lang="en-US" baseline="0" dirty="0" smtClean="0"/>
              <a:t>We’re applying these notions to search.</a:t>
            </a:r>
          </a:p>
          <a:p>
            <a:endParaRPr lang="en-US" baseline="0" dirty="0" smtClean="0"/>
          </a:p>
          <a:p>
            <a:r>
              <a:rPr lang="en-US" baseline="0" dirty="0" smtClean="0"/>
              <a:t>Many ways time can be incorporated into search</a:t>
            </a:r>
          </a:p>
          <a:p>
            <a:pPr marL="171450" indent="-171450">
              <a:buFontTx/>
              <a:buChar char="-"/>
            </a:pPr>
            <a:r>
              <a:rPr lang="en-US" baseline="0" dirty="0" smtClean="0"/>
              <a:t>Ways to help the user act slower, learn, reflect</a:t>
            </a:r>
          </a:p>
          <a:p>
            <a:pPr marL="171450" indent="-171450">
              <a:buFontTx/>
              <a:buChar char="-"/>
            </a:pPr>
            <a:r>
              <a:rPr lang="en-US" baseline="0" dirty="0" smtClean="0"/>
              <a:t>Ways to make use of extra time (focus of this talk)</a:t>
            </a:r>
          </a:p>
          <a:p>
            <a:pPr marL="0" indent="0">
              <a:buFontTx/>
              <a:buNone/>
            </a:pPr>
            <a:endParaRPr lang="en-US" baseline="0" dirty="0" smtClean="0"/>
          </a:p>
          <a:p>
            <a:pPr marL="0" indent="0">
              <a:buFontTx/>
              <a:buNone/>
            </a:pPr>
            <a:r>
              <a:rPr lang="en-US" baseline="0" dirty="0" smtClean="0"/>
              <a:t>Teevan, Collins-Thompson, White, Dumais. </a:t>
            </a:r>
            <a:r>
              <a:rPr lang="en-US" i="1" baseline="0" dirty="0" smtClean="0"/>
              <a:t>Viewpoint: Slow search</a:t>
            </a:r>
            <a:r>
              <a:rPr lang="en-US" baseline="0" dirty="0" smtClean="0"/>
              <a:t>. CACM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Dörk., Bennett, Davies. </a:t>
            </a:r>
            <a:r>
              <a:rPr lang="en-US" sz="1200" i="1" kern="1200" dirty="0" smtClean="0">
                <a:solidFill>
                  <a:schemeClr val="tx1"/>
                </a:solidFill>
                <a:effectLst/>
                <a:latin typeface="+mn-lt"/>
                <a:ea typeface="+mn-ea"/>
                <a:cs typeface="+mn-cs"/>
              </a:rPr>
              <a:t>Taking our sweet time to search</a:t>
            </a:r>
            <a:r>
              <a:rPr lang="en-US" sz="1200" kern="1200" dirty="0" smtClean="0">
                <a:solidFill>
                  <a:schemeClr val="tx1"/>
                </a:solidFill>
                <a:effectLst/>
                <a:latin typeface="+mn-lt"/>
                <a:ea typeface="+mn-ea"/>
                <a:cs typeface="+mn-cs"/>
              </a:rPr>
              <a:t>. CHI 2013,</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Workshop on Changing Perspectives of Time in HCI.</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a:t>
            </a:fld>
            <a:endParaRPr lang="en-US"/>
          </a:p>
        </p:txBody>
      </p:sp>
    </p:spTree>
    <p:extLst>
      <p:ext uri="{BB962C8B-B14F-4D97-AF65-F5344CB8AC3E}">
        <p14:creationId xmlns:p14="http://schemas.microsoft.com/office/powerpoint/2010/main" val="55966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Target tail areas, personal data, areas where we don’t have a lot of collaborative data</a:t>
            </a:r>
          </a:p>
          <a:p>
            <a:endParaRPr lang="en-US" dirty="0" smtClean="0"/>
          </a:p>
          <a:p>
            <a:r>
              <a:rPr lang="en-US" dirty="0" smtClean="0"/>
              <a:t>Results shown for 5</a:t>
            </a:r>
            <a:r>
              <a:rPr lang="en-US" baseline="0" dirty="0" smtClean="0"/>
              <a:t> workers</a:t>
            </a:r>
            <a:endParaRPr lang="en-US" dirty="0" smtClean="0"/>
          </a:p>
          <a:p>
            <a:r>
              <a:rPr lang="en-US" dirty="0" smtClean="0"/>
              <a:t>10</a:t>
            </a:r>
            <a:r>
              <a:rPr lang="en-US" baseline="0" dirty="0" smtClean="0"/>
              <a:t> workers did much better for taste-matching.</a:t>
            </a:r>
          </a:p>
          <a:p>
            <a:r>
              <a:rPr lang="en-US" baseline="0" dirty="0" smtClean="0"/>
              <a:t>Didn’t make as much of a difference for guessing.</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20</a:t>
            </a:fld>
            <a:endParaRPr lang="en-US"/>
          </a:p>
        </p:txBody>
      </p:sp>
    </p:spTree>
    <p:extLst>
      <p:ext uri="{BB962C8B-B14F-4D97-AF65-F5344CB8AC3E}">
        <p14:creationId xmlns:p14="http://schemas.microsoft.com/office/powerpoint/2010/main" val="2434716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Cool thing is this approach can be applied to tasks beyond what we currently handle algorithmically.</a:t>
            </a:r>
          </a:p>
          <a:p>
            <a:r>
              <a:rPr lang="en-US" dirty="0" smtClean="0"/>
              <a:t>For example: Handwriting Imitation</a:t>
            </a:r>
          </a:p>
          <a:p>
            <a:endParaRPr lang="en-US" dirty="0" smtClean="0"/>
          </a:p>
          <a:p>
            <a:r>
              <a:rPr lang="en-US" dirty="0" smtClean="0"/>
              <a:t>Figure shows requester’s text:</a:t>
            </a:r>
            <a:r>
              <a:rPr lang="en-US" baseline="0" dirty="0" smtClean="0"/>
              <a:t> The quick brown fox jumps over the lazy dog</a:t>
            </a:r>
          </a:p>
          <a:p>
            <a:r>
              <a:rPr lang="en-US" baseline="0" dirty="0" smtClean="0"/>
              <a:t>And a variety of people writing: Wizard’s Hex</a:t>
            </a:r>
          </a:p>
          <a:p>
            <a:r>
              <a:rPr lang="en-US" baseline="0" dirty="0" smtClean="0"/>
              <a:t>Includes an example by the requester, some r</a:t>
            </a:r>
            <a:r>
              <a:rPr lang="en-US" dirty="0" smtClean="0"/>
              <a:t>andom examples, and ones that attempt to imitate the requester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Collaborative filtering approach: Takes a lot of people to do reasonably!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some people out there who have handwriting that is similar to yours, but not that many.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Having a random person write the term is pretty bad –</a:t>
            </a:r>
            <a:r>
              <a:rPr lang="en-US" baseline="0" dirty="0" smtClean="0"/>
              <a:t> only mistaken for the requester 17% of the time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requester’s not that great, either – discovered as the requester 83%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13 people to find someone who will be mistaken for the requester 50% of the time</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21</a:t>
            </a:fld>
            <a:endParaRPr lang="en-US"/>
          </a:p>
        </p:txBody>
      </p:sp>
    </p:spTree>
    <p:extLst>
      <p:ext uri="{BB962C8B-B14F-4D97-AF65-F5344CB8AC3E}">
        <p14:creationId xmlns:p14="http://schemas.microsoft.com/office/powerpoint/2010/main" val="331248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Grokking</a:t>
            </a:r>
            <a:r>
              <a:rPr lang="en-US" baseline="0" dirty="0" smtClean="0"/>
              <a:t>: Pretty good approximation (over 50%) with just 5 people.</a:t>
            </a:r>
          </a:p>
          <a:p>
            <a:endParaRPr lang="en-US" baseline="0" dirty="0" smtClean="0"/>
          </a:p>
          <a:p>
            <a:r>
              <a:rPr lang="en-US" baseline="0" dirty="0" smtClean="0"/>
              <a:t>This picture shows 5 </a:t>
            </a:r>
            <a:r>
              <a:rPr lang="en-US" baseline="0" dirty="0" err="1" smtClean="0"/>
              <a:t>grokked</a:t>
            </a:r>
            <a:r>
              <a:rPr lang="en-US" baseline="0" dirty="0" smtClean="0"/>
              <a:t> versions of the text, and 1 that is actually the requester.</a:t>
            </a:r>
          </a:p>
          <a:p>
            <a:r>
              <a:rPr lang="en-US" baseline="0" dirty="0" smtClean="0"/>
              <a:t>Can you guess which is the true version?</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22</a:t>
            </a:fld>
            <a:endParaRPr lang="en-US"/>
          </a:p>
        </p:txBody>
      </p:sp>
    </p:spTree>
    <p:extLst>
      <p:ext uri="{BB962C8B-B14F-4D97-AF65-F5344CB8AC3E}">
        <p14:creationId xmlns:p14="http://schemas.microsoft.com/office/powerpoint/2010/main" val="4259837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Describe extraction and manipulation risks</a:t>
            </a:r>
            <a:endParaRPr lang="en-US" dirty="0" smtClean="0"/>
          </a:p>
          <a:p>
            <a:endParaRPr lang="en-US" baseline="0" dirty="0" smtClean="0"/>
          </a:p>
          <a:p>
            <a:r>
              <a:rPr lang="en-US" baseline="0" dirty="0" smtClean="0"/>
              <a:t>Risk to search of extraction:</a:t>
            </a:r>
          </a:p>
          <a:p>
            <a:endParaRPr lang="en-US" baseline="0" dirty="0" smtClean="0"/>
          </a:p>
          <a:p>
            <a:r>
              <a:rPr lang="en-US" baseline="0" dirty="0" smtClean="0"/>
              <a:t>Search data is very personal.</a:t>
            </a:r>
          </a:p>
          <a:p>
            <a:r>
              <a:rPr lang="en-US" baseline="0" dirty="0" smtClean="0"/>
              <a:t>Would you be willing to share your queries with someone else?</a:t>
            </a:r>
          </a:p>
          <a:p>
            <a:r>
              <a:rPr lang="en-US" baseline="0" dirty="0" smtClean="0"/>
              <a:t>People will share their emails before their queries.</a:t>
            </a:r>
          </a:p>
          <a:p>
            <a:endParaRPr lang="en-US" baseline="0" dirty="0" smtClean="0"/>
          </a:p>
          <a:p>
            <a:r>
              <a:rPr lang="en-US" baseline="0" dirty="0" smtClean="0"/>
              <a:t>AOL example: </a:t>
            </a:r>
          </a:p>
          <a:p>
            <a:r>
              <a:rPr lang="en-US" baseline="0" dirty="0" smtClean="0"/>
              <a:t>In 2006 AOL released anonymized logs with user data – for the SIGIR community to use for research purposes.</a:t>
            </a:r>
          </a:p>
          <a:p>
            <a:r>
              <a:rPr lang="en-US" baseline="0" dirty="0" smtClean="0"/>
              <a:t>In less than a week, NYT front page de-anonymized Thelma Arnold (User 4417749), 2 AOL employees fired, CTO resigned, class action lawsuit</a:t>
            </a:r>
          </a:p>
          <a:p>
            <a:r>
              <a:rPr lang="en-US" baseline="0" dirty="0" smtClean="0"/>
              <a:t>User 927: “how to kill your wife”</a:t>
            </a:r>
          </a:p>
          <a:p>
            <a:r>
              <a:rPr lang="en-US" baseline="0" dirty="0" smtClean="0"/>
              <a:t>User 711391: “</a:t>
            </a:r>
            <a:r>
              <a:rPr lang="en-US" baseline="0" dirty="0" err="1" smtClean="0"/>
              <a:t>i</a:t>
            </a:r>
            <a:r>
              <a:rPr lang="en-US" baseline="0" dirty="0" smtClean="0"/>
              <a:t> love </a:t>
            </a:r>
            <a:r>
              <a:rPr lang="en-US" baseline="0" dirty="0" err="1" smtClean="0"/>
              <a:t>alaska</a:t>
            </a:r>
            <a:r>
              <a:rPr lang="en-US" baseline="0" dirty="0" smtClean="0"/>
              <a:t>”</a:t>
            </a:r>
            <a:endParaRPr lang="en-US" dirty="0" smtClean="0"/>
          </a:p>
          <a:p>
            <a:endParaRPr lang="en-US" dirty="0" smtClean="0"/>
          </a:p>
          <a:p>
            <a:r>
              <a:rPr lang="en-US" dirty="0" smtClean="0"/>
              <a:t>We want</a:t>
            </a:r>
            <a:r>
              <a:rPr lang="en-US" baseline="0" dirty="0" smtClean="0"/>
              <a:t> to learn:</a:t>
            </a:r>
            <a:endParaRPr lang="en-US" dirty="0" smtClean="0"/>
          </a:p>
          <a:p>
            <a:r>
              <a:rPr lang="en-US" dirty="0" smtClean="0"/>
              <a:t>What is the risk of a crowd worker using your personal data inappropriately given a financial incentive?</a:t>
            </a:r>
          </a:p>
          <a:p>
            <a:endParaRPr lang="en-US" dirty="0" smtClean="0"/>
          </a:p>
          <a:p>
            <a:r>
              <a:rPr lang="en-US" dirty="0" smtClean="0"/>
              <a:t>Risk to search of manipulation:</a:t>
            </a:r>
          </a:p>
          <a:p>
            <a:endParaRPr lang="en-US" dirty="0" smtClean="0"/>
          </a:p>
          <a:p>
            <a:r>
              <a:rPr lang="en-US" baseline="0" dirty="0" smtClean="0"/>
              <a:t>SEO business is HUGE ($30 billion in US alone)</a:t>
            </a:r>
          </a:p>
          <a:p>
            <a:r>
              <a:rPr lang="en-US" baseline="0" dirty="0" smtClean="0"/>
              <a:t>Some people really want you to see what they want you to see, not what you are looking for</a:t>
            </a:r>
          </a:p>
          <a:p>
            <a:r>
              <a:rPr lang="en-US" baseline="0" dirty="0" smtClean="0"/>
              <a:t>If there were a way to control the crowd, you could control what search engines see</a:t>
            </a:r>
            <a:endParaRPr lang="en-US" dirty="0" smtClean="0"/>
          </a:p>
          <a:p>
            <a:endParaRPr lang="en-US" dirty="0" smtClean="0"/>
          </a:p>
          <a:p>
            <a:r>
              <a:rPr lang="en-US" dirty="0" smtClean="0"/>
              <a:t>We want</a:t>
            </a:r>
            <a:r>
              <a:rPr lang="en-US" baseline="0" dirty="0" smtClean="0"/>
              <a:t> to learn:</a:t>
            </a:r>
            <a:endParaRPr lang="en-US" dirty="0" smtClean="0"/>
          </a:p>
          <a:p>
            <a:r>
              <a:rPr lang="en-US" dirty="0" smtClean="0"/>
              <a:t>What is the risk of the crowd being used in a coordinated</a:t>
            </a:r>
            <a:r>
              <a:rPr lang="en-US" baseline="0" dirty="0" smtClean="0"/>
              <a:t> manner to force a system to come up with the wrong outcome?</a:t>
            </a:r>
          </a:p>
          <a:p>
            <a:endParaRPr lang="en-US" dirty="0" smtClean="0"/>
          </a:p>
          <a:p>
            <a:r>
              <a:rPr lang="en-US" sz="1200" dirty="0" smtClean="0"/>
              <a:t>Lasecki, Teevan, Kamar. </a:t>
            </a:r>
            <a:r>
              <a:rPr lang="en-US" sz="1200" i="1" dirty="0" smtClean="0"/>
              <a:t>Information extraction and manipulation threats in crowd-powered systems</a:t>
            </a:r>
            <a:r>
              <a:rPr lang="en-US" sz="1200" dirty="0" smtClean="0"/>
              <a:t>. CSCW 2014.</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23</a:t>
            </a:fld>
            <a:endParaRPr lang="en-US" dirty="0"/>
          </a:p>
        </p:txBody>
      </p:sp>
    </p:spTree>
    <p:extLst>
      <p:ext uri="{BB962C8B-B14F-4D97-AF65-F5344CB8AC3E}">
        <p14:creationId xmlns:p14="http://schemas.microsoft.com/office/powerpoint/2010/main" val="307313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willing would you be to return the generic credit card number to the attack task?</a:t>
            </a:r>
          </a:p>
          <a:p>
            <a:r>
              <a:rPr lang="en-US" dirty="0" smtClean="0"/>
              <a:t>What about if it were somebody’s real credit card?</a:t>
            </a:r>
          </a:p>
          <a:p>
            <a:r>
              <a:rPr lang="en-US" dirty="0" smtClean="0"/>
              <a:t>Only half</a:t>
            </a:r>
            <a:r>
              <a:rPr lang="en-US" baseline="0" dirty="0" smtClean="0"/>
              <a:t> as many people completed the attack task in this case.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Clearly not everyone is willing to do something questionable.</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24</a:t>
            </a:fld>
            <a:endParaRPr lang="en-US" dirty="0"/>
          </a:p>
        </p:txBody>
      </p:sp>
    </p:spTree>
    <p:extLst>
      <p:ext uri="{BB962C8B-B14F-4D97-AF65-F5344CB8AC3E}">
        <p14:creationId xmlns:p14="http://schemas.microsoft.com/office/powerpoint/2010/main" val="3689990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this says?</a:t>
            </a:r>
          </a:p>
          <a:p>
            <a:r>
              <a:rPr lang="en-US" dirty="0" smtClean="0"/>
              <a:t>Crowd</a:t>
            </a:r>
            <a:r>
              <a:rPr lang="en-US" baseline="0" dirty="0" smtClean="0"/>
              <a:t> workers asked to do the target task say:</a:t>
            </a:r>
            <a:endParaRPr lang="en-US" dirty="0" smtClean="0"/>
          </a:p>
          <a:p>
            <a:r>
              <a:rPr lang="en-US" dirty="0" smtClean="0"/>
              <a:t>Gun: 36%</a:t>
            </a:r>
          </a:p>
          <a:p>
            <a:r>
              <a:rPr lang="en-US" dirty="0" smtClean="0"/>
              <a:t>Fun: 26% (actually is fun)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 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the attack task asks workers </a:t>
            </a:r>
            <a:r>
              <a:rPr lang="en-US" dirty="0" smtClean="0"/>
              <a:t>to input</a:t>
            </a:r>
            <a:r>
              <a:rPr lang="en-US" baseline="0" dirty="0" smtClean="0"/>
              <a:t> “sun” we get many more instances of “sun”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workers don’t feel like what they are doing is particularly bad, so we are able to influence behavior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when they are shown the word</a:t>
            </a:r>
            <a:r>
              <a:rPr lang="en-US" baseline="0" dirty="0" smtClean="0"/>
              <a:t> “length” instead, they are much less likely to enter “sun”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Seems</a:t>
            </a:r>
            <a:r>
              <a:rPr lang="en-US" baseline="0" dirty="0" smtClean="0"/>
              <a:t> there is a b</a:t>
            </a:r>
            <a:r>
              <a:rPr lang="en-US" dirty="0" smtClean="0"/>
              <a:t>ase rate of roughly 1 in 3 crowd workers appear willing to do questionable things regardless.</a:t>
            </a:r>
          </a:p>
          <a:p>
            <a:r>
              <a:rPr lang="en-US" dirty="0" smtClean="0"/>
              <a:t>Be it extraction or manipulation</a:t>
            </a:r>
          </a:p>
          <a:p>
            <a:r>
              <a:rPr lang="en-US" dirty="0" smtClean="0"/>
              <a:t>And about a third </a:t>
            </a:r>
            <a:r>
              <a:rPr lang="en-US" baseline="0" dirty="0" smtClean="0"/>
              <a:t>can be manipulated by making the attack task seem less questionable (e.g., plausible input, fake credit card v. real one)</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25</a:t>
            </a:fld>
            <a:endParaRPr lang="en-US" dirty="0"/>
          </a:p>
        </p:txBody>
      </p:sp>
    </p:spTree>
    <p:extLst>
      <p:ext uri="{BB962C8B-B14F-4D97-AF65-F5344CB8AC3E}">
        <p14:creationId xmlns:p14="http://schemas.microsoft.com/office/powerpoint/2010/main" val="3689990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Interestingly, this middle third can also be manipulated by paying them more</a:t>
            </a:r>
          </a:p>
          <a:p>
            <a:pPr marL="0" indent="0">
              <a:buFontTx/>
              <a:buNone/>
            </a:pPr>
            <a:r>
              <a:rPr lang="en-US" baseline="0" dirty="0" smtClean="0"/>
              <a:t>P</a:t>
            </a:r>
            <a:r>
              <a:rPr lang="en-US" dirty="0" smtClean="0"/>
              <a:t>aying $.50 instead of $.05 doubles the number of attackers</a:t>
            </a:r>
          </a:p>
          <a:p>
            <a:pPr marL="0" indent="0">
              <a:buFontTx/>
              <a:buNone/>
            </a:pPr>
            <a:r>
              <a:rPr lang="en-US" dirty="0" smtClean="0"/>
              <a:t>That third that won’t enter the realistic looking credit card number?</a:t>
            </a:r>
          </a:p>
          <a:p>
            <a:pPr marL="0" indent="0">
              <a:buFontTx/>
              <a:buNone/>
            </a:pPr>
            <a:r>
              <a:rPr lang="en-US" dirty="0" smtClean="0"/>
              <a:t>They’ll do it for an extra 45 cents.</a:t>
            </a:r>
          </a:p>
          <a:p>
            <a:endParaRPr lang="en-US" dirty="0" smtClean="0"/>
          </a:p>
          <a:p>
            <a:r>
              <a:rPr lang="en-US" dirty="0" smtClean="0"/>
              <a:t>Target tasks can fight back by paying more or asking people not to attack them.</a:t>
            </a:r>
          </a:p>
          <a:p>
            <a:r>
              <a:rPr lang="en-US" dirty="0" smtClean="0"/>
              <a:t>Pay more</a:t>
            </a:r>
            <a:r>
              <a:rPr lang="en-US" baseline="0" dirty="0" smtClean="0"/>
              <a:t> to do the target task ($.25): The base 32% will still attack, but the conditional attackers won’t.</a:t>
            </a:r>
          </a:p>
          <a:p>
            <a:endParaRPr lang="en-US" baseline="0" dirty="0" smtClean="0"/>
          </a:p>
          <a:p>
            <a:r>
              <a:rPr lang="en-US" baseline="0" dirty="0" smtClean="0"/>
              <a:t>Bad news: Some people willing to take advantage of the information they see during crowd work for financial gain</a:t>
            </a:r>
          </a:p>
          <a:p>
            <a:r>
              <a:rPr lang="en-US" baseline="0" dirty="0" smtClean="0"/>
              <a:t>Good news: Some people pass on additional money to do “the right thing”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may be ways to use the “good” workers to identify “bad” workers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Currently thinking about approaches that use an “ethical gold” to identify good workers and help them police negative behavior.</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26</a:t>
            </a:fld>
            <a:endParaRPr lang="en-US" dirty="0"/>
          </a:p>
        </p:txBody>
      </p:sp>
    </p:spTree>
    <p:extLst>
      <p:ext uri="{BB962C8B-B14F-4D97-AF65-F5344CB8AC3E}">
        <p14:creationId xmlns:p14="http://schemas.microsoft.com/office/powerpoint/2010/main" val="2584705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a:t>
            </a:r>
            <a:r>
              <a:rPr lang="en-US" baseline="0" dirty="0" smtClean="0"/>
              <a:t> until now w</a:t>
            </a:r>
            <a:r>
              <a:rPr lang="en-US" dirty="0" smtClean="0"/>
              <a:t>e</a:t>
            </a:r>
            <a:r>
              <a:rPr lang="en-US" baseline="0" dirty="0" smtClean="0"/>
              <a:t> ha</a:t>
            </a:r>
            <a:r>
              <a:rPr lang="en-US" dirty="0" smtClean="0"/>
              <a:t>ve been looking at paid crowd workers</a:t>
            </a:r>
          </a:p>
          <a:p>
            <a:r>
              <a:rPr lang="en-US" dirty="0" smtClean="0"/>
              <a:t>Another</a:t>
            </a:r>
            <a:r>
              <a:rPr lang="en-US" baseline="0" dirty="0" smtClean="0"/>
              <a:t> kind of person to include in the search process are our friends</a:t>
            </a:r>
            <a:endParaRPr lang="en-US" dirty="0" smtClean="0"/>
          </a:p>
          <a:p>
            <a:r>
              <a:rPr lang="en-US" dirty="0" smtClean="0"/>
              <a:t>Friends</a:t>
            </a:r>
            <a:r>
              <a:rPr lang="en-US" baseline="0" dirty="0" smtClean="0"/>
              <a:t> a</a:t>
            </a:r>
            <a:r>
              <a:rPr lang="en-US" dirty="0" smtClean="0"/>
              <a:t>ren’t going to steal our information or maliciously manipulate outcomes</a:t>
            </a:r>
          </a:p>
          <a:p>
            <a:r>
              <a:rPr lang="en-US" dirty="0" smtClean="0"/>
              <a:t>Friends</a:t>
            </a:r>
            <a:r>
              <a:rPr lang="en-US" baseline="0" dirty="0" smtClean="0"/>
              <a:t> d</a:t>
            </a:r>
            <a:r>
              <a:rPr lang="en-US" dirty="0" smtClean="0"/>
              <a:t>o provide personalized replies</a:t>
            </a:r>
          </a:p>
          <a:p>
            <a:r>
              <a:rPr lang="en-US" dirty="0" smtClean="0"/>
              <a:t>And</a:t>
            </a:r>
            <a:r>
              <a:rPr lang="en-US" baseline="0" dirty="0" smtClean="0"/>
              <a:t> friends d</a:t>
            </a:r>
            <a:r>
              <a:rPr lang="en-US" dirty="0" smtClean="0"/>
              <a:t>on’t cost money (although they do cost social capital)</a:t>
            </a:r>
          </a:p>
          <a:p>
            <a:endParaRPr lang="en-US" dirty="0" smtClean="0"/>
          </a:p>
          <a:p>
            <a:r>
              <a:rPr lang="en-US" dirty="0" smtClean="0"/>
              <a:t>We have explored how our friends currently help us find information</a:t>
            </a:r>
          </a:p>
          <a:p>
            <a:r>
              <a:rPr lang="en-US" dirty="0" smtClean="0"/>
              <a:t>And, just like we did with the crowd</a:t>
            </a:r>
            <a:r>
              <a:rPr lang="en-US" baseline="0" dirty="0" smtClean="0"/>
              <a:t> workers,</a:t>
            </a:r>
            <a:r>
              <a:rPr lang="en-US" dirty="0" smtClean="0"/>
              <a:t> how we might be able to manipulate them to help us search</a:t>
            </a:r>
            <a:r>
              <a:rPr lang="en-US" baseline="0" dirty="0" smtClean="0"/>
              <a:t> </a:t>
            </a:r>
            <a:r>
              <a:rPr lang="en-US" dirty="0" smtClean="0"/>
              <a:t>as best as possible</a:t>
            </a:r>
          </a:p>
          <a:p>
            <a:r>
              <a:rPr lang="en-US" dirty="0" smtClean="0"/>
              <a:t>Provides great insight into an existing slow search experience</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Morris, Teevan, Panovich. </a:t>
            </a:r>
            <a:r>
              <a:rPr lang="en-US" sz="2800" i="1" dirty="0" smtClean="0"/>
              <a:t>What do people ask their social networks, and why? A survey study of status message Q&amp;A behavior</a:t>
            </a:r>
            <a:r>
              <a:rPr lang="en-US" sz="2800" dirty="0" smtClean="0"/>
              <a:t>. CHI 2010.</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27</a:t>
            </a:fld>
            <a:endParaRPr lang="en-US"/>
          </a:p>
        </p:txBody>
      </p:sp>
    </p:spTree>
    <p:extLst>
      <p:ext uri="{BB962C8B-B14F-4D97-AF65-F5344CB8AC3E}">
        <p14:creationId xmlns:p14="http://schemas.microsoft.com/office/powerpoint/2010/main" val="166446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Want</a:t>
            </a:r>
            <a:r>
              <a:rPr lang="en-US" baseline="0" dirty="0" smtClean="0">
                <a:solidFill>
                  <a:srgbClr val="FF0000"/>
                </a:solidFill>
              </a:rPr>
              <a:t> to compare asking versus searching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Highlights the potential value of our friends when searching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And paints a picture of slow searching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Asked</a:t>
            </a:r>
            <a:r>
              <a:rPr lang="en-US" baseline="0" dirty="0" smtClean="0">
                <a:solidFill>
                  <a:srgbClr val="FF0000"/>
                </a:solidFill>
              </a:rPr>
              <a:t> people to race their friends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Example: </a:t>
            </a:r>
            <a:r>
              <a:rPr lang="en-US" sz="1200" baseline="0" dirty="0" smtClean="0">
                <a:solidFill>
                  <a:schemeClr val="tx1"/>
                </a:solidFill>
              </a:rPr>
              <a:t>A</a:t>
            </a:r>
            <a:r>
              <a:rPr lang="en-US" sz="1200" dirty="0" smtClean="0"/>
              <a:t>ny tips for tiling a kitchen backsplash?</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solidFill>
                  <a:srgbClr val="FF0000"/>
                </a:solidFill>
              </a:rPr>
              <a:t>Wrote a question and posted it to Facebook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solidFill>
                  <a:srgbClr val="FF0000"/>
                </a:solidFill>
              </a:rPr>
              <a:t>Then went to their favorite search engine and searched to learn about it.</a:t>
            </a:r>
            <a:endParaRPr lang="en-US" baseline="0"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Questions long, provide context, took time to write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Queries were faster</a:t>
            </a:r>
            <a:r>
              <a:rPr lang="en-US" baseline="0" dirty="0" smtClean="0">
                <a:solidFill>
                  <a:srgbClr val="FF0000"/>
                </a:solidFill>
              </a:rPr>
              <a:t> to enter (none mattered individually), but s</a:t>
            </a:r>
            <a:r>
              <a:rPr lang="en-US" dirty="0" smtClean="0">
                <a:solidFill>
                  <a:srgbClr val="FF0000"/>
                </a:solidFill>
              </a:rPr>
              <a:t>earching took longer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Morris, Teevan, Panovich. </a:t>
            </a:r>
            <a:r>
              <a:rPr lang="en-US" sz="1200" i="1" dirty="0" smtClean="0"/>
              <a:t>A comparison of information seeking using search engines and social networks.</a:t>
            </a:r>
            <a:r>
              <a:rPr lang="en-US" sz="1200" dirty="0" smtClean="0"/>
              <a:t> ICWSM 2010.</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28</a:t>
            </a:fld>
            <a:endParaRPr lang="en-US"/>
          </a:p>
        </p:txBody>
      </p:sp>
    </p:spTree>
    <p:extLst>
      <p:ext uri="{BB962C8B-B14F-4D97-AF65-F5344CB8AC3E}">
        <p14:creationId xmlns:p14="http://schemas.microsoft.com/office/powerpoint/2010/main" val="134786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Over</a:t>
            </a:r>
            <a:r>
              <a:rPr lang="en-US" baseline="0" dirty="0" smtClean="0">
                <a:solidFill>
                  <a:srgbClr val="FF0000"/>
                </a:solidFill>
              </a:rPr>
              <a:t> h</a:t>
            </a:r>
            <a:r>
              <a:rPr lang="en-US" dirty="0" smtClean="0">
                <a:solidFill>
                  <a:srgbClr val="FF0000"/>
                </a:solidFill>
              </a:rPr>
              <a:t>alf of the participants got an answer by the time they were done searching (almost</a:t>
            </a:r>
            <a:r>
              <a:rPr lang="en-US" baseline="0" dirty="0" smtClean="0">
                <a:solidFill>
                  <a:srgbClr val="FF0000"/>
                </a:solidFill>
              </a:rPr>
              <a:t> all within a day)</a:t>
            </a:r>
            <a:endParaRPr lang="en-US"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Sometimes the answer confirmed what they found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More often, however, the answer provided new information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Not available online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For example, [couch to stay in on New Zealand].</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As another example, this person who asked for a vegetarian recipe had a friend type up his grandmother’s handwritten recipe – the recipe didn’t even exist in digital form prior to the question being asked.</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As much information as there is out there, there isn’t an answer in existence already to every possible question.</a:t>
            </a:r>
            <a:endParaRPr lang="en-US" dirty="0" smtClean="0">
              <a:solidFill>
                <a:srgbClr val="FF0000"/>
              </a:solidFill>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Not something the asker thought to search for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Example: start your own business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What is interesting about these cases is that friends were providing serendipitous connections. We sometimes worry about search personalization narrowing the information we encounter, but here we see our friends, who arguably are providing the most personalized content a person could get, and they are creating serendipity, not detracting from it.</a:t>
            </a:r>
            <a:endParaRPr lang="en-US"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Sometimes the question provided social benefits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Conclusion: Seems searching and asking complementary, useful at different points in the search</a:t>
            </a:r>
          </a:p>
        </p:txBody>
      </p:sp>
      <p:sp>
        <p:nvSpPr>
          <p:cNvPr id="4" name="Slide Number Placeholder 3"/>
          <p:cNvSpPr>
            <a:spLocks noGrp="1"/>
          </p:cNvSpPr>
          <p:nvPr>
            <p:ph type="sldNum" sz="quarter" idx="10"/>
          </p:nvPr>
        </p:nvSpPr>
        <p:spPr/>
        <p:txBody>
          <a:bodyPr/>
          <a:lstStyle/>
          <a:p>
            <a:fld id="{468BA2A9-DD86-47EC-91A0-1FACDA4285CD}" type="slidenum">
              <a:rPr lang="en-US" smtClean="0"/>
              <a:pPr/>
              <a:t>29</a:t>
            </a:fld>
            <a:endParaRPr lang="en-US"/>
          </a:p>
        </p:txBody>
      </p:sp>
    </p:spTree>
    <p:extLst>
      <p:ext uri="{BB962C8B-B14F-4D97-AF65-F5344CB8AC3E}">
        <p14:creationId xmlns:p14="http://schemas.microsoft.com/office/powerpoint/2010/main" val="233624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Focus</a:t>
            </a:r>
            <a:r>
              <a:rPr lang="en-US" baseline="0" dirty="0" smtClean="0"/>
              <a:t> on search speed has good motivation</a:t>
            </a:r>
          </a:p>
          <a:p>
            <a:pPr marL="628650" lvl="1" indent="-171450">
              <a:buFont typeface="Arial" charset="0"/>
              <a:buChar char="•"/>
            </a:pPr>
            <a:r>
              <a:rPr lang="en-US" baseline="0" dirty="0" smtClean="0"/>
              <a:t>Increased time has negative impact</a:t>
            </a:r>
          </a:p>
          <a:p>
            <a:pPr marL="628650" lvl="1" indent="-171450">
              <a:buFont typeface="Arial" charset="0"/>
              <a:buChar char="•"/>
            </a:pPr>
            <a:r>
              <a:rPr lang="en-US" baseline="0" dirty="0" smtClean="0"/>
              <a:t>Even positive changes negative</a:t>
            </a:r>
          </a:p>
          <a:p>
            <a:pPr marL="171450" lvl="0" indent="-171450">
              <a:buFont typeface="Arial" charset="0"/>
              <a:buChar char="•"/>
            </a:pPr>
            <a:r>
              <a:rPr lang="en-US" baseline="0" dirty="0" smtClean="0"/>
              <a:t>Search engines make lots of compromises to speed things up</a:t>
            </a:r>
            <a:endParaRPr lang="en-US" dirty="0" smtClean="0"/>
          </a:p>
          <a:p>
            <a:endParaRPr lang="en-US" dirty="0" smtClean="0"/>
          </a:p>
          <a:p>
            <a:r>
              <a:rPr lang="en-US" dirty="0" smtClean="0"/>
              <a:t>--</a:t>
            </a:r>
          </a:p>
          <a:p>
            <a:endParaRPr lang="en-US" dirty="0" smtClean="0"/>
          </a:p>
          <a:p>
            <a:r>
              <a:rPr lang="en-US" dirty="0" smtClean="0"/>
              <a:t>Historically there has been a focus on speed</a:t>
            </a:r>
            <a:r>
              <a:rPr lang="en-US" baseline="0" dirty="0" smtClean="0"/>
              <a:t> in search</a:t>
            </a:r>
          </a:p>
          <a:p>
            <a:r>
              <a:rPr lang="en-US" baseline="0" dirty="0" smtClean="0"/>
              <a:t>And this is for good reason</a:t>
            </a:r>
          </a:p>
          <a:p>
            <a:endParaRPr lang="en-US" baseline="0" dirty="0" smtClean="0"/>
          </a:p>
          <a:p>
            <a:r>
              <a:rPr lang="en-US" baseline="0" dirty="0" smtClean="0"/>
              <a:t>Slow search results impact the user experience</a:t>
            </a:r>
          </a:p>
          <a:p>
            <a:endParaRPr lang="en-US" baseline="0" dirty="0" smtClean="0"/>
          </a:p>
          <a:p>
            <a:r>
              <a:rPr lang="en-US" baseline="0" dirty="0" smtClean="0"/>
              <a:t>Bing and Google have run experiments introducing server side delays</a:t>
            </a:r>
          </a:p>
          <a:p>
            <a:r>
              <a:rPr lang="en-US" baseline="0" dirty="0" smtClean="0"/>
              <a:t>On the order of 100 or 200 milliseconds</a:t>
            </a:r>
          </a:p>
          <a:p>
            <a:r>
              <a:rPr lang="en-US" baseline="0" dirty="0" smtClean="0"/>
              <a:t>People with delays think results are worse, issue fewer queries, engage less with the search engine</a:t>
            </a:r>
          </a:p>
          <a:p>
            <a:r>
              <a:rPr lang="en-US" baseline="0" dirty="0" smtClean="0"/>
              <a:t>And impact persists after search </a:t>
            </a:r>
          </a:p>
          <a:p>
            <a:endParaRPr lang="en-US" baseline="0" dirty="0" smtClean="0"/>
          </a:p>
          <a:p>
            <a:r>
              <a:rPr lang="en-US" baseline="0" dirty="0" smtClean="0"/>
              <a:t>We have looked at natural variation in response time</a:t>
            </a:r>
          </a:p>
          <a:p>
            <a:r>
              <a:rPr lang="en-US" baseline="0" dirty="0" smtClean="0"/>
              <a:t>Within a single query, sometimes results are returned fast, sometimes slow</a:t>
            </a:r>
          </a:p>
          <a:p>
            <a:r>
              <a:rPr lang="en-US" baseline="0" dirty="0" smtClean="0"/>
              <a:t>See increased abandonment, time to click</a:t>
            </a:r>
          </a:p>
          <a:p>
            <a:endParaRPr lang="en-US" baseline="0" dirty="0" smtClean="0"/>
          </a:p>
          <a:p>
            <a:r>
              <a:rPr lang="en-US" baseline="0" dirty="0" smtClean="0"/>
              <a:t>Even changes that appear good aren’t if they negatively impact the experience</a:t>
            </a:r>
          </a:p>
          <a:p>
            <a:r>
              <a:rPr lang="en-US" baseline="0" dirty="0" smtClean="0"/>
              <a:t>For example: Showing 30 results instead of 10 = bad experience because it slows the page load time</a:t>
            </a:r>
          </a:p>
          <a:p>
            <a:endParaRPr lang="en-US" baseline="0" dirty="0" smtClean="0"/>
          </a:p>
          <a:p>
            <a:r>
              <a:rPr lang="en-US" baseline="0" dirty="0" smtClean="0"/>
              <a:t>Search engines make a number of compromises for speed</a:t>
            </a:r>
          </a:p>
          <a:p>
            <a:r>
              <a:rPr lang="en-US" baseline="0" dirty="0" smtClean="0"/>
              <a:t>Example: Independence assumptions for words in documents</a:t>
            </a:r>
          </a:p>
          <a:p>
            <a:r>
              <a:rPr lang="en-US" baseline="0" dirty="0" smtClean="0"/>
              <a:t>Example: New Google logo loads faster</a:t>
            </a:r>
          </a:p>
          <a:p>
            <a:r>
              <a:rPr lang="en-US" baseline="0" dirty="0" smtClean="0"/>
              <a:t>Example: Bing gives only 8 search results</a:t>
            </a:r>
          </a:p>
          <a:p>
            <a:endParaRPr lang="en-US" baseline="0" dirty="0" smtClean="0"/>
          </a:p>
          <a:p>
            <a:r>
              <a:rPr lang="en-US" baseline="0" dirty="0" smtClean="0"/>
              <a:t>Teevan, Collins-Thompson, White, Dumais, Kim. </a:t>
            </a:r>
            <a:r>
              <a:rPr lang="en-US" i="1" baseline="0" dirty="0" smtClean="0"/>
              <a:t>Slow search: Information retrieval without time constraints</a:t>
            </a:r>
            <a:r>
              <a:rPr lang="en-US" baseline="0" dirty="0" smtClean="0"/>
              <a:t>. HCIR 2013.</a:t>
            </a:r>
          </a:p>
          <a:p>
            <a:pPr lvl="0"/>
            <a:r>
              <a:rPr lang="en-US" sz="1200" kern="1200" dirty="0" smtClean="0">
                <a:solidFill>
                  <a:schemeClr val="tx1"/>
                </a:solidFill>
                <a:effectLst/>
                <a:latin typeface="+mn-lt"/>
                <a:ea typeface="+mn-ea"/>
                <a:cs typeface="+mn-cs"/>
              </a:rPr>
              <a:t>Linden.</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Marissa Mayer at Web 2.0.</a:t>
            </a:r>
            <a:r>
              <a:rPr lang="en-US" sz="1200" kern="1200" dirty="0" smtClean="0">
                <a:solidFill>
                  <a:schemeClr val="tx1"/>
                </a:solidFill>
                <a:effectLst/>
                <a:latin typeface="+mn-lt"/>
                <a:ea typeface="+mn-ea"/>
                <a:cs typeface="+mn-cs"/>
              </a:rPr>
              <a:t> November 9, 2006. http://bit.ly/2J2amv</a:t>
            </a:r>
          </a:p>
          <a:p>
            <a:pPr lvl="0"/>
            <a:r>
              <a:rPr lang="en-US" sz="1200" kern="1200" dirty="0" err="1" smtClean="0">
                <a:solidFill>
                  <a:schemeClr val="tx1"/>
                </a:solidFill>
                <a:effectLst/>
                <a:latin typeface="+mn-lt"/>
                <a:ea typeface="+mn-ea"/>
                <a:cs typeface="+mn-cs"/>
              </a:rPr>
              <a:t>Shurman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Brutlag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Performance related changes and their searcher impact</a:t>
            </a:r>
            <a:r>
              <a:rPr lang="en-US" sz="1200" kern="1200" dirty="0" smtClean="0">
                <a:solidFill>
                  <a:schemeClr val="tx1"/>
                </a:solidFill>
                <a:effectLst/>
                <a:latin typeface="+mn-lt"/>
                <a:ea typeface="+mn-ea"/>
                <a:cs typeface="+mn-cs"/>
              </a:rPr>
              <a:t>. Velocity 2009. http://oreil.ly/fTmYwz</a:t>
            </a:r>
          </a:p>
        </p:txBody>
      </p:sp>
      <p:sp>
        <p:nvSpPr>
          <p:cNvPr id="4" name="Slide Number Placeholder 3"/>
          <p:cNvSpPr>
            <a:spLocks noGrp="1"/>
          </p:cNvSpPr>
          <p:nvPr>
            <p:ph type="sldNum" sz="quarter" idx="10"/>
          </p:nvPr>
        </p:nvSpPr>
        <p:spPr/>
        <p:txBody>
          <a:bodyPr/>
          <a:lstStyle/>
          <a:p>
            <a:fld id="{468BA2A9-DD86-47EC-91A0-1FACDA4285CD}" type="slidenum">
              <a:rPr lang="en-US" smtClean="0"/>
              <a:pPr/>
              <a:t>3</a:t>
            </a:fld>
            <a:endParaRPr lang="en-US"/>
          </a:p>
        </p:txBody>
      </p:sp>
    </p:spTree>
    <p:extLst>
      <p:ext uri="{BB962C8B-B14F-4D97-AF65-F5344CB8AC3E}">
        <p14:creationId xmlns:p14="http://schemas.microsoft.com/office/powerpoint/2010/main" val="2564314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Earlier we saw that there were ways to get the crowd to give us the best possible answers</a:t>
            </a:r>
          </a:p>
          <a:p>
            <a:pPr marL="171450" indent="-171450">
              <a:buFontTx/>
              <a:buChar char="-"/>
            </a:pPr>
            <a:r>
              <a:rPr lang="en-US" baseline="0" dirty="0" smtClean="0"/>
              <a:t>Goal: How to ask questions of our friends as effectively as possible?</a:t>
            </a:r>
          </a:p>
          <a:p>
            <a:pPr marL="171450" indent="-171450">
              <a:buFontTx/>
              <a:buChar char="-"/>
            </a:pPr>
            <a:r>
              <a:rPr lang="en-US" baseline="0" dirty="0" smtClean="0"/>
              <a:t>Ran a controlled study where hundreds of people asked, “Should I watch ET?” on Facebook</a:t>
            </a:r>
          </a:p>
          <a:p>
            <a:pPr marL="171450" lvl="0" indent="-171450">
              <a:buFontTx/>
              <a:buChar char="-"/>
            </a:pPr>
            <a:r>
              <a:rPr lang="en-US" baseline="0" dirty="0" smtClean="0"/>
              <a:t>Varied time of day, gender, network makeup</a:t>
            </a:r>
          </a:p>
          <a:p>
            <a:pPr marL="171450" lvl="0" indent="-171450">
              <a:buFontTx/>
              <a:buChar char="-"/>
            </a:pPr>
            <a:r>
              <a:rPr lang="en-US" baseline="0" dirty="0" smtClean="0"/>
              <a:t>Varied phrasing</a:t>
            </a:r>
          </a:p>
          <a:p>
            <a:pPr marL="628650" lvl="1" indent="-171450">
              <a:buFontTx/>
              <a:buChar char="-"/>
            </a:pPr>
            <a:r>
              <a:rPr lang="en-US" baseline="0" dirty="0" smtClean="0"/>
              <a:t>Short (75 characters, half a Tweet)</a:t>
            </a:r>
          </a:p>
          <a:p>
            <a:pPr marL="628650" lvl="1" indent="-171450">
              <a:buFontTx/>
              <a:buChar char="-"/>
            </a:pPr>
            <a:r>
              <a:rPr lang="en-US" baseline="0" dirty="0" smtClean="0"/>
              <a:t>Sometimes a statement</a:t>
            </a:r>
          </a:p>
          <a:p>
            <a:pPr marL="628650" lvl="1" indent="-171450">
              <a:buFontTx/>
              <a:buChar char="-"/>
            </a:pPr>
            <a:r>
              <a:rPr lang="en-US" baseline="0" dirty="0" smtClean="0"/>
              <a:t>Often scoped</a:t>
            </a:r>
          </a:p>
          <a:p>
            <a:pPr marL="1085850" lvl="2" indent="-171450">
              <a:buFontTx/>
              <a:buChar char="-"/>
            </a:pPr>
            <a:r>
              <a:rPr lang="en-US" baseline="0" dirty="0" smtClean="0"/>
              <a:t>“Do my parent friends know how to soothe a screaming toddler?”</a:t>
            </a:r>
          </a:p>
          <a:p>
            <a:pPr marL="1085850" lvl="2" indent="-171450">
              <a:buFontTx/>
              <a:buChar char="-"/>
            </a:pPr>
            <a:r>
              <a:rPr lang="en-US" baseline="0" dirty="0" smtClean="0"/>
              <a:t>“Does anyone know …” (1 in 5)</a:t>
            </a:r>
          </a:p>
          <a:p>
            <a:pPr marL="1085850" lvl="2" indent="-171450">
              <a:buFontTx/>
              <a:buChar char="-"/>
            </a:pPr>
            <a:r>
              <a:rPr lang="en-US" baseline="0" dirty="0" smtClean="0"/>
              <a:t>For ET: “movie buff”, “anyone”</a:t>
            </a:r>
            <a:endParaRPr lang="en-US" dirty="0" smtClean="0"/>
          </a:p>
          <a:p>
            <a:pPr marL="171450" indent="-171450">
              <a:buFontTx/>
              <a:buChar char="-"/>
            </a:pPr>
            <a:endParaRPr lang="en-US" dirty="0" smtClean="0"/>
          </a:p>
          <a:p>
            <a:pPr marL="171450" indent="-171450">
              <a:buFontTx/>
              <a:buChar char="-"/>
            </a:pPr>
            <a:r>
              <a:rPr lang="en-US" dirty="0" smtClean="0"/>
              <a:t>Asked hundreds of people to post variants</a:t>
            </a:r>
          </a:p>
          <a:p>
            <a:pPr marL="171450" indent="-171450">
              <a:buFontTx/>
              <a:buChar char="-"/>
            </a:pPr>
            <a:r>
              <a:rPr lang="en-US" dirty="0" smtClean="0"/>
              <a:t>Collected and</a:t>
            </a:r>
            <a:r>
              <a:rPr lang="en-US" baseline="0" dirty="0" smtClean="0"/>
              <a:t> analyzed the replies</a:t>
            </a:r>
            <a:endParaRPr lang="en-US" dirty="0" smtClean="0"/>
          </a:p>
          <a:p>
            <a:pPr marL="171450" indent="-171450">
              <a:buFontTx/>
              <a:buChar char="-"/>
            </a:pPr>
            <a:r>
              <a:rPr lang="en-US" dirty="0" smtClean="0"/>
              <a:t>Learned a lot about ET</a:t>
            </a:r>
          </a:p>
          <a:p>
            <a:pPr marL="628630" lvl="1" indent="-171430">
              <a:buFontTx/>
              <a:buChar char="-"/>
            </a:pPr>
            <a:r>
              <a:rPr lang="en-US" baseline="0" dirty="0" smtClean="0"/>
              <a:t>Drew Barrymore is the little sister</a:t>
            </a:r>
          </a:p>
          <a:p>
            <a:pPr marL="628630" lvl="1" indent="-171430">
              <a:buFontTx/>
              <a:buChar char="-"/>
            </a:pPr>
            <a:r>
              <a:rPr lang="en-US" baseline="0" dirty="0" smtClean="0"/>
              <a:t>Guns replaced with walkie-talkies in 20</a:t>
            </a:r>
            <a:r>
              <a:rPr lang="en-US" baseline="30000" dirty="0" smtClean="0"/>
              <a:t>th</a:t>
            </a:r>
            <a:r>
              <a:rPr lang="en-US" baseline="0" dirty="0" smtClean="0"/>
              <a:t> anniversary edition</a:t>
            </a:r>
          </a:p>
          <a:p>
            <a:pPr marL="628630" lvl="1" indent="-171430">
              <a:buFontTx/>
              <a:buChar char="-"/>
            </a:pPr>
            <a:r>
              <a:rPr lang="en-US" baseline="0" dirty="0" smtClean="0"/>
              <a:t>Based on an imaginary friend Spielberg created when his parents divorced</a:t>
            </a:r>
            <a:endParaRPr lang="en-US" dirty="0" smtClean="0"/>
          </a:p>
        </p:txBody>
      </p:sp>
      <p:sp>
        <p:nvSpPr>
          <p:cNvPr id="4" name="Slide Number Placeholder 3"/>
          <p:cNvSpPr>
            <a:spLocks noGrp="1"/>
          </p:cNvSpPr>
          <p:nvPr>
            <p:ph type="sldNum" sz="quarter" idx="10"/>
          </p:nvPr>
        </p:nvSpPr>
        <p:spPr/>
        <p:txBody>
          <a:bodyPr/>
          <a:lstStyle/>
          <a:p>
            <a:fld id="{468BA2A9-DD86-47EC-91A0-1FACDA4285CD}" type="slidenum">
              <a:rPr lang="en-US" smtClean="0"/>
              <a:pPr/>
              <a:t>30</a:t>
            </a:fld>
            <a:endParaRPr lang="en-US"/>
          </a:p>
        </p:txBody>
      </p:sp>
    </p:spTree>
    <p:extLst>
      <p:ext uri="{BB962C8B-B14F-4D97-AF65-F5344CB8AC3E}">
        <p14:creationId xmlns:p14="http://schemas.microsoft.com/office/powerpoint/2010/main" val="556078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Attribute</a:t>
            </a:r>
            <a:r>
              <a:rPr lang="en-US" baseline="0" dirty="0" smtClean="0"/>
              <a:t> </a:t>
            </a:r>
            <a:r>
              <a:rPr lang="en-US" dirty="0" smtClean="0"/>
              <a:t>take-</a:t>
            </a:r>
            <a:r>
              <a:rPr lang="en-US" dirty="0" err="1" smtClean="0"/>
              <a:t>aways</a:t>
            </a:r>
            <a:r>
              <a:rPr lang="en-US" dirty="0" smtClean="0"/>
              <a:t>:</a:t>
            </a:r>
          </a:p>
          <a:p>
            <a:pPr marL="628650" lvl="1" indent="-171450">
              <a:buFontTx/>
              <a:buChar char="-"/>
            </a:pPr>
            <a:r>
              <a:rPr lang="en-US" baseline="0" dirty="0" smtClean="0"/>
              <a:t>Larger social networks provide better responses</a:t>
            </a:r>
          </a:p>
          <a:p>
            <a:pPr marL="628650" lvl="1" indent="-171450">
              <a:buFontTx/>
              <a:buChar char="-"/>
            </a:pPr>
            <a:r>
              <a:rPr lang="en-US" baseline="0" dirty="0" smtClean="0"/>
              <a:t>Questions in the morning get faster replies, but in the evening get more/better replies</a:t>
            </a:r>
          </a:p>
          <a:p>
            <a:pPr marL="171450" indent="-171450">
              <a:buFontTx/>
              <a:buChar char="-"/>
            </a:pPr>
            <a:r>
              <a:rPr lang="en-US" dirty="0" smtClean="0"/>
              <a:t>Phrasing take-</a:t>
            </a:r>
            <a:r>
              <a:rPr lang="en-US" dirty="0" err="1" smtClean="0"/>
              <a:t>aways</a:t>
            </a:r>
            <a:r>
              <a:rPr lang="en-US" dirty="0" smtClean="0"/>
              <a:t>:</a:t>
            </a:r>
          </a:p>
          <a:p>
            <a:pPr marL="628650" lvl="1" indent="-171450">
              <a:buFontTx/>
              <a:buChar char="-"/>
            </a:pPr>
            <a:r>
              <a:rPr lang="en-US" dirty="0" smtClean="0"/>
              <a:t>Question</a:t>
            </a:r>
          </a:p>
          <a:p>
            <a:pPr marL="628650" lvl="1" indent="-171450">
              <a:buFontTx/>
              <a:buChar char="-"/>
            </a:pPr>
            <a:r>
              <a:rPr lang="en-US" dirty="0" smtClean="0"/>
              <a:t>Scope</a:t>
            </a:r>
          </a:p>
          <a:p>
            <a:pPr marL="628650" lvl="1" indent="-171450">
              <a:buFontTx/>
              <a:buChar char="-"/>
            </a:pPr>
            <a:r>
              <a:rPr lang="en-US" dirty="0" smtClean="0"/>
              <a:t>Length</a:t>
            </a:r>
            <a:r>
              <a:rPr lang="en-US" baseline="0" dirty="0" smtClean="0"/>
              <a:t> (fewer requests for clarification, more suggestions of alternatives)</a:t>
            </a:r>
            <a:endParaRPr lang="en-US" dirty="0" smtClean="0"/>
          </a:p>
          <a:p>
            <a:pPr marL="171450" indent="-171450">
              <a:buFontTx/>
              <a:buChar char="-"/>
            </a:pPr>
            <a:r>
              <a:rPr lang="en-US" dirty="0" smtClean="0"/>
              <a:t>Question asked shape the replies people</a:t>
            </a:r>
            <a:r>
              <a:rPr lang="en-US" baseline="0" dirty="0" smtClean="0"/>
              <a:t> give</a:t>
            </a:r>
          </a:p>
          <a:p>
            <a:pPr marL="0" indent="0">
              <a:buFontTx/>
              <a:buNone/>
            </a:pPr>
            <a:endParaRPr lang="en-US" dirty="0" smtClean="0"/>
          </a:p>
          <a:p>
            <a:pPr marL="171450" indent="-171450">
              <a:buFontTx/>
              <a:buChar char="-"/>
            </a:pPr>
            <a:r>
              <a:rPr lang="en-US" dirty="0" smtClean="0"/>
              <a:t>Early</a:t>
            </a:r>
            <a:r>
              <a:rPr lang="en-US" baseline="0" dirty="0" smtClean="0"/>
              <a:t> r</a:t>
            </a:r>
            <a:r>
              <a:rPr lang="en-US" dirty="0" smtClean="0"/>
              <a:t>eplies</a:t>
            </a:r>
            <a:r>
              <a:rPr lang="en-US" baseline="0" dirty="0" smtClean="0"/>
              <a:t> can also shape the other replies</a:t>
            </a:r>
          </a:p>
          <a:p>
            <a:pPr marL="628650" lvl="1" indent="-171450">
              <a:buFontTx/>
              <a:buChar char="-"/>
            </a:pPr>
            <a:r>
              <a:rPr lang="en-US" baseline="0" dirty="0" smtClean="0"/>
              <a:t>An answer means less likely to get an answer later 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Language mimicked</a:t>
            </a:r>
          </a:p>
          <a:p>
            <a:pPr marL="628650" lvl="1" indent="-171450">
              <a:buFontTx/>
              <a:buChar char="-"/>
            </a:pPr>
            <a:r>
              <a:rPr lang="en-US" baseline="0" dirty="0" smtClean="0"/>
              <a:t>Type of answer influences later answer types (links lead to more links)</a:t>
            </a:r>
          </a:p>
          <a:p>
            <a:pPr marL="628650" lvl="1" indent="-171450">
              <a:buFontTx/>
              <a:buChar char="-"/>
            </a:pPr>
            <a:endParaRPr lang="en-US" sz="1200" baseline="0" dirty="0" smtClean="0"/>
          </a:p>
          <a:p>
            <a:pPr lvl="0"/>
            <a:r>
              <a:rPr lang="en-US" sz="1200" dirty="0" smtClean="0"/>
              <a:t>Teevan, Morris, Panovich. </a:t>
            </a:r>
            <a:r>
              <a:rPr lang="en-US" sz="1200" i="1" dirty="0" smtClean="0"/>
              <a:t>Factors affecting response quantity, quality and speed in questions asked via online social networks</a:t>
            </a:r>
            <a:r>
              <a:rPr lang="en-US" sz="1200" dirty="0" smtClean="0"/>
              <a:t>. ICWSM 2011.</a:t>
            </a:r>
          </a:p>
        </p:txBody>
      </p:sp>
      <p:sp>
        <p:nvSpPr>
          <p:cNvPr id="4" name="Slide Number Placeholder 3"/>
          <p:cNvSpPr>
            <a:spLocks noGrp="1"/>
          </p:cNvSpPr>
          <p:nvPr>
            <p:ph type="sldNum" sz="quarter" idx="10"/>
          </p:nvPr>
        </p:nvSpPr>
        <p:spPr/>
        <p:txBody>
          <a:bodyPr/>
          <a:lstStyle/>
          <a:p>
            <a:fld id="{468BA2A9-DD86-47EC-91A0-1FACDA4285CD}" type="slidenum">
              <a:rPr lang="en-US" smtClean="0"/>
              <a:pPr/>
              <a:t>31</a:t>
            </a:fld>
            <a:endParaRPr lang="en-US"/>
          </a:p>
        </p:txBody>
      </p:sp>
    </p:spTree>
    <p:extLst>
      <p:ext uri="{BB962C8B-B14F-4D97-AF65-F5344CB8AC3E}">
        <p14:creationId xmlns:p14="http://schemas.microsoft.com/office/powerpoint/2010/main" val="1147516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looked at what it involves to have other people in the search process.</a:t>
            </a:r>
          </a:p>
          <a:p>
            <a:r>
              <a:rPr lang="en-US" baseline="0" dirty="0" smtClean="0"/>
              <a:t>But the searcher is another source of human input in the search process.</a:t>
            </a:r>
          </a:p>
          <a:p>
            <a:r>
              <a:rPr lang="en-US" baseline="0" dirty="0" smtClean="0"/>
              <a:t>Currently this happens without any real support from our search tools.</a:t>
            </a:r>
          </a:p>
          <a:p>
            <a:r>
              <a:rPr lang="en-US" baseline="0" dirty="0" smtClean="0"/>
              <a:t>We issue queries, look at the results, and iterate.</a:t>
            </a:r>
          </a:p>
          <a:p>
            <a:r>
              <a:rPr lang="en-US" baseline="0" dirty="0" smtClean="0"/>
              <a:t>Query suggestion helps us, but each query more or less stands on its own.</a:t>
            </a:r>
          </a:p>
          <a:p>
            <a:r>
              <a:rPr lang="en-US" baseline="0" dirty="0" smtClean="0"/>
              <a:t>Now we are going to think about how we can support a searcher’s role in their own search process.</a:t>
            </a:r>
          </a:p>
        </p:txBody>
      </p:sp>
      <p:sp>
        <p:nvSpPr>
          <p:cNvPr id="4" name="Slide Number Placeholder 3"/>
          <p:cNvSpPr>
            <a:spLocks noGrp="1"/>
          </p:cNvSpPr>
          <p:nvPr>
            <p:ph type="sldNum" sz="quarter" idx="10"/>
          </p:nvPr>
        </p:nvSpPr>
        <p:spPr/>
        <p:txBody>
          <a:bodyPr/>
          <a:lstStyle/>
          <a:p>
            <a:fld id="{468BA2A9-DD86-47EC-91A0-1FACDA4285CD}" type="slidenum">
              <a:rPr lang="en-US" smtClean="0"/>
              <a:pPr/>
              <a:t>32</a:t>
            </a:fld>
            <a:endParaRPr lang="en-US"/>
          </a:p>
        </p:txBody>
      </p:sp>
    </p:spTree>
    <p:extLst>
      <p:ext uri="{BB962C8B-B14F-4D97-AF65-F5344CB8AC3E}">
        <p14:creationId xmlns:p14="http://schemas.microsoft.com/office/powerpoint/2010/main" val="981025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we c</a:t>
            </a:r>
            <a:r>
              <a:rPr lang="en-US" dirty="0" smtClean="0"/>
              <a:t>an’t really just take someone to the end of</a:t>
            </a:r>
            <a:r>
              <a:rPr lang="en-US" baseline="0" dirty="0" smtClean="0"/>
              <a:t> the search experience.</a:t>
            </a:r>
          </a:p>
          <a:p>
            <a:r>
              <a:rPr lang="en-US" baseline="0" dirty="0" smtClean="0"/>
              <a:t>There’s a huge cost to doing that.</a:t>
            </a:r>
            <a:endParaRPr lang="en-US" dirty="0" smtClean="0"/>
          </a:p>
          <a:p>
            <a:endParaRPr lang="en-US" dirty="0" smtClean="0"/>
          </a:p>
          <a:p>
            <a:r>
              <a:rPr lang="en-US" dirty="0" smtClean="0"/>
              <a:t>People</a:t>
            </a:r>
            <a:r>
              <a:rPr lang="en-US" baseline="0" dirty="0" smtClean="0"/>
              <a:t> l</a:t>
            </a:r>
            <a:r>
              <a:rPr lang="en-US" dirty="0" smtClean="0"/>
              <a:t>earn</a:t>
            </a:r>
            <a:r>
              <a:rPr lang="en-US" baseline="0" dirty="0" smtClean="0"/>
              <a:t> along the way</a:t>
            </a:r>
          </a:p>
          <a:p>
            <a:r>
              <a:rPr lang="en-US" baseline="0" dirty="0" smtClean="0"/>
              <a:t>Change the way the problem is framed</a:t>
            </a:r>
          </a:p>
          <a:p>
            <a:r>
              <a:rPr lang="en-US" baseline="0" dirty="0" smtClean="0"/>
              <a:t>S</a:t>
            </a:r>
            <a:r>
              <a:rPr lang="en-US" dirty="0" smtClean="0"/>
              <a:t>erendipitous</a:t>
            </a:r>
            <a:r>
              <a:rPr lang="en-US" baseline="0" dirty="0" smtClean="0"/>
              <a:t> encounters</a:t>
            </a:r>
          </a:p>
          <a:p>
            <a:r>
              <a:rPr lang="en-US" baseline="0" dirty="0" smtClean="0"/>
              <a:t>We need to understand the endpoint as richer than just a piece of content that is found</a:t>
            </a:r>
          </a:p>
          <a:p>
            <a:endParaRPr lang="en-US" baseline="0" dirty="0" smtClean="0"/>
          </a:p>
          <a:p>
            <a:r>
              <a:rPr lang="en-US" baseline="0" dirty="0" smtClean="0"/>
              <a:t>Example: Looked at what people learn during a search session.</a:t>
            </a:r>
          </a:p>
          <a:p>
            <a:r>
              <a:rPr lang="en-US" baseline="0" dirty="0" smtClean="0"/>
              <a:t>We see that as people search on a topic they</a:t>
            </a:r>
          </a:p>
          <a:p>
            <a:pPr marL="171450" indent="-171450">
              <a:buFontTx/>
              <a:buChar char="-"/>
            </a:pPr>
            <a:r>
              <a:rPr lang="en-US" baseline="0" dirty="0" smtClean="0"/>
              <a:t>Develop a more sophisticated query vocabulary</a:t>
            </a:r>
          </a:p>
          <a:p>
            <a:pPr marL="171450" indent="-171450">
              <a:buFontTx/>
              <a:buChar char="-"/>
            </a:pPr>
            <a:r>
              <a:rPr lang="en-US" baseline="0" dirty="0" smtClean="0"/>
              <a:t>Retrieve more diverse results</a:t>
            </a:r>
          </a:p>
          <a:p>
            <a:endParaRPr lang="en-US" dirty="0" smtClean="0"/>
          </a:p>
          <a:p>
            <a:r>
              <a:rPr lang="en-US" dirty="0" smtClean="0"/>
              <a:t>Are there better ways to capture these benefits?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Provide term definitions to help understand the final result.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Some results changed behavior, and we could predict them. </a:t>
            </a:r>
            <a:r>
              <a:rPr lang="en-US" baseline="0" dirty="0" smtClean="0"/>
              <a:t>Give people a series of results to read rather than a singe result.</a:t>
            </a:r>
          </a:p>
          <a:p>
            <a:endParaRPr lang="en-US" baseline="0" dirty="0" smtClean="0"/>
          </a:p>
          <a:p>
            <a:r>
              <a:rPr lang="en-US" sz="1200" dirty="0" smtClean="0"/>
              <a:t>Eickhoff, Teevan, White, Dumais. </a:t>
            </a:r>
            <a:r>
              <a:rPr lang="en-US" sz="1200" i="1" dirty="0" smtClean="0"/>
              <a:t>Lessons from the journey: A </a:t>
            </a:r>
            <a:r>
              <a:rPr lang="en-US" sz="1200" i="1" dirty="0" err="1" smtClean="0"/>
              <a:t>auery</a:t>
            </a:r>
            <a:r>
              <a:rPr lang="en-US" sz="1200" i="1" dirty="0" smtClean="0"/>
              <a:t> log analysis of within-session learning. </a:t>
            </a:r>
            <a:r>
              <a:rPr lang="en-US" sz="1200" dirty="0" smtClean="0"/>
              <a:t>WSDM 2014.</a:t>
            </a:r>
          </a:p>
          <a:p>
            <a:r>
              <a:rPr lang="en-US" sz="1200" kern="1200" dirty="0" smtClean="0">
                <a:solidFill>
                  <a:schemeClr val="tx1"/>
                </a:solidFill>
                <a:effectLst/>
                <a:latin typeface="+mn-lt"/>
                <a:ea typeface="+mn-ea"/>
                <a:cs typeface="+mn-cs"/>
              </a:rPr>
              <a:t>André, Teevan,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Dumais. </a:t>
            </a:r>
            <a:r>
              <a:rPr lang="en-US" sz="1200" i="1" kern="1200" dirty="0" smtClean="0">
                <a:solidFill>
                  <a:schemeClr val="tx1"/>
                </a:solidFill>
                <a:effectLst/>
                <a:latin typeface="+mn-lt"/>
                <a:ea typeface="+mn-ea"/>
                <a:cs typeface="+mn-cs"/>
              </a:rPr>
              <a:t>From x-rays to silly putty via Uranus: Serendipity and its role in web search</a:t>
            </a:r>
            <a:r>
              <a:rPr lang="en-US" sz="1200" kern="1200" dirty="0" smtClean="0">
                <a:solidFill>
                  <a:schemeClr val="tx1"/>
                </a:solidFill>
                <a:effectLst/>
                <a:latin typeface="+mn-lt"/>
                <a:ea typeface="+mn-ea"/>
                <a:cs typeface="+mn-cs"/>
              </a:rPr>
              <a:t>.  CHI 2009.</a:t>
            </a:r>
            <a:endParaRPr lang="en-US" sz="1200" dirty="0" smtClean="0"/>
          </a:p>
        </p:txBody>
      </p:sp>
      <p:sp>
        <p:nvSpPr>
          <p:cNvPr id="4" name="Slide Number Placeholder 3"/>
          <p:cNvSpPr>
            <a:spLocks noGrp="1"/>
          </p:cNvSpPr>
          <p:nvPr>
            <p:ph type="sldNum" sz="quarter" idx="10"/>
          </p:nvPr>
        </p:nvSpPr>
        <p:spPr/>
        <p:txBody>
          <a:bodyPr/>
          <a:lstStyle/>
          <a:p>
            <a:fld id="{468BA2A9-DD86-47EC-91A0-1FACDA4285CD}" type="slidenum">
              <a:rPr lang="en-US" smtClean="0"/>
              <a:pPr/>
              <a:t>33</a:t>
            </a:fld>
            <a:endParaRPr lang="en-US"/>
          </a:p>
        </p:txBody>
      </p:sp>
    </p:spTree>
    <p:extLst>
      <p:ext uri="{BB962C8B-B14F-4D97-AF65-F5344CB8AC3E}">
        <p14:creationId xmlns:p14="http://schemas.microsoft.com/office/powerpoint/2010/main" val="2661793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thing we see is that people follow common patterns for search</a:t>
            </a:r>
          </a:p>
          <a:p>
            <a:r>
              <a:rPr lang="en-US" dirty="0" smtClean="0"/>
              <a:t>And they may want to be involved in many of these steps</a:t>
            </a:r>
          </a:p>
          <a:p>
            <a:endParaRPr lang="en-US" dirty="0" smtClean="0"/>
          </a:p>
          <a:p>
            <a:r>
              <a:rPr lang="en-US" dirty="0" smtClean="0"/>
              <a:t>For specific</a:t>
            </a:r>
            <a:r>
              <a:rPr lang="en-US" baseline="0" dirty="0" smtClean="0"/>
              <a:t> tasks:</a:t>
            </a:r>
          </a:p>
          <a:p>
            <a:pPr marL="171450" indent="-171450">
              <a:buFontTx/>
              <a:buChar char="-"/>
            </a:pPr>
            <a:r>
              <a:rPr lang="en-US" baseline="0" dirty="0" smtClean="0"/>
              <a:t>Example: Shopping</a:t>
            </a:r>
          </a:p>
          <a:p>
            <a:pPr marL="171450" indent="-171450">
              <a:buFontTx/>
              <a:buChar char="-"/>
            </a:pPr>
            <a:r>
              <a:rPr lang="en-US" baseline="0" dirty="0" smtClean="0"/>
              <a:t>Faceted search a way to express shopping needs</a:t>
            </a:r>
          </a:p>
          <a:p>
            <a:pPr marL="171450" indent="-171450">
              <a:buFontTx/>
              <a:buChar char="-"/>
            </a:pPr>
            <a:r>
              <a:rPr lang="en-US" baseline="0" dirty="0" smtClean="0"/>
              <a:t>Comparison interfaces way to understand results as you get down to just a few</a:t>
            </a:r>
          </a:p>
          <a:p>
            <a:pPr marL="171450" indent="-171450">
              <a:buFontTx/>
              <a:buChar char="-"/>
            </a:pPr>
            <a:r>
              <a:rPr lang="en-US" baseline="0" dirty="0" smtClean="0"/>
              <a:t>Example: Learn about a medical issue</a:t>
            </a:r>
            <a:endParaRPr lang="en-US" dirty="0" smtClean="0"/>
          </a:p>
          <a:p>
            <a:endParaRPr lang="en-US" dirty="0" smtClean="0"/>
          </a:p>
          <a:p>
            <a:r>
              <a:rPr lang="en-US" dirty="0" smtClean="0"/>
              <a:t>For general search tasks:</a:t>
            </a:r>
          </a:p>
          <a:p>
            <a:pPr marL="171450" indent="-171450">
              <a:buFontTx/>
              <a:buChar char="-"/>
            </a:pPr>
            <a:r>
              <a:rPr lang="en-US" dirty="0" smtClean="0"/>
              <a:t>Mimic the crowd</a:t>
            </a:r>
            <a:r>
              <a:rPr lang="en-US" baseline="0" dirty="0" smtClean="0"/>
              <a:t> processes but use the self?</a:t>
            </a:r>
          </a:p>
          <a:p>
            <a:pPr marL="171450" indent="-171450">
              <a:buFontTx/>
              <a:buChar char="-"/>
            </a:pPr>
            <a:r>
              <a:rPr lang="en-US" baseline="0" dirty="0" smtClean="0"/>
              <a:t>Example:</a:t>
            </a:r>
          </a:p>
          <a:p>
            <a:pPr marL="628650" lvl="1" indent="-171450">
              <a:buFontTx/>
              <a:buChar char="-"/>
            </a:pPr>
            <a:r>
              <a:rPr lang="en-US" baseline="0" dirty="0" smtClean="0"/>
              <a:t>Which terms are related?</a:t>
            </a:r>
          </a:p>
          <a:p>
            <a:pPr marL="628650" lvl="1" indent="-171450">
              <a:buFontTx/>
              <a:buChar char="-"/>
            </a:pPr>
            <a:r>
              <a:rPr lang="en-US" baseline="0" dirty="0" smtClean="0"/>
              <a:t>Which results are relevant?</a:t>
            </a:r>
            <a:endParaRPr lang="en-US" dirty="0" smtClean="0"/>
          </a:p>
          <a:p>
            <a:endParaRPr lang="en-US" dirty="0" smtClean="0"/>
          </a:p>
          <a:p>
            <a:r>
              <a:rPr lang="en-US" dirty="0" smtClean="0"/>
              <a:t>In addition to enabling us to complete tasks that may be beyond our searching ability, this structure</a:t>
            </a:r>
            <a:r>
              <a:rPr lang="en-US" baseline="0" dirty="0" smtClean="0"/>
              <a:t> also helps us:</a:t>
            </a:r>
          </a:p>
          <a:p>
            <a:pPr marL="171450" indent="-171450">
              <a:buFontTx/>
              <a:buChar char="-"/>
            </a:pPr>
            <a:r>
              <a:rPr lang="en-US" baseline="0" dirty="0" smtClean="0"/>
              <a:t>Search from mobile devices.</a:t>
            </a:r>
          </a:p>
          <a:p>
            <a:pPr marL="628650" lvl="1" indent="-171450">
              <a:buFontTx/>
              <a:buChar char="-"/>
            </a:pPr>
            <a:r>
              <a:rPr lang="en-US" dirty="0" smtClean="0"/>
              <a:t>As </a:t>
            </a:r>
            <a:r>
              <a:rPr lang="en-US" dirty="0" smtClean="0"/>
              <a:t>of summer</a:t>
            </a:r>
            <a:r>
              <a:rPr lang="en-US" baseline="0" dirty="0" smtClean="0"/>
              <a:t> 2015, mobile search </a:t>
            </a:r>
            <a:r>
              <a:rPr lang="en-US" dirty="0" smtClean="0"/>
              <a:t>has overtaken</a:t>
            </a:r>
            <a:r>
              <a:rPr lang="en-US" baseline="0" dirty="0" smtClean="0"/>
              <a:t> </a:t>
            </a:r>
            <a:r>
              <a:rPr lang="en-US" dirty="0" smtClean="0"/>
              <a:t>desktop and laptop search – more common</a:t>
            </a:r>
            <a:r>
              <a:rPr lang="en-US" dirty="0" smtClean="0"/>
              <a:t>!</a:t>
            </a:r>
          </a:p>
          <a:p>
            <a:pPr marL="628650" lvl="1" indent="-171450">
              <a:buFontTx/>
              <a:buChar char="-"/>
            </a:pPr>
            <a:r>
              <a:rPr lang="en-US" dirty="0" smtClean="0"/>
              <a:t>Right now we can only do simple tasks</a:t>
            </a:r>
            <a:r>
              <a:rPr lang="en-US" baseline="0" dirty="0" smtClean="0"/>
              <a:t> from our mobile (local search, fact check)</a:t>
            </a:r>
          </a:p>
          <a:p>
            <a:pPr marL="628650" lvl="1" indent="-171450">
              <a:buFontTx/>
              <a:buChar char="-"/>
            </a:pPr>
            <a:r>
              <a:rPr lang="en-US" baseline="0" dirty="0" smtClean="0"/>
              <a:t>With structure, can do more complex </a:t>
            </a:r>
            <a:r>
              <a:rPr lang="en-US" baseline="0" dirty="0" err="1" smtClean="0"/>
              <a:t>searces</a:t>
            </a:r>
            <a:endParaRPr lang="en-US" dirty="0" smtClean="0"/>
          </a:p>
          <a:p>
            <a:pPr marL="171450" indent="-171450">
              <a:buFontTx/>
              <a:buChar char="-"/>
            </a:pPr>
            <a:r>
              <a:rPr lang="en-US" dirty="0" smtClean="0"/>
              <a:t>Delegate parts of the task</a:t>
            </a:r>
            <a:r>
              <a:rPr lang="en-US" baseline="0" dirty="0" smtClean="0"/>
              <a:t> to other people or slow algorithms, as we discussed earlier.</a:t>
            </a:r>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Teevan, Liebling, Lasecki. </a:t>
            </a:r>
            <a:r>
              <a:rPr lang="en-US" sz="2800" i="1" dirty="0" smtClean="0"/>
              <a:t>Selfsourcing personal tasks</a:t>
            </a:r>
            <a:r>
              <a:rPr lang="en-US" sz="2800" dirty="0" smtClean="0"/>
              <a:t>. CHI 2014.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Cheng, Teevan, Iqbal, Bernstein. </a:t>
            </a:r>
            <a:r>
              <a:rPr lang="en-US" sz="2800" i="1" dirty="0" smtClean="0"/>
              <a:t>Break it down: A comparison of macro- and microtasks.</a:t>
            </a:r>
            <a:r>
              <a:rPr lang="en-US" sz="2800" dirty="0" smtClean="0"/>
              <a:t> CHI 2015.</a:t>
            </a:r>
          </a:p>
        </p:txBody>
      </p:sp>
      <p:sp>
        <p:nvSpPr>
          <p:cNvPr id="4" name="Slide Number Placeholder 3"/>
          <p:cNvSpPr>
            <a:spLocks noGrp="1"/>
          </p:cNvSpPr>
          <p:nvPr>
            <p:ph type="sldNum" sz="quarter" idx="10"/>
          </p:nvPr>
        </p:nvSpPr>
        <p:spPr/>
        <p:txBody>
          <a:bodyPr/>
          <a:lstStyle/>
          <a:p>
            <a:fld id="{468BA2A9-DD86-47EC-91A0-1FACDA4285CD}" type="slidenum">
              <a:rPr lang="en-US" smtClean="0"/>
              <a:pPr/>
              <a:t>34</a:t>
            </a:fld>
            <a:endParaRPr lang="en-US"/>
          </a:p>
        </p:txBody>
      </p:sp>
    </p:spTree>
    <p:extLst>
      <p:ext uri="{BB962C8B-B14F-4D97-AF65-F5344CB8AC3E}">
        <p14:creationId xmlns:p14="http://schemas.microsoft.com/office/powerpoint/2010/main" val="327698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Run a long, complex search and get some not-so-good results right away.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may click on the third result and go explore it a little to learn something about the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 search engine in parallel tries to find better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a:t>
            </a:r>
            <a:r>
              <a:rPr lang="en-US" baseline="0" dirty="0" smtClean="0"/>
              <a:t>I return to the search result </a:t>
            </a:r>
            <a:r>
              <a:rPr lang="en-US" baseline="0" dirty="0" smtClean="0"/>
              <a:t>list the search engine can show me those new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Either </a:t>
            </a:r>
            <a:r>
              <a:rPr lang="en-US" baseline="0" dirty="0" smtClean="0"/>
              <a:t>the search engine can call out that there is new content, </a:t>
            </a:r>
            <a:r>
              <a:rPr lang="en-US" baseline="0" dirty="0" smtClean="0"/>
              <a:t>but we </a:t>
            </a:r>
            <a:r>
              <a:rPr lang="en-US" baseline="0" dirty="0" smtClean="0"/>
              <a:t>tend to ignore </a:t>
            </a:r>
            <a:r>
              <a:rPr lang="en-US" baseline="0" dirty="0" smtClean="0"/>
              <a:t>this and </a:t>
            </a:r>
            <a:r>
              <a:rPr lang="en-US" baseline="0" dirty="0" smtClean="0"/>
              <a:t>find disruptive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option is to re-rank the result list dynamically with new content</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68BA2A9-DD86-47EC-91A0-1FACDA4285CD}" type="slidenum">
              <a:rPr lang="en-US" smtClean="0"/>
              <a:pPr/>
              <a:t>35</a:t>
            </a:fld>
            <a:endParaRPr lang="en-US"/>
          </a:p>
        </p:txBody>
      </p:sp>
    </p:spTree>
    <p:extLst>
      <p:ext uri="{BB962C8B-B14F-4D97-AF65-F5344CB8AC3E}">
        <p14:creationId xmlns:p14="http://schemas.microsoft.com/office/powerpoint/2010/main" val="3450930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there’s a real challenge to doing this!</a:t>
            </a:r>
          </a:p>
          <a:p>
            <a:r>
              <a:rPr lang="en-US" sz="1200" kern="1200" dirty="0" smtClean="0">
                <a:solidFill>
                  <a:schemeClr val="tx1"/>
                </a:solidFill>
                <a:effectLst/>
                <a:latin typeface="+mn-lt"/>
                <a:ea typeface="+mn-ea"/>
                <a:cs typeface="+mn-cs"/>
              </a:rPr>
              <a:t>Algorithmic</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low search plus an extended experience with search results can</a:t>
            </a:r>
            <a:r>
              <a:rPr lang="en-US" sz="1200" kern="1200" baseline="0" dirty="0" smtClean="0">
                <a:solidFill>
                  <a:schemeClr val="tx1"/>
                </a:solidFill>
                <a:effectLst/>
                <a:latin typeface="+mn-lt"/>
                <a:ea typeface="+mn-ea"/>
                <a:cs typeface="+mn-cs"/>
              </a:rPr>
              <a:t> cause problems.</a:t>
            </a:r>
          </a:p>
          <a:p>
            <a:r>
              <a:rPr lang="en-US" sz="1200" kern="1200" dirty="0" smtClean="0">
                <a:solidFill>
                  <a:schemeClr val="tx1"/>
                </a:solidFill>
                <a:effectLst/>
                <a:latin typeface="+mn-lt"/>
                <a:ea typeface="+mn-ea"/>
                <a:cs typeface="+mn-cs"/>
              </a:rPr>
              <a:t>Because we develop knowledge, understanding, expectations as we interact with information.</a:t>
            </a:r>
          </a:p>
          <a:p>
            <a:r>
              <a:rPr lang="en-US" sz="1200" kern="1200" dirty="0" smtClean="0">
                <a:solidFill>
                  <a:schemeClr val="tx1"/>
                </a:solidFill>
                <a:effectLst/>
                <a:latin typeface="+mn-lt"/>
                <a:ea typeface="+mn-ea"/>
                <a:cs typeface="+mn-cs"/>
              </a:rPr>
              <a:t>And new algorithmically</a:t>
            </a:r>
            <a:r>
              <a:rPr lang="en-US" sz="1200" kern="1200" baseline="0" dirty="0" smtClean="0">
                <a:solidFill>
                  <a:schemeClr val="tx1"/>
                </a:solidFill>
                <a:effectLst/>
                <a:latin typeface="+mn-lt"/>
                <a:ea typeface="+mn-ea"/>
                <a:cs typeface="+mn-cs"/>
              </a:rPr>
              <a:t> identified </a:t>
            </a:r>
            <a:r>
              <a:rPr lang="en-US" sz="1200" kern="1200" dirty="0" smtClean="0">
                <a:solidFill>
                  <a:schemeClr val="tx1"/>
                </a:solidFill>
                <a:effectLst/>
                <a:latin typeface="+mn-lt"/>
                <a:ea typeface="+mn-ea"/>
                <a:cs typeface="+mn-cs"/>
              </a:rPr>
              <a:t>content can be disruptive.</a:t>
            </a:r>
          </a:p>
          <a:p>
            <a:endParaRPr lang="en-US" sz="1200" kern="1200" dirty="0" smtClean="0">
              <a:solidFill>
                <a:schemeClr val="tx1"/>
              </a:solidFill>
              <a:effectLst/>
              <a:latin typeface="+mn-lt"/>
              <a:ea typeface="+mn-ea"/>
              <a:cs typeface="+mn-cs"/>
            </a:endParaRPr>
          </a:p>
          <a:p>
            <a:r>
              <a:rPr lang="en-US" dirty="0" smtClean="0"/>
              <a:t>The</a:t>
            </a:r>
            <a:r>
              <a:rPr lang="en-US" baseline="0" dirty="0" smtClean="0"/>
              <a:t> fact that change is disruptive is well known in the HCI community.</a:t>
            </a:r>
          </a:p>
          <a:p>
            <a:r>
              <a:rPr lang="en-US" baseline="0" dirty="0" smtClean="0"/>
              <a:t>Dynamic menus example.</a:t>
            </a:r>
          </a:p>
          <a:p>
            <a:endParaRPr lang="en-US" baseline="0" dirty="0" smtClean="0"/>
          </a:p>
          <a:p>
            <a:r>
              <a:rPr lang="en-US" baseline="0" dirty="0" smtClean="0"/>
              <a:t>The question is: Do we face the same risk when we try to help people search better by </a:t>
            </a:r>
            <a:r>
              <a:rPr lang="en-US" baseline="0" dirty="0" smtClean="0"/>
              <a:t>providing slow content during a search?</a:t>
            </a:r>
            <a:endParaRPr lang="en-US" dirty="0" smtClean="0"/>
          </a:p>
          <a:p>
            <a:endParaRPr lang="en-US" dirty="0" smtClean="0"/>
          </a:p>
          <a:p>
            <a:r>
              <a:rPr lang="en-US" dirty="0" smtClean="0"/>
              <a:t>Mitchell,</a:t>
            </a:r>
            <a:r>
              <a:rPr lang="en-US" baseline="0" dirty="0" smtClean="0"/>
              <a:t> </a:t>
            </a:r>
            <a:r>
              <a:rPr lang="en-US" dirty="0" smtClean="0"/>
              <a:t>Shneiderman. </a:t>
            </a:r>
            <a:r>
              <a:rPr lang="en-US" i="1" dirty="0" smtClean="0"/>
              <a:t>Dynamic versus static menus: An exploratory comparison</a:t>
            </a:r>
            <a:r>
              <a:rPr lang="en-US" dirty="0" smtClean="0"/>
              <a:t>. SIGCHI Bulletin, 1989.</a:t>
            </a:r>
          </a:p>
          <a:p>
            <a:r>
              <a:rPr lang="en-US" dirty="0" err="1" smtClean="0"/>
              <a:t>Somberg</a:t>
            </a:r>
            <a:r>
              <a:rPr lang="en-US" dirty="0" smtClean="0"/>
              <a:t>. </a:t>
            </a:r>
            <a:r>
              <a:rPr lang="en-US" i="1" dirty="0" smtClean="0"/>
              <a:t>A comparison of rule-based and </a:t>
            </a:r>
            <a:r>
              <a:rPr lang="en-US" i="1" dirty="0" err="1" smtClean="0"/>
              <a:t>positionally</a:t>
            </a:r>
            <a:r>
              <a:rPr lang="en-US" i="1" dirty="0" smtClean="0"/>
              <a:t> constant arrangements of computer menu items</a:t>
            </a:r>
            <a:r>
              <a:rPr lang="en-US" dirty="0" smtClean="0"/>
              <a:t>. CHI 1986.</a:t>
            </a:r>
          </a:p>
        </p:txBody>
      </p:sp>
      <p:sp>
        <p:nvSpPr>
          <p:cNvPr id="4" name="Slide Number Placeholder 3"/>
          <p:cNvSpPr>
            <a:spLocks noGrp="1"/>
          </p:cNvSpPr>
          <p:nvPr>
            <p:ph type="sldNum" sz="quarter" idx="10"/>
          </p:nvPr>
        </p:nvSpPr>
        <p:spPr/>
        <p:txBody>
          <a:bodyPr/>
          <a:lstStyle/>
          <a:p>
            <a:fld id="{468BA2A9-DD86-47EC-91A0-1FACDA4285CD}" type="slidenum">
              <a:rPr lang="en-US" smtClean="0"/>
              <a:pPr/>
              <a:t>36</a:t>
            </a:fld>
            <a:endParaRPr lang="en-US"/>
          </a:p>
        </p:txBody>
      </p:sp>
    </p:spTree>
    <p:extLst>
      <p:ext uri="{BB962C8B-B14F-4D97-AF65-F5344CB8AC3E}">
        <p14:creationId xmlns:p14="http://schemas.microsoft.com/office/powerpoint/2010/main" val="1040956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Yes!</a:t>
            </a:r>
          </a:p>
          <a:p>
            <a:endParaRPr lang="en-US" dirty="0" smtClean="0"/>
          </a:p>
          <a:p>
            <a:r>
              <a:rPr lang="en-US" dirty="0" smtClean="0"/>
              <a:t>Across sessions:</a:t>
            </a:r>
          </a:p>
          <a:p>
            <a:pPr eaLnBrk="1" hangingPunct="1"/>
            <a:r>
              <a:rPr lang="en-US" altLang="en-US" dirty="0" smtClean="0">
                <a:latin typeface="Arial" panose="020B0604020202020204" pitchFamily="34" charset="0"/>
              </a:rPr>
              <a:t>26% of time repeat searches at different rank.</a:t>
            </a:r>
          </a:p>
          <a:p>
            <a:pPr eaLnBrk="1" hangingPunct="1"/>
            <a:r>
              <a:rPr lang="en-US" altLang="en-US" dirty="0" smtClean="0">
                <a:latin typeface="Arial" panose="020B0604020202020204" pitchFamily="34" charset="0"/>
              </a:rPr>
              <a:t>94 seconds to re-click v. 192 seconds to re-click</a:t>
            </a:r>
            <a:r>
              <a:rPr lang="en-US" altLang="en-US" baseline="0" dirty="0" smtClean="0">
                <a:latin typeface="Arial" panose="020B0604020202020204" pitchFamily="34" charset="0"/>
              </a:rPr>
              <a:t> (over twice as long!)</a:t>
            </a:r>
            <a:endParaRPr lang="en-US" altLang="en-US" dirty="0" smtClean="0">
              <a:latin typeface="Arial" panose="020B0604020202020204" pitchFamily="34" charset="0"/>
            </a:endParaRPr>
          </a:p>
          <a:p>
            <a:endParaRPr lang="en-US" dirty="0" smtClean="0"/>
          </a:p>
          <a:p>
            <a:r>
              <a:rPr lang="en-US" dirty="0" smtClean="0"/>
              <a:t>Within a query:</a:t>
            </a:r>
          </a:p>
          <a:p>
            <a:r>
              <a:rPr lang="en-US" dirty="0" smtClean="0"/>
              <a:t>Fewer repeat clicks within a session (53% v. 88%)</a:t>
            </a:r>
          </a:p>
          <a:p>
            <a:r>
              <a:rPr lang="en-US" dirty="0" smtClean="0"/>
              <a:t>Slower time to click when returning to a search result list (26 seconds v. 6 seconds)</a:t>
            </a:r>
          </a:p>
          <a:p>
            <a:endParaRPr lang="en-US" dirty="0" smtClean="0"/>
          </a:p>
          <a:p>
            <a:r>
              <a:rPr lang="en-US" dirty="0" smtClean="0"/>
              <a:t>Happens within a query and across sessions</a:t>
            </a:r>
          </a:p>
          <a:p>
            <a:r>
              <a:rPr lang="en-US" dirty="0" smtClean="0"/>
              <a:t>Even happens when the repeat result moves </a:t>
            </a:r>
            <a:r>
              <a:rPr lang="en-US" dirty="0" smtClean="0"/>
              <a:t>up</a:t>
            </a:r>
          </a:p>
          <a:p>
            <a:endParaRPr lang="en-US" dirty="0" smtClean="0"/>
          </a:p>
          <a:p>
            <a:r>
              <a:rPr lang="en-US" dirty="0" smtClean="0"/>
              <a:t>How can we reconcile the benefits of introducing</a:t>
            </a:r>
            <a:r>
              <a:rPr lang="en-US" baseline="0" dirty="0" smtClean="0"/>
              <a:t> </a:t>
            </a:r>
            <a:r>
              <a:rPr lang="en-US" dirty="0" smtClean="0"/>
              <a:t>change with</a:t>
            </a:r>
            <a:r>
              <a:rPr lang="en-US" baseline="0" dirty="0" smtClean="0"/>
              <a:t> the fact that it gets in the way of our expectations?</a:t>
            </a:r>
          </a:p>
          <a:p>
            <a:r>
              <a:rPr lang="en-US" sz="1200" kern="1200" dirty="0" smtClean="0">
                <a:solidFill>
                  <a:schemeClr val="tx1"/>
                </a:solidFill>
                <a:effectLst/>
                <a:latin typeface="+mn-lt"/>
                <a:ea typeface="+mn-ea"/>
                <a:cs typeface="+mn-cs"/>
              </a:rPr>
              <a:t>Seems like we need magic!</a:t>
            </a:r>
          </a:p>
          <a:p>
            <a:r>
              <a:rPr lang="en-US" sz="1200" kern="1200" dirty="0" smtClean="0">
                <a:solidFill>
                  <a:schemeClr val="tx1"/>
                </a:solidFill>
                <a:effectLst/>
                <a:latin typeface="+mn-lt"/>
                <a:ea typeface="+mn-ea"/>
                <a:cs typeface="+mn-cs"/>
              </a:rPr>
              <a:t>Fortunately, we can do magic.</a:t>
            </a:r>
            <a:endParaRPr lang="en-US" dirty="0" smtClean="0"/>
          </a:p>
          <a:p>
            <a:endParaRPr lang="en-US" dirty="0" smtClean="0"/>
          </a:p>
          <a:p>
            <a:r>
              <a:rPr lang="en-US" dirty="0" smtClean="0"/>
              <a:t>Lee, Teevan</a:t>
            </a:r>
            <a:r>
              <a:rPr lang="en-US" baseline="0" dirty="0" smtClean="0"/>
              <a:t>, de la Chica. </a:t>
            </a:r>
            <a:r>
              <a:rPr lang="en-US" i="1" baseline="0" dirty="0" smtClean="0"/>
              <a:t>Characterizing multi-click search behavior and the risks and opportunities of changing results during use</a:t>
            </a:r>
            <a:r>
              <a:rPr lang="en-US" baseline="0" dirty="0" smtClean="0"/>
              <a:t>. SIGIR 2014.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Teevan, Adar, Jones, Potts. </a:t>
            </a:r>
            <a:r>
              <a:rPr lang="en-US" sz="1200" i="1" kern="1200" dirty="0" smtClean="0">
                <a:solidFill>
                  <a:schemeClr val="tx1"/>
                </a:solidFill>
                <a:effectLst/>
                <a:latin typeface="+mn-lt"/>
                <a:ea typeface="+mn-ea"/>
                <a:cs typeface="+mn-cs"/>
              </a:rPr>
              <a:t>Information re-retrieval: Repeat queries in Yahoo's logs</a:t>
            </a:r>
            <a:r>
              <a:rPr lang="en-US" sz="1200" kern="1200" dirty="0" smtClean="0">
                <a:solidFill>
                  <a:schemeClr val="tx1"/>
                </a:solidFill>
                <a:effectLst/>
                <a:latin typeface="+mn-lt"/>
                <a:ea typeface="+mn-ea"/>
                <a:cs typeface="+mn-cs"/>
              </a:rPr>
              <a:t>. SIGIR 2007.</a:t>
            </a:r>
          </a:p>
        </p:txBody>
      </p:sp>
      <p:sp>
        <p:nvSpPr>
          <p:cNvPr id="4" name="Slide Number Placeholder 3"/>
          <p:cNvSpPr>
            <a:spLocks noGrp="1"/>
          </p:cNvSpPr>
          <p:nvPr>
            <p:ph type="sldNum" sz="quarter" idx="10"/>
          </p:nvPr>
        </p:nvSpPr>
        <p:spPr/>
        <p:txBody>
          <a:bodyPr/>
          <a:lstStyle/>
          <a:p>
            <a:fld id="{468BA2A9-DD86-47EC-91A0-1FACDA4285CD}" type="slidenum">
              <a:rPr lang="en-US" smtClean="0"/>
              <a:pPr/>
              <a:t>37</a:t>
            </a:fld>
            <a:endParaRPr lang="en-US"/>
          </a:p>
        </p:txBody>
      </p:sp>
    </p:spTree>
    <p:extLst>
      <p:ext uri="{BB962C8B-B14F-4D97-AF65-F5344CB8AC3E}">
        <p14:creationId xmlns:p14="http://schemas.microsoft.com/office/powerpoint/2010/main" val="649020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a card, any card</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38</a:t>
            </a:fld>
            <a:endParaRPr lang="en-US"/>
          </a:p>
        </p:txBody>
      </p:sp>
    </p:spTree>
    <p:extLst>
      <p:ext uri="{BB962C8B-B14F-4D97-AF65-F5344CB8AC3E}">
        <p14:creationId xmlns:p14="http://schemas.microsoft.com/office/powerpoint/2010/main" val="3117169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39</a:t>
            </a:fld>
            <a:endParaRPr lang="en-US"/>
          </a:p>
        </p:txBody>
      </p:sp>
    </p:spTree>
    <p:extLst>
      <p:ext uri="{BB962C8B-B14F-4D97-AF65-F5344CB8AC3E}">
        <p14:creationId xmlns:p14="http://schemas.microsoft.com/office/powerpoint/2010/main" val="260762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Irony: Milliseconds</a:t>
            </a:r>
            <a:r>
              <a:rPr lang="en-US" baseline="0" dirty="0" smtClean="0"/>
              <a:t> matter when w</a:t>
            </a:r>
            <a:r>
              <a:rPr lang="en-US" dirty="0" smtClean="0"/>
              <a:t>e spend so much longer searching</a:t>
            </a:r>
          </a:p>
          <a:p>
            <a:pPr marL="171450" indent="-171450">
              <a:buFont typeface="Arial" charset="0"/>
              <a:buChar char="•"/>
            </a:pPr>
            <a:r>
              <a:rPr lang="en-US" dirty="0" smtClean="0"/>
              <a:t>We can predict when people will search fairly accurately</a:t>
            </a:r>
          </a:p>
          <a:p>
            <a:pPr marL="171450" indent="-171450">
              <a:buFont typeface="Arial" charset="0"/>
              <a:buChar char="•"/>
            </a:pPr>
            <a:r>
              <a:rPr lang="en-US" dirty="0" smtClean="0"/>
              <a:t>Example of how time not always the most important things is question asking</a:t>
            </a:r>
          </a:p>
          <a:p>
            <a:pPr marL="171450" indent="-171450">
              <a:buFont typeface="Arial" charset="0"/>
              <a:buChar char="•"/>
            </a:pPr>
            <a:r>
              <a:rPr lang="en-US" dirty="0" smtClean="0"/>
              <a:t>Technological limitations also reduce impact of milliseconds</a:t>
            </a:r>
            <a:endParaRPr lang="en-US" dirty="0"/>
          </a:p>
          <a:p>
            <a:pPr marL="0" indent="0">
              <a:buFont typeface="Arial" charset="0"/>
              <a:buNone/>
            </a:pPr>
            <a:endParaRPr lang="en-US" dirty="0" smtClean="0"/>
          </a:p>
          <a:p>
            <a:pPr marL="0" indent="0">
              <a:buFont typeface="Arial" charset="0"/>
              <a:buNone/>
            </a:pPr>
            <a:r>
              <a:rPr lang="en-US" dirty="0" smtClean="0"/>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half of the time that people spend using a search engine they are engaged in multi-query search sessions that take minutes or hours. </a:t>
            </a:r>
          </a:p>
          <a:p>
            <a:r>
              <a:rPr lang="en-US" sz="1200" b="0" i="0" u="none" strike="noStrike" kern="1200" baseline="0" dirty="0" smtClean="0">
                <a:solidFill>
                  <a:schemeClr val="tx1"/>
                </a:solidFill>
                <a:latin typeface="+mn-lt"/>
                <a:ea typeface="+mn-ea"/>
                <a:cs typeface="+mn-cs"/>
              </a:rPr>
              <a:t>And many of these tasks extend over multiple sessions.</a:t>
            </a:r>
          </a:p>
          <a:p>
            <a:r>
              <a:rPr lang="en-US" sz="1200" b="0" i="0" u="none" strike="noStrike" kern="1200" baseline="0" dirty="0" smtClean="0">
                <a:solidFill>
                  <a:schemeClr val="tx1"/>
                </a:solidFill>
                <a:latin typeface="+mn-lt"/>
                <a:ea typeface="+mn-ea"/>
                <a:cs typeface="+mn-cs"/>
              </a:rPr>
              <a:t>A few hundred milliseconds shouldn’t really matter in these cases.</a:t>
            </a:r>
          </a:p>
          <a:p>
            <a:r>
              <a:rPr lang="en-US" sz="1200" b="0" i="0" u="none" strike="noStrike" kern="1200" baseline="0" dirty="0" smtClean="0">
                <a:solidFill>
                  <a:schemeClr val="tx1"/>
                </a:solidFill>
                <a:latin typeface="+mn-lt"/>
                <a:ea typeface="+mn-ea"/>
                <a:cs typeface="+mn-cs"/>
              </a:rPr>
              <a:t>We have seen different impact of time by query type, with informational queries being less impacted by delay.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Users could tell us when they engage in a long session.</a:t>
            </a:r>
          </a:p>
          <a:p>
            <a:r>
              <a:rPr lang="en-US" sz="1200" b="0" i="0" u="none" strike="noStrike" kern="1200" baseline="0" dirty="0" smtClean="0">
                <a:solidFill>
                  <a:schemeClr val="tx1"/>
                </a:solidFill>
                <a:latin typeface="+mn-lt"/>
                <a:ea typeface="+mn-ea"/>
                <a:cs typeface="+mn-cs"/>
              </a:rPr>
              <a:t>But it is also possible to predict when a session will take a long time.</a:t>
            </a:r>
          </a:p>
          <a:p>
            <a:r>
              <a:rPr lang="en-US" sz="1200" b="0" i="0" u="none" strike="noStrike" kern="1200" baseline="0" dirty="0" smtClean="0">
                <a:solidFill>
                  <a:schemeClr val="tx1"/>
                </a:solidFill>
                <a:latin typeface="+mn-lt"/>
                <a:ea typeface="+mn-ea"/>
                <a:cs typeface="+mn-cs"/>
              </a:rPr>
              <a:t>Slow search could be useful in these cases to proactively identify relevant information to a search task a user has started.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example of where people already wait for information</a:t>
            </a:r>
          </a:p>
          <a:p>
            <a:r>
              <a:rPr lang="en-US" sz="1200" b="0" i="0" u="none" strike="noStrike" kern="1200" baseline="0" dirty="0" smtClean="0">
                <a:solidFill>
                  <a:schemeClr val="tx1"/>
                </a:solidFill>
                <a:latin typeface="+mn-lt"/>
                <a:ea typeface="+mn-ea"/>
                <a:cs typeface="+mn-cs"/>
              </a:rPr>
              <a:t>Is in online social network question asking</a:t>
            </a:r>
          </a:p>
          <a:p>
            <a:r>
              <a:rPr lang="en-US" sz="1200" b="0" i="0" u="none" strike="noStrike" kern="1200" baseline="0" dirty="0" smtClean="0">
                <a:solidFill>
                  <a:schemeClr val="tx1"/>
                </a:solidFill>
                <a:latin typeface="+mn-lt"/>
                <a:ea typeface="+mn-ea"/>
                <a:cs typeface="+mn-cs"/>
              </a:rPr>
              <a:t>Will talk more about this later.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People also already experience “slow search” with search engines – we just call it “mobile search”.</a:t>
            </a:r>
          </a:p>
          <a:p>
            <a:r>
              <a:rPr lang="en-US" sz="1200" b="0" i="0" u="none" strike="noStrike" kern="1200" baseline="0" dirty="0" smtClean="0">
                <a:solidFill>
                  <a:schemeClr val="tx1"/>
                </a:solidFill>
                <a:latin typeface="+mn-lt"/>
                <a:ea typeface="+mn-ea"/>
                <a:cs typeface="+mn-cs"/>
              </a:rPr>
              <a:t>When it takes seconds to download information, a few hundred milliseconds doesn’t matter.</a:t>
            </a:r>
          </a:p>
          <a:p>
            <a:r>
              <a:rPr lang="en-US" sz="1200" b="0" i="0" u="none" strike="noStrike" kern="1200" baseline="0" dirty="0" smtClean="0">
                <a:solidFill>
                  <a:schemeClr val="tx1"/>
                </a:solidFill>
                <a:latin typeface="+mn-lt"/>
                <a:ea typeface="+mn-ea"/>
                <a:cs typeface="+mn-cs"/>
              </a:rPr>
              <a:t>Search from Mars is an extreme example of this – light takes 25 minutes to make the round trip.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Dumais. </a:t>
            </a:r>
            <a:r>
              <a:rPr lang="en-US" sz="1200" b="0" i="1" u="none" strike="noStrike" kern="1200" baseline="0" dirty="0" smtClean="0">
                <a:solidFill>
                  <a:schemeClr val="tx1"/>
                </a:solidFill>
                <a:latin typeface="+mn-lt"/>
                <a:ea typeface="+mn-ea"/>
                <a:cs typeface="+mn-cs"/>
              </a:rPr>
              <a:t>Task-based search: A search engine perspective</a:t>
            </a:r>
            <a:r>
              <a:rPr lang="en-US" sz="1200" b="0" i="0" u="none" strike="noStrike" kern="1200" baseline="0" dirty="0" smtClean="0">
                <a:solidFill>
                  <a:schemeClr val="tx1"/>
                </a:solidFill>
                <a:latin typeface="+mn-lt"/>
                <a:ea typeface="+mn-ea"/>
                <a:cs typeface="+mn-cs"/>
              </a:rPr>
              <a:t>. Talk at NSF Task-Based Information Search Systems Workshop, March 14-15, 2013. http://bit.ly/15rK5tD </a:t>
            </a:r>
          </a:p>
          <a:p>
            <a:pPr marL="0" indent="0">
              <a:buFont typeface="Arial" charset="0"/>
              <a:buNone/>
            </a:pPr>
            <a:r>
              <a:rPr lang="en-US" dirty="0" smtClean="0"/>
              <a:t>Kotov, Bennett, White, Dumais,</a:t>
            </a:r>
            <a:r>
              <a:rPr lang="en-US" baseline="0" dirty="0" smtClean="0"/>
              <a:t> </a:t>
            </a:r>
            <a:r>
              <a:rPr lang="en-US" dirty="0" smtClean="0"/>
              <a:t>Teevan. </a:t>
            </a:r>
            <a:r>
              <a:rPr lang="en-US" i="1" dirty="0" smtClean="0"/>
              <a:t>Modeling and analysis of cross-session search tasks</a:t>
            </a:r>
            <a:r>
              <a:rPr lang="en-US" dirty="0" smtClean="0"/>
              <a:t>. SIGIR 2011.</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2400" dirty="0" smtClean="0"/>
              <a:t>Morris, Teevan, Panovich. </a:t>
            </a:r>
            <a:r>
              <a:rPr lang="en-US" sz="2400" i="1" dirty="0" smtClean="0"/>
              <a:t>What do people ask their social networks, and why? A survey study of status message Q&amp;A behavior</a:t>
            </a:r>
            <a:r>
              <a:rPr lang="en-US" sz="2400" dirty="0" smtClean="0"/>
              <a:t>.  CHI 2010.</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2400" dirty="0" smtClean="0"/>
              <a:t>Morris, Teevan, Panovich. </a:t>
            </a:r>
            <a:r>
              <a:rPr lang="en-US" sz="2400" i="1" dirty="0" smtClean="0"/>
              <a:t>A comparison of information seeking using search engines and social networks.</a:t>
            </a:r>
            <a:r>
              <a:rPr lang="en-US" sz="2400" dirty="0" smtClean="0"/>
              <a:t> ICWSM 2010.</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kern="1200" dirty="0" smtClean="0">
                <a:solidFill>
                  <a:schemeClr val="tx1"/>
                </a:solidFill>
                <a:effectLst/>
                <a:latin typeface="+mn-lt"/>
                <a:ea typeface="+mn-ea"/>
                <a:cs typeface="+mn-cs"/>
              </a:rPr>
              <a:t>Chen, Subramanian, Li. </a:t>
            </a:r>
            <a:r>
              <a:rPr lang="en-US" sz="1200" i="1" kern="1200" dirty="0" err="1" smtClean="0">
                <a:solidFill>
                  <a:schemeClr val="tx1"/>
                </a:solidFill>
                <a:effectLst/>
                <a:latin typeface="+mn-lt"/>
                <a:ea typeface="+mn-ea"/>
                <a:cs typeface="+mn-cs"/>
              </a:rPr>
              <a:t>RuralCafe</a:t>
            </a:r>
            <a:r>
              <a:rPr lang="en-US" sz="1200" i="1" kern="1200" dirty="0" smtClean="0">
                <a:solidFill>
                  <a:schemeClr val="tx1"/>
                </a:solidFill>
                <a:effectLst/>
                <a:latin typeface="+mn-lt"/>
                <a:ea typeface="+mn-ea"/>
                <a:cs typeface="+mn-cs"/>
              </a:rPr>
              <a:t>: Web search in the rural developing world</a:t>
            </a:r>
            <a:r>
              <a:rPr lang="en-US" sz="1200" kern="1200" dirty="0" smtClean="0">
                <a:solidFill>
                  <a:schemeClr val="tx1"/>
                </a:solidFill>
                <a:effectLst/>
                <a:latin typeface="+mn-lt"/>
                <a:ea typeface="+mn-ea"/>
                <a:cs typeface="+mn-cs"/>
              </a:rPr>
              <a:t>. WWW 2009, 411-420.</a:t>
            </a:r>
          </a:p>
        </p:txBody>
      </p:sp>
      <p:sp>
        <p:nvSpPr>
          <p:cNvPr id="4" name="Slide Number Placeholder 3"/>
          <p:cNvSpPr>
            <a:spLocks noGrp="1"/>
          </p:cNvSpPr>
          <p:nvPr>
            <p:ph type="sldNum" sz="quarter" idx="10"/>
          </p:nvPr>
        </p:nvSpPr>
        <p:spPr/>
        <p:txBody>
          <a:bodyPr/>
          <a:lstStyle/>
          <a:p>
            <a:fld id="{468BA2A9-DD86-47EC-91A0-1FACDA4285CD}" type="slidenum">
              <a:rPr lang="en-US" smtClean="0"/>
              <a:pPr/>
              <a:t>4</a:t>
            </a:fld>
            <a:endParaRPr lang="en-US"/>
          </a:p>
        </p:txBody>
      </p:sp>
    </p:spTree>
    <p:extLst>
      <p:ext uri="{BB962C8B-B14F-4D97-AF65-F5344CB8AC3E}">
        <p14:creationId xmlns:p14="http://schemas.microsoft.com/office/powerpoint/2010/main" val="269270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BA2A9-DD86-47EC-91A0-1FACDA4285CD}" type="slidenum">
              <a:rPr lang="en-US" smtClean="0"/>
              <a:pPr/>
              <a:t>40</a:t>
            </a:fld>
            <a:endParaRPr lang="en-US"/>
          </a:p>
        </p:txBody>
      </p:sp>
    </p:spTree>
    <p:extLst>
      <p:ext uri="{BB962C8B-B14F-4D97-AF65-F5344CB8AC3E}">
        <p14:creationId xmlns:p14="http://schemas.microsoft.com/office/powerpoint/2010/main" val="3652477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What’s going on here?</a:t>
            </a:r>
          </a:p>
          <a:p>
            <a:r>
              <a:rPr lang="en-US" sz="1200" kern="1200" dirty="0" smtClean="0">
                <a:solidFill>
                  <a:schemeClr val="tx1"/>
                </a:solidFill>
                <a:effectLst/>
                <a:latin typeface="+mn-lt"/>
                <a:ea typeface="+mn-ea"/>
                <a:cs typeface="+mn-cs"/>
              </a:rPr>
              <a:t>People forget a lot!</a:t>
            </a:r>
          </a:p>
          <a:p>
            <a:r>
              <a:rPr lang="en-US" sz="1200" kern="1200" dirty="0" smtClean="0">
                <a:solidFill>
                  <a:schemeClr val="tx1"/>
                </a:solidFill>
                <a:effectLst/>
                <a:latin typeface="+mn-lt"/>
                <a:ea typeface="+mn-ea"/>
                <a:cs typeface="+mn-cs"/>
              </a:rPr>
              <a:t>We can take advantage of the fact that people don’t attend to very much</a:t>
            </a:r>
          </a:p>
          <a:p>
            <a:r>
              <a:rPr lang="en-US" sz="1200" kern="1200" dirty="0" smtClean="0">
                <a:solidFill>
                  <a:schemeClr val="tx1"/>
                </a:solidFill>
                <a:effectLst/>
                <a:latin typeface="+mn-lt"/>
                <a:ea typeface="+mn-ea"/>
                <a:cs typeface="+mn-cs"/>
              </a:rPr>
              <a:t>To introduce changes right before their very eyes</a:t>
            </a:r>
          </a:p>
          <a:p>
            <a:r>
              <a:rPr lang="en-US" dirty="0" smtClean="0"/>
              <a:t>Only need to keep the content</a:t>
            </a:r>
            <a:r>
              <a:rPr lang="en-US" baseline="0" dirty="0" smtClean="0"/>
              <a:t> that a person is focused on constant</a:t>
            </a:r>
            <a:endParaRPr lang="en-US" dirty="0" smtClean="0"/>
          </a:p>
        </p:txBody>
      </p:sp>
      <p:sp>
        <p:nvSpPr>
          <p:cNvPr id="4" name="Slide Number Placeholder 3"/>
          <p:cNvSpPr>
            <a:spLocks noGrp="1"/>
          </p:cNvSpPr>
          <p:nvPr>
            <p:ph type="sldNum" sz="quarter" idx="10"/>
          </p:nvPr>
        </p:nvSpPr>
        <p:spPr/>
        <p:txBody>
          <a:bodyPr/>
          <a:lstStyle/>
          <a:p>
            <a:fld id="{468BA2A9-DD86-47EC-91A0-1FACDA4285CD}" type="slidenum">
              <a:rPr lang="en-US" smtClean="0"/>
              <a:pPr/>
              <a:t>41</a:t>
            </a:fld>
            <a:endParaRPr lang="en-US"/>
          </a:p>
        </p:txBody>
      </p:sp>
    </p:spTree>
    <p:extLst>
      <p:ext uri="{BB962C8B-B14F-4D97-AF65-F5344CB8AC3E}">
        <p14:creationId xmlns:p14="http://schemas.microsoft.com/office/powerpoint/2010/main" val="1787365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Naively we’d want to rank new content at the top of the list – they’re what I want most, so let’s put them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 won’t see them there, and they will confuse me because studies show that I internalize the first few results I see.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better place to put them so that I will encounter them and find them useful is immediately after the result I just clicked.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found that if you are thoughtful about how you add new content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create search results lists that appear the same</a:t>
            </a:r>
            <a:r>
              <a:rPr lang="en-US" baseline="0" dirty="0" smtClean="0"/>
              <a:t> and</a:t>
            </a:r>
            <a:r>
              <a:rPr lang="en-US" dirty="0" smtClean="0"/>
              <a:t> don’t disorient</a:t>
            </a:r>
            <a:r>
              <a:rPr lang="en-US" baseline="0" dirty="0" smtClean="0"/>
              <a:t>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contain new content that is useable!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Operates like a new search result list when finding new content, and like an previously viewed list when finding old content.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Kim, Cramer, Teevan, Lagun. </a:t>
            </a:r>
            <a:r>
              <a:rPr lang="en-US" i="1" dirty="0" smtClean="0"/>
              <a:t>Understanding how people interact with web search results that change in real-time using implicit feedback</a:t>
            </a:r>
            <a:r>
              <a:rPr lang="en-US" dirty="0" smtClean="0"/>
              <a:t>. CIKM 2013.</a:t>
            </a:r>
          </a:p>
          <a:p>
            <a:r>
              <a:rPr lang="en-US" dirty="0" smtClean="0"/>
              <a:t>Teevan. </a:t>
            </a:r>
            <a:r>
              <a:rPr lang="en-US" i="1" dirty="0" smtClean="0"/>
              <a:t>How people recall, recognize and reuse search results</a:t>
            </a:r>
            <a:r>
              <a:rPr lang="en-US" dirty="0" smtClean="0"/>
              <a:t>. TOIS, 2008.</a:t>
            </a:r>
          </a:p>
          <a:p>
            <a:r>
              <a:rPr lang="en-US" dirty="0" smtClean="0"/>
              <a:t>Teevan. </a:t>
            </a:r>
            <a:r>
              <a:rPr lang="en-US" i="1" dirty="0" smtClean="0"/>
              <a:t>The </a:t>
            </a:r>
            <a:r>
              <a:rPr lang="en-US" i="1" dirty="0" err="1" smtClean="0"/>
              <a:t>Re:Search</a:t>
            </a:r>
            <a:r>
              <a:rPr lang="en-US" i="1" dirty="0" smtClean="0"/>
              <a:t> Engine: Simultaneous support for finding and re-finding</a:t>
            </a:r>
            <a:r>
              <a:rPr lang="en-US" dirty="0" smtClean="0"/>
              <a:t>. UIST 2007.</a:t>
            </a:r>
          </a:p>
          <a:p>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42</a:t>
            </a:fld>
            <a:endParaRPr lang="en-US"/>
          </a:p>
        </p:txBody>
      </p:sp>
    </p:spTree>
    <p:extLst>
      <p:ext uri="{BB962C8B-B14F-4D97-AF65-F5344CB8AC3E}">
        <p14:creationId xmlns:p14="http://schemas.microsoft.com/office/powerpoint/2010/main" val="2571818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like playing with change blindness.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[Crosswalk</a:t>
            </a:r>
            <a:r>
              <a:rPr lang="en-US" sz="1200" kern="1200" baseline="0" dirty="0" smtClean="0">
                <a:solidFill>
                  <a:schemeClr val="tx1"/>
                </a:solidFill>
                <a:effectLst/>
                <a:latin typeface="+mn-lt"/>
                <a:ea typeface="+mn-ea"/>
                <a:cs typeface="+mn-cs"/>
              </a:rPr>
              <a:t> appears and disappears.]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8BA2A9-DD86-47EC-91A0-1FACDA4285CD}" type="slidenum">
              <a:rPr lang="en-US" smtClean="0"/>
              <a:pPr/>
              <a:t>43</a:t>
            </a:fld>
            <a:endParaRPr lang="en-US"/>
          </a:p>
        </p:txBody>
      </p:sp>
    </p:spTree>
    <p:extLst>
      <p:ext uri="{BB962C8B-B14F-4D97-AF65-F5344CB8AC3E}">
        <p14:creationId xmlns:p14="http://schemas.microsoft.com/office/powerpoint/2010/main" val="1838333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[Jim Gemmell appears and disappears.]</a:t>
            </a:r>
          </a:p>
        </p:txBody>
      </p:sp>
      <p:sp>
        <p:nvSpPr>
          <p:cNvPr id="4" name="Slide Number Placeholder 3"/>
          <p:cNvSpPr>
            <a:spLocks noGrp="1"/>
          </p:cNvSpPr>
          <p:nvPr>
            <p:ph type="sldNum" sz="quarter" idx="10"/>
          </p:nvPr>
        </p:nvSpPr>
        <p:spPr/>
        <p:txBody>
          <a:bodyPr/>
          <a:lstStyle/>
          <a:p>
            <a:fld id="{468BA2A9-DD86-47EC-91A0-1FACDA4285CD}" type="slidenum">
              <a:rPr lang="en-US" smtClean="0"/>
              <a:pPr/>
              <a:t>44</a:t>
            </a:fld>
            <a:endParaRPr lang="en-US"/>
          </a:p>
        </p:txBody>
      </p:sp>
    </p:spTree>
    <p:extLst>
      <p:ext uri="{BB962C8B-B14F-4D97-AF65-F5344CB8AC3E}">
        <p14:creationId xmlns:p14="http://schemas.microsoft.com/office/powerpoint/2010/main" val="3372178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Allowing more time in search creates interesting opportunities</a:t>
            </a:r>
          </a:p>
          <a:p>
            <a:r>
              <a:rPr lang="en-US" baseline="0" dirty="0" smtClean="0"/>
              <a:t>Enables us to include people in the search process</a:t>
            </a:r>
          </a:p>
          <a:p>
            <a:endParaRPr lang="en-US" baseline="0" dirty="0" smtClean="0"/>
          </a:p>
          <a:p>
            <a:r>
              <a:rPr lang="en-US" baseline="0" dirty="0" smtClean="0"/>
              <a:t>Crowd:</a:t>
            </a:r>
          </a:p>
          <a:p>
            <a:pPr marL="171450" indent="-171450">
              <a:buFontTx/>
              <a:buChar char="-"/>
            </a:pPr>
            <a:r>
              <a:rPr lang="en-US" baseline="0" dirty="0" smtClean="0"/>
              <a:t>Not useful as replacement components</a:t>
            </a:r>
          </a:p>
          <a:p>
            <a:pPr marL="171450" indent="-171450">
              <a:buFontTx/>
              <a:buChar char="-"/>
            </a:pPr>
            <a:r>
              <a:rPr lang="en-US" baseline="0" dirty="0" smtClean="0"/>
              <a:t>Useful for creating new experiences</a:t>
            </a:r>
          </a:p>
          <a:p>
            <a:pPr marL="0" indent="0">
              <a:buFontTx/>
              <a:buNone/>
            </a:pPr>
            <a:r>
              <a:rPr lang="en-US" baseline="0" dirty="0" smtClean="0"/>
              <a:t>Looked at some of the risks and opportunities for using the crowd</a:t>
            </a:r>
          </a:p>
          <a:p>
            <a:pPr marL="0" indent="0">
              <a:buFontTx/>
              <a:buNone/>
            </a:pPr>
            <a:endParaRPr lang="en-US" baseline="0" dirty="0" smtClean="0"/>
          </a:p>
          <a:p>
            <a:pPr marL="0" indent="0">
              <a:buFontTx/>
              <a:buNone/>
            </a:pPr>
            <a:r>
              <a:rPr lang="en-US" baseline="0" dirty="0" smtClean="0"/>
              <a:t>Using friends mitigates some of the risks</a:t>
            </a:r>
          </a:p>
          <a:p>
            <a:pPr marL="0" indent="0">
              <a:buFontTx/>
              <a:buNone/>
            </a:pPr>
            <a:r>
              <a:rPr lang="en-US" baseline="0" dirty="0" smtClean="0"/>
              <a:t>And we saw that friends can be a source of valuable and complementary content</a:t>
            </a:r>
          </a:p>
          <a:p>
            <a:pPr marL="0" indent="0">
              <a:buFontTx/>
              <a:buNone/>
            </a:pPr>
            <a:endParaRPr lang="en-US" baseline="0" dirty="0" smtClean="0"/>
          </a:p>
          <a:p>
            <a:pPr marL="0" indent="0">
              <a:buFontTx/>
              <a:buNone/>
            </a:pPr>
            <a:r>
              <a:rPr lang="en-US" baseline="0" dirty="0" smtClean="0"/>
              <a:t>Additionally, we can provide more structured support for individuals engaged in slow search</a:t>
            </a:r>
          </a:p>
          <a:p>
            <a:pPr marL="0" indent="0">
              <a:buFontTx/>
              <a:buNone/>
            </a:pPr>
            <a:r>
              <a:rPr lang="en-US" baseline="0" dirty="0" smtClean="0"/>
              <a:t>To help them maintain context, learn, and grow as they search.</a:t>
            </a:r>
          </a:p>
          <a:p>
            <a:pPr marL="0" indent="0">
              <a:buFontTx/>
              <a:buNone/>
            </a:pPr>
            <a:r>
              <a:rPr lang="en-US" baseline="0" dirty="0" smtClean="0"/>
              <a:t>But we must remember that we build expectations as we interact with results and not cause disruptions.</a:t>
            </a:r>
          </a:p>
          <a:p>
            <a:pPr marL="0" indent="0">
              <a:buFontTx/>
              <a:buNone/>
            </a:pPr>
            <a:endParaRPr lang="en-US" baseline="0" dirty="0" smtClean="0"/>
          </a:p>
          <a:p>
            <a:pPr marL="0" indent="0">
              <a:buFontTx/>
              <a:buNone/>
            </a:pPr>
            <a:r>
              <a:rPr lang="en-US" baseline="0" dirty="0" smtClean="0"/>
              <a:t>Overall, we have seen that it is possible to support the ways ourselves, our friends and the crowd respond to information requests</a:t>
            </a:r>
          </a:p>
          <a:p>
            <a:pPr marL="0" indent="0">
              <a:buFontTx/>
              <a:buNone/>
            </a:pPr>
            <a:r>
              <a:rPr lang="en-US" baseline="0" dirty="0" smtClean="0"/>
              <a:t>In a way that creates the opportunity for interesting collaboration between algorithmic content and people</a:t>
            </a:r>
          </a:p>
          <a:p>
            <a:pPr marL="0" indent="0">
              <a:buFontTx/>
              <a:buNone/>
            </a:pPr>
            <a:r>
              <a:rPr lang="en-US" baseline="0" dirty="0" smtClean="0"/>
              <a:t>Excited for slow search to enable exploration of new search experiences</a:t>
            </a:r>
          </a:p>
        </p:txBody>
      </p:sp>
      <p:sp>
        <p:nvSpPr>
          <p:cNvPr id="4" name="Slide Number Placeholder 3"/>
          <p:cNvSpPr>
            <a:spLocks noGrp="1"/>
          </p:cNvSpPr>
          <p:nvPr>
            <p:ph type="sldNum" sz="quarter" idx="10"/>
          </p:nvPr>
        </p:nvSpPr>
        <p:spPr/>
        <p:txBody>
          <a:bodyPr/>
          <a:lstStyle/>
          <a:p>
            <a:fld id="{468BA2A9-DD86-47EC-91A0-1FACDA4285CD}" type="slidenum">
              <a:rPr lang="en-US" smtClean="0"/>
              <a:pPr/>
              <a:t>45</a:t>
            </a:fld>
            <a:endParaRPr lang="en-US"/>
          </a:p>
        </p:txBody>
      </p:sp>
    </p:spTree>
    <p:extLst>
      <p:ext uri="{BB962C8B-B14F-4D97-AF65-F5344CB8AC3E}">
        <p14:creationId xmlns:p14="http://schemas.microsoft.com/office/powerpoint/2010/main" val="2564314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46</a:t>
            </a:fld>
            <a:endParaRPr lang="en-US"/>
          </a:p>
        </p:txBody>
      </p:sp>
    </p:spTree>
    <p:extLst>
      <p:ext uri="{BB962C8B-B14F-4D97-AF65-F5344CB8AC3E}">
        <p14:creationId xmlns:p14="http://schemas.microsoft.com/office/powerpoint/2010/main" val="2202958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BA2A9-DD86-47EC-91A0-1FACDA4285CD}" type="slidenum">
              <a:rPr lang="en-US" smtClean="0"/>
              <a:pPr/>
              <a:t>47</a:t>
            </a:fld>
            <a:endParaRPr lang="en-US"/>
          </a:p>
        </p:txBody>
      </p:sp>
    </p:spTree>
    <p:extLst>
      <p:ext uri="{BB962C8B-B14F-4D97-AF65-F5344CB8AC3E}">
        <p14:creationId xmlns:p14="http://schemas.microsoft.com/office/powerpoint/2010/main" val="281178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Relax constraints to</a:t>
            </a:r>
            <a:r>
              <a:rPr lang="en-US" baseline="0" dirty="0" smtClean="0"/>
              <a:t> take more time</a:t>
            </a:r>
          </a:p>
          <a:p>
            <a:pPr marL="171450" indent="-171450">
              <a:buFont typeface="Arial" charset="0"/>
              <a:buChar char="•"/>
            </a:pPr>
            <a:r>
              <a:rPr lang="en-US" baseline="0" dirty="0" smtClean="0"/>
              <a:t>Use slow resources (like people)</a:t>
            </a:r>
          </a:p>
          <a:p>
            <a:pPr marL="171450" indent="-171450">
              <a:buFont typeface="Arial" charset="0"/>
              <a:buChar char="•"/>
            </a:pPr>
            <a:r>
              <a:rPr lang="en-US" baseline="0" dirty="0" smtClean="0"/>
              <a:t>Tackle things in completely new ways</a:t>
            </a:r>
          </a:p>
          <a:p>
            <a:endParaRPr lang="en-US" dirty="0" smtClean="0"/>
          </a:p>
          <a:p>
            <a:r>
              <a:rPr lang="en-US" dirty="0" smtClean="0"/>
              <a:t>--</a:t>
            </a:r>
          </a:p>
          <a:p>
            <a:endParaRPr lang="en-US" dirty="0" smtClean="0"/>
          </a:p>
          <a:p>
            <a:r>
              <a:rPr lang="en-US" dirty="0" smtClean="0"/>
              <a:t>If we build slow search experiences,</a:t>
            </a:r>
            <a:r>
              <a:rPr lang="en-US" baseline="0" dirty="0" smtClean="0"/>
              <a:t> s</a:t>
            </a:r>
            <a:r>
              <a:rPr lang="en-US" dirty="0" smtClean="0"/>
              <a:t>earch engines can make use of additional time to relax existing constraints</a:t>
            </a:r>
          </a:p>
          <a:p>
            <a:pPr marL="0" indent="0">
              <a:buFontTx/>
              <a:buNone/>
            </a:pPr>
            <a:r>
              <a:rPr lang="en-US" baseline="0" dirty="0" smtClean="0"/>
              <a:t>Of course, we have been focused on speed for so long, we barely know what to do with extra time!</a:t>
            </a:r>
          </a:p>
          <a:p>
            <a:pPr marL="0" indent="0">
              <a:buFontTx/>
              <a:buNone/>
            </a:pPr>
            <a:r>
              <a:rPr lang="en-US" baseline="0" dirty="0" smtClean="0"/>
              <a:t>Imagine if I told you </a:t>
            </a:r>
            <a:r>
              <a:rPr lang="en-US" baseline="0" dirty="0" err="1" smtClean="0"/>
              <a:t>you</a:t>
            </a:r>
            <a:r>
              <a:rPr lang="en-US" baseline="0" dirty="0" smtClean="0"/>
              <a:t> had an extra five minutes to respond to each request in whatever you are trying to support with your research?</a:t>
            </a:r>
          </a:p>
          <a:p>
            <a:pPr marL="0" indent="0">
              <a:buFontTx/>
              <a:buNone/>
            </a:pPr>
            <a:r>
              <a:rPr lang="en-US" baseline="0" dirty="0" smtClean="0"/>
              <a:t>What would you do with the time?</a:t>
            </a:r>
          </a:p>
          <a:p>
            <a:endParaRPr lang="en-US" dirty="0" smtClean="0"/>
          </a:p>
          <a:p>
            <a:r>
              <a:rPr lang="en-US" dirty="0" smtClean="0"/>
              <a:t>We can play with things that we couldn’t before</a:t>
            </a:r>
          </a:p>
          <a:p>
            <a:pPr marL="171450" indent="-171450">
              <a:buFontTx/>
              <a:buChar char="-"/>
            </a:pPr>
            <a:r>
              <a:rPr lang="en-US" baseline="0" dirty="0" smtClean="0"/>
              <a:t>Relax independence assumptions</a:t>
            </a:r>
          </a:p>
          <a:p>
            <a:pPr marL="171450" indent="-171450">
              <a:buFontTx/>
              <a:buChar char="-"/>
            </a:pPr>
            <a:r>
              <a:rPr lang="en-US" baseline="0" dirty="0" smtClean="0"/>
              <a:t>Use more complex algorithms</a:t>
            </a:r>
          </a:p>
          <a:p>
            <a:endParaRPr lang="en-US" dirty="0" smtClean="0"/>
          </a:p>
          <a:p>
            <a:r>
              <a:rPr lang="en-US" dirty="0" smtClean="0"/>
              <a:t>We can load balance</a:t>
            </a:r>
          </a:p>
          <a:p>
            <a:endParaRPr lang="en-US" dirty="0" smtClean="0"/>
          </a:p>
          <a:p>
            <a:r>
              <a:rPr lang="en-US" dirty="0" smtClean="0"/>
              <a:t>We can use slow resources</a:t>
            </a:r>
            <a:endParaRPr lang="en-US" baseline="0" dirty="0" smtClean="0"/>
          </a:p>
          <a:p>
            <a:pPr marL="171450" indent="-171450">
              <a:buFontTx/>
              <a:buChar char="-"/>
            </a:pPr>
            <a:r>
              <a:rPr lang="en-US" baseline="0" dirty="0" smtClean="0"/>
              <a:t>Visit a webpage on demand to ensure the latest content</a:t>
            </a:r>
          </a:p>
          <a:p>
            <a:pPr marL="171450" indent="-171450">
              <a:buFontTx/>
              <a:buChar char="-"/>
            </a:pPr>
            <a:r>
              <a:rPr lang="en-US" baseline="0" dirty="0" smtClean="0"/>
              <a:t>Involve other people in the search processes (focus of this talk)</a:t>
            </a:r>
          </a:p>
          <a:p>
            <a:pPr marL="171450" indent="-171450">
              <a:buFontTx/>
              <a:buChar char="-"/>
            </a:pPr>
            <a:endParaRPr lang="en-US" baseline="0" dirty="0" smtClean="0"/>
          </a:p>
          <a:p>
            <a:pPr marL="0" indent="0">
              <a:buFontTx/>
              <a:buNone/>
            </a:pPr>
            <a:r>
              <a:rPr lang="en-US" baseline="0" dirty="0" smtClean="0"/>
              <a:t>Allows us to start to tackle search in a completely new way</a:t>
            </a:r>
          </a:p>
          <a:p>
            <a:pPr marL="0" indent="0">
              <a:buFontTx/>
              <a:buNone/>
            </a:pPr>
            <a:r>
              <a:rPr lang="en-US" baseline="0" dirty="0" smtClean="0"/>
              <a:t>Make big changes to the user experience rather than small ones</a:t>
            </a:r>
          </a:p>
        </p:txBody>
      </p:sp>
      <p:sp>
        <p:nvSpPr>
          <p:cNvPr id="4" name="Slide Number Placeholder 3"/>
          <p:cNvSpPr>
            <a:spLocks noGrp="1"/>
          </p:cNvSpPr>
          <p:nvPr>
            <p:ph type="sldNum" sz="quarter" idx="10"/>
          </p:nvPr>
        </p:nvSpPr>
        <p:spPr/>
        <p:txBody>
          <a:bodyPr/>
          <a:lstStyle/>
          <a:p>
            <a:fld id="{468BA2A9-DD86-47EC-91A0-1FACDA4285CD}" type="slidenum">
              <a:rPr lang="en-US" smtClean="0"/>
              <a:pPr/>
              <a:t>5</a:t>
            </a:fld>
            <a:endParaRPr lang="en-US"/>
          </a:p>
        </p:txBody>
      </p:sp>
    </p:spTree>
    <p:extLst>
      <p:ext uri="{BB962C8B-B14F-4D97-AF65-F5344CB8AC3E}">
        <p14:creationId xmlns:p14="http://schemas.microsoft.com/office/powerpoint/2010/main" val="256431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looks</a:t>
            </a:r>
            <a:r>
              <a:rPr lang="en-US" baseline="0" dirty="0" smtClean="0"/>
              <a:t> at incorporating people into the search process</a:t>
            </a:r>
            <a:endParaRPr lang="en-US" dirty="0" smtClean="0"/>
          </a:p>
          <a:p>
            <a:r>
              <a:rPr lang="en-US" dirty="0" smtClean="0"/>
              <a:t>Many different types of people: Crowd, Friends, Self</a:t>
            </a:r>
          </a:p>
          <a:p>
            <a:endParaRPr lang="en-US" dirty="0" smtClean="0"/>
          </a:p>
          <a:p>
            <a:r>
              <a:rPr lang="en-US" dirty="0" smtClean="0"/>
              <a:t>Begin by looking at </a:t>
            </a:r>
            <a:r>
              <a:rPr lang="en-US" baseline="0" dirty="0" smtClean="0"/>
              <a:t>paid crowd workers</a:t>
            </a:r>
          </a:p>
          <a:p>
            <a:r>
              <a:rPr lang="en-US" baseline="0" dirty="0" smtClean="0"/>
              <a:t>Using the crowd is good place to start because: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We can think about what we might be able to do algorithmically in the future (maybe even fast), like a giant Wizard-of-Oz experiment.</a:t>
            </a:r>
          </a:p>
          <a:p>
            <a:pPr marL="171450" indent="-171450">
              <a:buFontTx/>
              <a:buChar char="-"/>
            </a:pPr>
            <a:r>
              <a:rPr lang="en-US" baseline="0" dirty="0" smtClean="0"/>
              <a:t>We don’t need to worry about issues of motivation – the incentive is financial. Will touch on the use of friends as a slow resource later in the talk.</a:t>
            </a:r>
          </a:p>
          <a:p>
            <a:pPr marL="171450" indent="-171450">
              <a:buFontTx/>
              <a:buChar char="-"/>
            </a:pPr>
            <a:endParaRPr lang="en-US" baseline="0" dirty="0" smtClean="0"/>
          </a:p>
          <a:p>
            <a:pPr marL="0" indent="0">
              <a:buFontTx/>
              <a:buNone/>
            </a:pPr>
            <a:r>
              <a:rPr lang="en-US" baseline="0" dirty="0" smtClean="0"/>
              <a:t>A lot of research in IR involves crowdsourcing</a:t>
            </a:r>
          </a:p>
          <a:p>
            <a:pPr marL="0" indent="0">
              <a:buFontTx/>
              <a:buNone/>
            </a:pPr>
            <a:r>
              <a:rPr lang="en-US" baseline="0" dirty="0" smtClean="0"/>
              <a:t>But in an offline manner, used, for example, to train a ranker</a:t>
            </a:r>
          </a:p>
          <a:p>
            <a:pPr marL="0" indent="0">
              <a:buFontTx/>
              <a:buNone/>
            </a:pPr>
            <a:r>
              <a:rPr lang="en-US" baseline="0" dirty="0" smtClean="0"/>
              <a:t>What if we incorporated people into the online experience?</a:t>
            </a:r>
          </a:p>
        </p:txBody>
      </p:sp>
      <p:sp>
        <p:nvSpPr>
          <p:cNvPr id="4" name="Slide Number Placeholder 3"/>
          <p:cNvSpPr>
            <a:spLocks noGrp="1"/>
          </p:cNvSpPr>
          <p:nvPr>
            <p:ph type="sldNum" sz="quarter" idx="10"/>
          </p:nvPr>
        </p:nvSpPr>
        <p:spPr/>
        <p:txBody>
          <a:bodyPr/>
          <a:lstStyle/>
          <a:p>
            <a:fld id="{468BA2A9-DD86-47EC-91A0-1FACDA4285CD}" type="slidenum">
              <a:rPr lang="en-US" smtClean="0"/>
              <a:pPr/>
              <a:t>6</a:t>
            </a:fld>
            <a:endParaRPr lang="en-US"/>
          </a:p>
        </p:txBody>
      </p:sp>
    </p:spTree>
    <p:extLst>
      <p:ext uri="{BB962C8B-B14F-4D97-AF65-F5344CB8AC3E}">
        <p14:creationId xmlns:p14="http://schemas.microsoft.com/office/powerpoint/2010/main" val="212632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Use crowd workers to try out things that are currently hard to do algorithmically.</a:t>
            </a:r>
          </a:p>
          <a:p>
            <a:r>
              <a:rPr lang="en-US" dirty="0" smtClean="0"/>
              <a:t>Take the</a:t>
            </a:r>
            <a:r>
              <a:rPr lang="en-US" baseline="0" dirty="0" smtClean="0"/>
              <a:t> pieces of the search process that aren’t succeeding and have people do them.</a:t>
            </a:r>
          </a:p>
          <a:p>
            <a:endParaRPr lang="en-US" baseline="0" dirty="0" smtClean="0"/>
          </a:p>
          <a:p>
            <a:r>
              <a:rPr lang="en-US" baseline="0" dirty="0" smtClean="0"/>
              <a:t>Generic search process:</a:t>
            </a:r>
          </a:p>
          <a:p>
            <a:pPr marL="171450" indent="-171450">
              <a:buFontTx/>
              <a:buChar char="-"/>
            </a:pPr>
            <a:r>
              <a:rPr lang="en-US" baseline="0" dirty="0" smtClean="0"/>
              <a:t>Understand the query (example: query expansion)</a:t>
            </a:r>
          </a:p>
          <a:p>
            <a:pPr marL="171450" indent="-171450">
              <a:buFontTx/>
              <a:buChar char="-"/>
            </a:pPr>
            <a:r>
              <a:rPr lang="en-US" baseline="0" dirty="0" smtClean="0"/>
              <a:t>Match the query against a large corpus of documents</a:t>
            </a:r>
          </a:p>
          <a:p>
            <a:pPr marL="171450" indent="-171450">
              <a:buFontTx/>
              <a:buChar char="-"/>
            </a:pPr>
            <a:r>
              <a:rPr lang="en-US" baseline="0" dirty="0" smtClean="0"/>
              <a:t>Process the results (example: filtering, re-ranking)</a:t>
            </a:r>
          </a:p>
          <a:p>
            <a:pPr marL="171450" indent="-171450">
              <a:buFontTx/>
              <a:buChar char="-"/>
            </a:pPr>
            <a:endParaRPr lang="en-US" baseline="0" dirty="0" smtClean="0"/>
          </a:p>
          <a:p>
            <a:pPr marL="0" indent="0">
              <a:buFontTx/>
              <a:buNone/>
            </a:pPr>
            <a:r>
              <a:rPr lang="en-US" baseline="0" dirty="0" smtClean="0"/>
              <a:t>Machines do some of this really well – like large-scale matching</a:t>
            </a:r>
          </a:p>
          <a:p>
            <a:pPr marL="0" indent="0">
              <a:buFontTx/>
              <a:buNone/>
            </a:pPr>
            <a:r>
              <a:rPr lang="en-US" baseline="0" dirty="0" smtClean="0"/>
              <a:t>People don’t operate well at scale</a:t>
            </a:r>
          </a:p>
          <a:p>
            <a:pPr marL="0" indent="0">
              <a:buFontTx/>
              <a:buNone/>
            </a:pPr>
            <a:endParaRPr lang="en-US" baseline="0" dirty="0" smtClean="0"/>
          </a:p>
          <a:p>
            <a:pPr marL="0" indent="0">
              <a:buFontTx/>
              <a:buNone/>
            </a:pPr>
            <a:r>
              <a:rPr lang="en-US" baseline="0" dirty="0" smtClean="0"/>
              <a:t>But people are good at understanding</a:t>
            </a:r>
          </a:p>
          <a:p>
            <a:pPr marL="0" indent="0">
              <a:buFontTx/>
              <a:buNone/>
            </a:pPr>
            <a:r>
              <a:rPr lang="en-US" baseline="0" dirty="0" smtClean="0"/>
              <a:t>Machines currently don’t do that well</a:t>
            </a:r>
          </a:p>
          <a:p>
            <a:pPr marL="0" indent="0">
              <a:buFontTx/>
              <a:buNone/>
            </a:pPr>
            <a:endParaRPr lang="en-US" baseline="0" dirty="0" smtClean="0"/>
          </a:p>
          <a:p>
            <a:pPr marL="0" indent="0">
              <a:buFontTx/>
              <a:buNone/>
            </a:pPr>
            <a:r>
              <a:rPr lang="en-US" baseline="0" dirty="0" smtClean="0"/>
              <a:t>Build a hybrid</a:t>
            </a:r>
          </a:p>
          <a:p>
            <a:pPr marL="0" indent="0">
              <a:buFontTx/>
              <a:buNone/>
            </a:pPr>
            <a:endParaRPr lang="en-US" baseline="0" dirty="0" smtClean="0"/>
          </a:p>
          <a:p>
            <a:pPr marL="0" indent="0">
              <a:buFontTx/>
              <a:buNone/>
            </a:pPr>
            <a:r>
              <a:rPr lang="en-US" baseline="0" dirty="0" smtClean="0"/>
              <a:t>Kim, Collins-Thompson, Teevan. </a:t>
            </a:r>
            <a:r>
              <a:rPr lang="en-US" i="1" baseline="0" dirty="0" smtClean="0"/>
              <a:t>Crowdsourcing for robustness in web search</a:t>
            </a:r>
            <a:r>
              <a:rPr lang="en-US" baseline="0" dirty="0" smtClean="0"/>
              <a:t>. TREC 2013.</a:t>
            </a:r>
          </a:p>
          <a:p>
            <a:pPr marL="0" indent="0">
              <a:buFontTx/>
              <a:buNone/>
            </a:pPr>
            <a:r>
              <a:rPr lang="en-US" sz="1200" dirty="0" smtClean="0"/>
              <a:t>Kim, Collins-Thompson, Teevan</a:t>
            </a:r>
            <a:r>
              <a:rPr lang="en-US" sz="1200" i="0" dirty="0" smtClean="0"/>
              <a:t>. </a:t>
            </a:r>
            <a:r>
              <a:rPr lang="en-US" sz="1200" i="1" dirty="0" smtClean="0"/>
              <a:t>Using the crowd to improve search result ranking and the search experience</a:t>
            </a:r>
            <a:r>
              <a:rPr lang="en-US" sz="1200" i="0" dirty="0" smtClean="0"/>
              <a:t>. </a:t>
            </a:r>
            <a:r>
              <a:rPr lang="en-US" sz="1200" dirty="0" smtClean="0"/>
              <a:t>TIST (under review).</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7</a:t>
            </a:fld>
            <a:endParaRPr lang="en-US"/>
          </a:p>
        </p:txBody>
      </p:sp>
    </p:spTree>
    <p:extLst>
      <p:ext uri="{BB962C8B-B14F-4D97-AF65-F5344CB8AC3E}">
        <p14:creationId xmlns:p14="http://schemas.microsoft.com/office/powerpoint/2010/main" val="368999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Query expansion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Query expansion looks for terms that are related to a query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way to help solve the vocabulary mismatch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it often makes mistakes and includes terms that are</a:t>
            </a:r>
            <a:r>
              <a:rPr lang="en-US" baseline="0" dirty="0" smtClean="0"/>
              <a:t> not that useful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Maybe people can help us choose the best ones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task:</a:t>
            </a:r>
            <a:r>
              <a:rPr lang="en-US" baseline="0" dirty="0" smtClean="0"/>
              <a:t> </a:t>
            </a:r>
            <a:r>
              <a:rPr lang="en-US" dirty="0" smtClean="0"/>
              <a:t>Which of the following words are related to “</a:t>
            </a:r>
            <a:r>
              <a:rPr lang="en-US" dirty="0" smtClean="0">
                <a:solidFill>
                  <a:schemeClr val="accent3"/>
                </a:solidFill>
              </a:rPr>
              <a:t>telescope</a:t>
            </a:r>
            <a:r>
              <a:rPr lang="en-US" dirty="0" smtClean="0"/>
              <a:t>” in the query “</a:t>
            </a:r>
            <a:r>
              <a:rPr lang="en-US" dirty="0" err="1" smtClean="0">
                <a:solidFill>
                  <a:schemeClr val="accent3"/>
                </a:solidFill>
              </a:rPr>
              <a:t>hubble</a:t>
            </a:r>
            <a:r>
              <a:rPr lang="en-US" dirty="0" smtClean="0">
                <a:solidFill>
                  <a:schemeClr val="accent3"/>
                </a:solidFill>
              </a:rPr>
              <a:t> telescope achievements</a:t>
            </a:r>
            <a:r>
              <a:rPr lang="en-US" dirty="0" smtClean="0"/>
              <a:t>”?</a:t>
            </a:r>
          </a:p>
        </p:txBody>
      </p:sp>
      <p:sp>
        <p:nvSpPr>
          <p:cNvPr id="4" name="Slide Number Placeholder 3"/>
          <p:cNvSpPr>
            <a:spLocks noGrp="1"/>
          </p:cNvSpPr>
          <p:nvPr>
            <p:ph type="sldNum" sz="quarter" idx="10"/>
          </p:nvPr>
        </p:nvSpPr>
        <p:spPr/>
        <p:txBody>
          <a:bodyPr/>
          <a:lstStyle/>
          <a:p>
            <a:fld id="{468BA2A9-DD86-47EC-91A0-1FACDA4285CD}" type="slidenum">
              <a:rPr lang="en-US" smtClean="0"/>
              <a:pPr/>
              <a:t>8</a:t>
            </a:fld>
            <a:endParaRPr lang="en-US"/>
          </a:p>
        </p:txBody>
      </p:sp>
    </p:spTree>
    <p:extLst>
      <p:ext uri="{BB962C8B-B14F-4D97-AF65-F5344CB8AC3E}">
        <p14:creationId xmlns:p14="http://schemas.microsoft.com/office/powerpoint/2010/main" val="319677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Result filtering</a:t>
            </a:r>
          </a:p>
          <a:p>
            <a:r>
              <a:rPr lang="en-US" dirty="0" smtClean="0"/>
              <a:t>Go through</a:t>
            </a:r>
            <a:r>
              <a:rPr lang="en-US" baseline="0" dirty="0" smtClean="0"/>
              <a:t> the top results retrieved, and remove the irrelevant results</a:t>
            </a:r>
            <a:endParaRPr lang="en-US" dirty="0"/>
          </a:p>
        </p:txBody>
      </p:sp>
      <p:sp>
        <p:nvSpPr>
          <p:cNvPr id="4" name="Slide Number Placeholder 3"/>
          <p:cNvSpPr>
            <a:spLocks noGrp="1"/>
          </p:cNvSpPr>
          <p:nvPr>
            <p:ph type="sldNum" sz="quarter" idx="10"/>
          </p:nvPr>
        </p:nvSpPr>
        <p:spPr/>
        <p:txBody>
          <a:bodyPr/>
          <a:lstStyle/>
          <a:p>
            <a:fld id="{468BA2A9-DD86-47EC-91A0-1FACDA4285CD}" type="slidenum">
              <a:rPr lang="en-US" smtClean="0"/>
              <a:pPr/>
              <a:t>9</a:t>
            </a:fld>
            <a:endParaRPr lang="en-US"/>
          </a:p>
        </p:txBody>
      </p:sp>
    </p:spTree>
    <p:extLst>
      <p:ext uri="{BB962C8B-B14F-4D97-AF65-F5344CB8AC3E}">
        <p14:creationId xmlns:p14="http://schemas.microsoft.com/office/powerpoint/2010/main" val="94328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478EB-5B9F-4695-B812-5BDAEF51050F}"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478EB-5B9F-4695-B812-5BDAEF51050F}"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478EB-5B9F-4695-B812-5BDAEF51050F}"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478EB-5B9F-4695-B812-5BDAEF51050F}"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2C7D7-2C3D-4925-8453-4CC67505DA57}"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478EB-5B9F-4695-B812-5BDAEF5105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C72C7D7-2C3D-4925-8453-4CC67505DA57}" type="datetimeFigureOut">
              <a:rPr lang="en-US" smtClean="0"/>
              <a:pPr/>
              <a:t>10/19/2015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8C478EB-5B9F-4695-B812-5BDAEF5105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wmf"/></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wmf"/><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wmf"/><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image" Target="../media/image45.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g"/><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wmf"/><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2.wmf"/></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wmf"/><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59.png"/><Relationship Id="rId5" Type="http://schemas.openxmlformats.org/officeDocument/2006/relationships/image" Target="../media/image65.png"/><Relationship Id="rId10" Type="http://schemas.openxmlformats.org/officeDocument/2006/relationships/image" Target="../media/image58.png"/><Relationship Id="rId4" Type="http://schemas.openxmlformats.org/officeDocument/2006/relationships/image" Target="../media/image64.png"/><Relationship Id="rId9" Type="http://schemas.openxmlformats.org/officeDocument/2006/relationships/image" Target="../media/image57.png"/><Relationship Id="rId1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image" Target="../media/image71.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w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lstStyle/>
          <a:p>
            <a:r>
              <a:rPr lang="en-US" dirty="0" smtClean="0"/>
              <a:t>Slow Search</a:t>
            </a:r>
            <a:br>
              <a:rPr lang="en-US" dirty="0" smtClean="0"/>
            </a:br>
            <a:r>
              <a:rPr lang="en-US" dirty="0" smtClean="0"/>
              <a:t>With People</a:t>
            </a:r>
            <a:endParaRPr lang="en-US" dirty="0"/>
          </a:p>
        </p:txBody>
      </p:sp>
      <p:sp>
        <p:nvSpPr>
          <p:cNvPr id="3" name="Subtitle 2"/>
          <p:cNvSpPr>
            <a:spLocks noGrp="1"/>
          </p:cNvSpPr>
          <p:nvPr>
            <p:ph type="subTitle" idx="1"/>
          </p:nvPr>
        </p:nvSpPr>
        <p:spPr>
          <a:xfrm>
            <a:off x="685800" y="3505200"/>
            <a:ext cx="7845552" cy="2057400"/>
          </a:xfrm>
        </p:spPr>
        <p:txBody>
          <a:bodyPr>
            <a:normAutofit/>
          </a:bodyPr>
          <a:lstStyle/>
          <a:p>
            <a:pPr>
              <a:spcAft>
                <a:spcPts val="1800"/>
              </a:spcAft>
            </a:pPr>
            <a:r>
              <a:rPr lang="en-US" dirty="0" smtClean="0"/>
              <a:t>Jaime Teevan, Microsoft Research, @</a:t>
            </a:r>
            <a:r>
              <a:rPr lang="en-US" dirty="0" err="1" smtClean="0"/>
              <a:t>jteevan</a:t>
            </a:r>
            <a:endParaRPr lang="en-US" dirty="0" smtClean="0"/>
          </a:p>
          <a:p>
            <a:pPr>
              <a:spcBef>
                <a:spcPts val="0"/>
              </a:spcBef>
              <a:spcAft>
                <a:spcPts val="600"/>
              </a:spcAft>
            </a:pPr>
            <a:r>
              <a:rPr lang="en-US" sz="2200" dirty="0" smtClean="0"/>
              <a:t>In collaboration with</a:t>
            </a:r>
            <a:r>
              <a:rPr lang="en-US" sz="2200" dirty="0"/>
              <a:t> </a:t>
            </a:r>
            <a:r>
              <a:rPr lang="en-US" sz="2200" dirty="0" smtClean="0"/>
              <a:t>Michael S. Bernstein</a:t>
            </a:r>
            <a:r>
              <a:rPr lang="en-US" sz="2200" dirty="0"/>
              <a:t>, </a:t>
            </a:r>
            <a:r>
              <a:rPr lang="en-US" sz="2200" dirty="0" smtClean="0"/>
              <a:t>Kevyn Collins-Thompson</a:t>
            </a:r>
            <a:r>
              <a:rPr lang="en-US" sz="2200" dirty="0"/>
              <a:t>, </a:t>
            </a:r>
            <a:r>
              <a:rPr lang="en-US" sz="2200" dirty="0" smtClean="0"/>
              <a:t>Susan T. Dumais</a:t>
            </a:r>
            <a:r>
              <a:rPr lang="en-US" sz="2200" dirty="0"/>
              <a:t>, </a:t>
            </a:r>
            <a:r>
              <a:rPr lang="en-US" sz="2200" dirty="0" smtClean="0"/>
              <a:t>Shamsi T. Iqbal, Ece Kamar, Yubin Kim, Walter S. Lasecki, Daniel J. Liebling, Merrie Ringel Morris</a:t>
            </a:r>
            <a:r>
              <a:rPr lang="en-US" sz="2200" dirty="0"/>
              <a:t>, </a:t>
            </a:r>
            <a:r>
              <a:rPr lang="en-US" sz="2200" dirty="0" smtClean="0"/>
              <a:t>Katrina Panovich</a:t>
            </a:r>
            <a:r>
              <a:rPr lang="en-US" sz="2200" dirty="0"/>
              <a:t>, </a:t>
            </a:r>
            <a:r>
              <a:rPr lang="en-US" sz="2200" dirty="0" smtClean="0"/>
              <a:t>Ryen W. White</a:t>
            </a:r>
            <a:r>
              <a:rPr lang="en-US" sz="2200" dirty="0"/>
              <a:t>, </a:t>
            </a:r>
            <a:r>
              <a:rPr lang="en-US" sz="2200" dirty="0" smtClean="0"/>
              <a:t>et al.</a:t>
            </a:r>
            <a:endParaRPr lang="en-US" sz="2200" dirty="0"/>
          </a:p>
        </p:txBody>
      </p:sp>
      <p:pic>
        <p:nvPicPr>
          <p:cNvPr id="1028"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0599" y="2103120"/>
            <a:ext cx="1454201" cy="996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9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People Are Not Good Components</a:t>
            </a:r>
            <a:endParaRPr lang="en-US" dirty="0"/>
          </a:p>
        </p:txBody>
      </p:sp>
      <p:sp>
        <p:nvSpPr>
          <p:cNvPr id="6" name="Content Placeholder 5"/>
          <p:cNvSpPr>
            <a:spLocks noGrp="1"/>
          </p:cNvSpPr>
          <p:nvPr>
            <p:ph idx="1"/>
          </p:nvPr>
        </p:nvSpPr>
        <p:spPr/>
        <p:txBody>
          <a:bodyPr>
            <a:normAutofit/>
          </a:bodyPr>
          <a:lstStyle/>
          <a:p>
            <a:r>
              <a:rPr lang="en-US" sz="2800" dirty="0" smtClean="0"/>
              <a:t>Test corpora</a:t>
            </a:r>
          </a:p>
          <a:p>
            <a:pPr lvl="1"/>
            <a:r>
              <a:rPr lang="en-US" sz="2400" dirty="0" smtClean="0"/>
              <a:t>Difficult Web queries</a:t>
            </a:r>
          </a:p>
          <a:p>
            <a:pPr lvl="1"/>
            <a:r>
              <a:rPr lang="en-US" sz="2400" dirty="0" smtClean="0"/>
              <a:t>TREC Web Track queries</a:t>
            </a:r>
          </a:p>
          <a:p>
            <a:r>
              <a:rPr lang="en-US" sz="2800" dirty="0" smtClean="0"/>
              <a:t>Query expansion generally ineffective</a:t>
            </a:r>
          </a:p>
          <a:p>
            <a:r>
              <a:rPr lang="en-US" sz="2800" dirty="0" smtClean="0"/>
              <a:t>Query filtering</a:t>
            </a:r>
          </a:p>
          <a:p>
            <a:pPr lvl="1"/>
            <a:r>
              <a:rPr lang="en-US" sz="2400" dirty="0" smtClean="0"/>
              <a:t>Improves quality slightly</a:t>
            </a:r>
          </a:p>
          <a:p>
            <a:pPr lvl="1"/>
            <a:r>
              <a:rPr lang="en-US" sz="2400" dirty="0" smtClean="0"/>
              <a:t>Improves robustness</a:t>
            </a:r>
          </a:p>
          <a:p>
            <a:r>
              <a:rPr lang="en-US" sz="2800" dirty="0" smtClean="0"/>
              <a:t>Not worth the time and cost</a:t>
            </a:r>
          </a:p>
          <a:p>
            <a:r>
              <a:rPr lang="en-US" sz="2800" dirty="0" smtClean="0"/>
              <a:t>Need to use people in new ways</a:t>
            </a:r>
          </a:p>
        </p:txBody>
      </p:sp>
      <p:pic>
        <p:nvPicPr>
          <p:cNvPr id="7" name="Picture 6"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4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4038600"/>
            <a:ext cx="838200" cy="304800"/>
          </a:xfrm>
          <a:prstGeom prst="rect">
            <a:avLst/>
          </a:prstGeom>
          <a:solidFill>
            <a:srgbClr val="DEAE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6802" y="2133600"/>
            <a:ext cx="838200" cy="304800"/>
          </a:xfrm>
          <a:prstGeom prst="rect">
            <a:avLst/>
          </a:prstGeom>
          <a:solidFill>
            <a:srgbClr val="DEAE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22600" y="4038600"/>
            <a:ext cx="990600" cy="304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19600" y="2133600"/>
            <a:ext cx="3429000" cy="304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64000" y="4044176"/>
            <a:ext cx="1333500" cy="3048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48300" y="4038600"/>
            <a:ext cx="1447800" cy="304800"/>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4802" y="2514600"/>
            <a:ext cx="1539798" cy="3048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1000" y="2511812"/>
            <a:ext cx="2590800" cy="304800"/>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Understand Query: Identify Entities</a:t>
            </a:r>
            <a:endParaRPr lang="en-US" dirty="0"/>
          </a:p>
        </p:txBody>
      </p:sp>
      <p:sp>
        <p:nvSpPr>
          <p:cNvPr id="3" name="Content Placeholder 2"/>
          <p:cNvSpPr>
            <a:spLocks noGrp="1"/>
          </p:cNvSpPr>
          <p:nvPr>
            <p:ph idx="1"/>
          </p:nvPr>
        </p:nvSpPr>
        <p:spPr/>
        <p:txBody>
          <a:bodyPr>
            <a:normAutofit/>
          </a:bodyPr>
          <a:lstStyle/>
          <a:p>
            <a:r>
              <a:rPr lang="en-US" dirty="0" smtClean="0"/>
              <a:t>Search engines do poorly with long, complex queries</a:t>
            </a:r>
          </a:p>
          <a:p>
            <a:r>
              <a:rPr lang="en-US" dirty="0" smtClean="0"/>
              <a:t>Query: </a:t>
            </a:r>
            <a:r>
              <a:rPr lang="en-US" i="1" dirty="0" smtClean="0"/>
              <a:t>Italian </a:t>
            </a:r>
            <a:r>
              <a:rPr lang="en-US" i="1" dirty="0"/>
              <a:t>restaurant in </a:t>
            </a:r>
            <a:r>
              <a:rPr lang="en-US" i="1" dirty="0" smtClean="0"/>
              <a:t>Squirrel Hill </a:t>
            </a:r>
            <a:r>
              <a:rPr lang="en-US" i="1" dirty="0"/>
              <a:t>or </a:t>
            </a:r>
            <a:r>
              <a:rPr lang="en-US" i="1" dirty="0" smtClean="0"/>
              <a:t>Greenfield with </a:t>
            </a:r>
            <a:r>
              <a:rPr lang="en-US" i="1" dirty="0"/>
              <a:t>a gluten-free menu and a fairly sophisticated </a:t>
            </a:r>
            <a:r>
              <a:rPr lang="en-US" i="1" dirty="0" smtClean="0"/>
              <a:t>atmosphere</a:t>
            </a:r>
          </a:p>
          <a:p>
            <a:r>
              <a:rPr lang="en-US" dirty="0" smtClean="0"/>
              <a:t>Crowd workers identify important attributes</a:t>
            </a:r>
          </a:p>
          <a:p>
            <a:pPr lvl="1"/>
            <a:r>
              <a:rPr lang="en-US" dirty="0" smtClean="0"/>
              <a:t>Given list of potential attributes</a:t>
            </a:r>
          </a:p>
          <a:p>
            <a:pPr lvl="1"/>
            <a:r>
              <a:rPr lang="en-US" dirty="0" smtClean="0"/>
              <a:t>Option add new attributes</a:t>
            </a:r>
          </a:p>
          <a:p>
            <a:pPr lvl="1"/>
            <a:r>
              <a:rPr lang="en-US" dirty="0" smtClean="0"/>
              <a:t>Example: cuisine, location, special diet, atmosphere</a:t>
            </a:r>
          </a:p>
          <a:p>
            <a:r>
              <a:rPr lang="en-US" dirty="0" smtClean="0"/>
              <a:t>Crowd workers match attributes to query</a:t>
            </a:r>
          </a:p>
          <a:p>
            <a:r>
              <a:rPr lang="en-US" dirty="0" smtClean="0"/>
              <a:t>Attributes used to issue a structured search</a:t>
            </a:r>
            <a:endParaRPr lang="en-US" dirty="0"/>
          </a:p>
        </p:txBody>
      </p:sp>
      <p:sp>
        <p:nvSpPr>
          <p:cNvPr id="12" name="TextBox 11"/>
          <p:cNvSpPr txBox="1"/>
          <p:nvPr/>
        </p:nvSpPr>
        <p:spPr>
          <a:xfrm>
            <a:off x="4495800" y="6107668"/>
            <a:ext cx="41910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Kim, Collins-Thompson</a:t>
            </a:r>
            <a:endParaRPr lang="en-US" dirty="0">
              <a:solidFill>
                <a:schemeClr val="tx2"/>
              </a:solidFill>
            </a:endParaRPr>
          </a:p>
        </p:txBody>
      </p:sp>
      <p:pic>
        <p:nvPicPr>
          <p:cNvPr id="13" name="Picture 12"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0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 Results: Tabulate</a:t>
            </a:r>
            <a:endParaRPr lang="en-US" dirty="0"/>
          </a:p>
        </p:txBody>
      </p:sp>
      <p:sp>
        <p:nvSpPr>
          <p:cNvPr id="5" name="Content Placeholder 4"/>
          <p:cNvSpPr>
            <a:spLocks noGrp="1"/>
          </p:cNvSpPr>
          <p:nvPr>
            <p:ph idx="1"/>
          </p:nvPr>
        </p:nvSpPr>
        <p:spPr>
          <a:xfrm>
            <a:off x="457200" y="1600201"/>
            <a:ext cx="8229600" cy="4876800"/>
          </a:xfrm>
        </p:spPr>
        <p:txBody>
          <a:bodyPr>
            <a:normAutofit/>
          </a:bodyPr>
          <a:lstStyle/>
          <a:p>
            <a:r>
              <a:rPr lang="en-US" sz="2800" dirty="0" smtClean="0"/>
              <a:t>Crowd workers used to tabulate search results</a:t>
            </a:r>
          </a:p>
          <a:p>
            <a:pPr lvl="1"/>
            <a:r>
              <a:rPr lang="en-US" sz="2400" dirty="0"/>
              <a:t>G</a:t>
            </a:r>
            <a:r>
              <a:rPr lang="en-US" sz="2400" dirty="0" smtClean="0"/>
              <a:t>iven a query, result, attribute</a:t>
            </a:r>
            <a:r>
              <a:rPr lang="en-US" sz="2400" dirty="0"/>
              <a:t> </a:t>
            </a:r>
            <a:r>
              <a:rPr lang="en-US" sz="2400" dirty="0" smtClean="0"/>
              <a:t>and value</a:t>
            </a:r>
          </a:p>
          <a:p>
            <a:pPr lvl="1"/>
            <a:r>
              <a:rPr lang="en-US" sz="2400" dirty="0" smtClean="0"/>
              <a:t>Does the result meet the attribute?</a:t>
            </a:r>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C:\Users\teevan\Desktop\tabl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20" y="3389743"/>
            <a:ext cx="7003161" cy="308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83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Can Provide Rich Input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Test corpus: Complex restaurant queries to Yelp</a:t>
            </a:r>
          </a:p>
          <a:p>
            <a:r>
              <a:rPr lang="en-US" sz="2800" dirty="0" smtClean="0"/>
              <a:t>Query understanding improves results</a:t>
            </a:r>
          </a:p>
          <a:p>
            <a:pPr lvl="1"/>
            <a:r>
              <a:rPr lang="en-US" sz="2400" dirty="0" smtClean="0"/>
              <a:t>Particularly for ambiguous or unconventional attributes</a:t>
            </a:r>
          </a:p>
          <a:p>
            <a:r>
              <a:rPr lang="en-US" sz="2800" dirty="0" smtClean="0"/>
              <a:t>Strong preference for the tabulated results</a:t>
            </a:r>
          </a:p>
          <a:p>
            <a:pPr lvl="1"/>
            <a:r>
              <a:rPr lang="en-US" sz="2400" dirty="0"/>
              <a:t>People asked for additional columns (e.g., star rating)</a:t>
            </a:r>
          </a:p>
          <a:p>
            <a:pPr lvl="1"/>
            <a:r>
              <a:rPr lang="en-US" sz="2400" dirty="0" smtClean="0"/>
              <a:t>Those who liked the traditional results valued familiarity</a:t>
            </a:r>
          </a:p>
        </p:txBody>
      </p:sp>
      <p:grpSp>
        <p:nvGrpSpPr>
          <p:cNvPr id="7" name="Group 6"/>
          <p:cNvGrpSpPr/>
          <p:nvPr/>
        </p:nvGrpSpPr>
        <p:grpSpPr>
          <a:xfrm>
            <a:off x="1981200" y="4876800"/>
            <a:ext cx="5181600" cy="1093749"/>
            <a:chOff x="1600200" y="5309839"/>
            <a:chExt cx="5181600" cy="1093749"/>
          </a:xfrm>
        </p:grpSpPr>
        <p:sp>
          <p:nvSpPr>
            <p:cNvPr id="4" name="5-Point Star 3"/>
            <p:cNvSpPr/>
            <p:nvPr/>
          </p:nvSpPr>
          <p:spPr>
            <a:xfrm>
              <a:off x="1600200" y="5334000"/>
              <a:ext cx="10668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657600" y="5309839"/>
              <a:ext cx="10668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715000" y="5336788"/>
              <a:ext cx="10668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8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Create Answers from Search Results</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endParaRPr lang="en-US" sz="2800" dirty="0" smtClean="0"/>
          </a:p>
          <a:p>
            <a:endParaRPr lang="en-US" sz="2800" dirty="0"/>
          </a:p>
          <a:p>
            <a:endParaRPr lang="en-US" sz="1800" dirty="0" smtClean="0"/>
          </a:p>
          <a:p>
            <a:endParaRPr lang="en-US" sz="2000" dirty="0" smtClean="0"/>
          </a:p>
          <a:p>
            <a:endParaRPr lang="en-US" sz="2800" dirty="0"/>
          </a:p>
          <a:p>
            <a:r>
              <a:rPr lang="en-US" dirty="0" smtClean="0"/>
              <a:t>Understand query</a:t>
            </a:r>
          </a:p>
          <a:p>
            <a:pPr lvl="1"/>
            <a:r>
              <a:rPr lang="en-US" dirty="0" smtClean="0"/>
              <a:t>Use log analysis to expand </a:t>
            </a:r>
            <a:r>
              <a:rPr lang="en-US" dirty="0"/>
              <a:t>query to related </a:t>
            </a:r>
            <a:r>
              <a:rPr lang="en-US" dirty="0" smtClean="0"/>
              <a:t>queries</a:t>
            </a:r>
          </a:p>
          <a:p>
            <a:pPr lvl="1"/>
            <a:r>
              <a:rPr lang="en-US" dirty="0" smtClean="0"/>
              <a:t>Ask crowd if the query has an answer</a:t>
            </a:r>
          </a:p>
          <a:p>
            <a:r>
              <a:rPr lang="en-US" dirty="0" smtClean="0"/>
              <a:t>Retrieve: Identify a page with the answer via log analysis</a:t>
            </a:r>
          </a:p>
          <a:p>
            <a:r>
              <a:rPr lang="en-US" dirty="0" smtClean="0"/>
              <a:t>Understand results: Extract, format, and edit an answer</a:t>
            </a:r>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672" y="1600200"/>
            <a:ext cx="4514657" cy="2104737"/>
          </a:xfrm>
          <a:prstGeom prst="rect">
            <a:avLst/>
          </a:prstGeom>
        </p:spPr>
      </p:pic>
      <p:sp>
        <p:nvSpPr>
          <p:cNvPr id="7" name="TextBox 6"/>
          <p:cNvSpPr txBox="1"/>
          <p:nvPr/>
        </p:nvSpPr>
        <p:spPr>
          <a:xfrm>
            <a:off x="4038600" y="6107668"/>
            <a:ext cx="46482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Bernstein, Dumais, Liebling, Horvitz</a:t>
            </a:r>
            <a:endParaRPr lang="en-US" dirty="0">
              <a:solidFill>
                <a:schemeClr val="tx2"/>
              </a:solidFill>
            </a:endParaRPr>
          </a:p>
        </p:txBody>
      </p:sp>
    </p:spTree>
    <p:extLst>
      <p:ext uri="{BB962C8B-B14F-4D97-AF65-F5344CB8AC3E}">
        <p14:creationId xmlns:p14="http://schemas.microsoft.com/office/powerpoint/2010/main" val="207814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25862"/>
          <a:stretch/>
        </p:blipFill>
        <p:spPr>
          <a:xfrm>
            <a:off x="893847" y="1676399"/>
            <a:ext cx="5486400" cy="4001257"/>
          </a:xfrm>
          <a:prstGeom prst="rect">
            <a:avLst/>
          </a:prstGeom>
        </p:spPr>
      </p:pic>
      <p:pic>
        <p:nvPicPr>
          <p:cNvPr id="10" name="Picture 9"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Community Answers with Bing Distill</a:t>
            </a:r>
            <a:endParaRPr lang="en-US" dirty="0"/>
          </a:p>
        </p:txBody>
      </p:sp>
      <p:pic>
        <p:nvPicPr>
          <p:cNvPr id="4" name="Picture 3"/>
          <p:cNvPicPr>
            <a:picLocks noChangeAspect="1"/>
          </p:cNvPicPr>
          <p:nvPr/>
        </p:nvPicPr>
        <p:blipFill>
          <a:blip r:embed="rId5"/>
          <a:stretch>
            <a:fillRect/>
          </a:stretch>
        </p:blipFill>
        <p:spPr>
          <a:xfrm>
            <a:off x="990600" y="1524000"/>
            <a:ext cx="6553200" cy="4844204"/>
          </a:xfrm>
          <a:prstGeom prst="rect">
            <a:avLst/>
          </a:prstGeom>
        </p:spPr>
      </p:pic>
    </p:spTree>
    <p:extLst>
      <p:ext uri="{BB962C8B-B14F-4D97-AF65-F5344CB8AC3E}">
        <p14:creationId xmlns:p14="http://schemas.microsoft.com/office/powerpoint/2010/main" val="8553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Create Answers to Social Queries</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endParaRPr lang="en-US" sz="2800" dirty="0" smtClean="0"/>
          </a:p>
          <a:p>
            <a:endParaRPr lang="en-US" sz="2800" dirty="0"/>
          </a:p>
          <a:p>
            <a:endParaRPr lang="en-US" sz="1800" dirty="0" smtClean="0"/>
          </a:p>
          <a:p>
            <a:endParaRPr lang="en-US" sz="2000" dirty="0" smtClean="0"/>
          </a:p>
          <a:p>
            <a:endParaRPr lang="en-US" sz="2800" dirty="0" smtClean="0"/>
          </a:p>
          <a:p>
            <a:endParaRPr lang="en-US" sz="2800" dirty="0"/>
          </a:p>
          <a:p>
            <a:endParaRPr lang="en-US" dirty="0" smtClean="0"/>
          </a:p>
          <a:p>
            <a:r>
              <a:rPr lang="en-US" dirty="0" smtClean="0"/>
              <a:t>Understand query: Use crowd to identify questions</a:t>
            </a:r>
          </a:p>
          <a:p>
            <a:r>
              <a:rPr lang="en-US" dirty="0" smtClean="0"/>
              <a:t>Retrieve: Crowd generates a response</a:t>
            </a:r>
          </a:p>
          <a:p>
            <a:r>
              <a:rPr lang="en-US" dirty="0" smtClean="0"/>
              <a:t>Understand results: Vote on answers from crowd, friends</a:t>
            </a:r>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38600" y="6107668"/>
            <a:ext cx="46482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a:t>
            </a:r>
            <a:r>
              <a:rPr lang="en-US" dirty="0" err="1" smtClean="0">
                <a:solidFill>
                  <a:schemeClr val="tx2"/>
                </a:solidFill>
              </a:rPr>
              <a:t>Jeong</a:t>
            </a:r>
            <a:r>
              <a:rPr lang="en-US" dirty="0" smtClean="0">
                <a:solidFill>
                  <a:schemeClr val="tx2"/>
                </a:solidFill>
              </a:rPr>
              <a:t>, Morris, Liebling</a:t>
            </a:r>
            <a:endParaRPr lang="en-US" dirty="0">
              <a:solidFill>
                <a:schemeClr val="tx2"/>
              </a:solidFill>
            </a:endParaRPr>
          </a:p>
        </p:txBody>
      </p:sp>
      <p:pic>
        <p:nvPicPr>
          <p:cNvPr id="10" name="그림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34110" y="1600200"/>
            <a:ext cx="4675781" cy="3048000"/>
          </a:xfrm>
          <a:prstGeom prst="rect">
            <a:avLst/>
          </a:prstGeom>
          <a:noFill/>
          <a:ln>
            <a:solidFill>
              <a:schemeClr val="accent2"/>
            </a:solidFill>
          </a:ln>
        </p:spPr>
      </p:pic>
    </p:spTree>
    <p:extLst>
      <p:ext uri="{BB962C8B-B14F-4D97-AF65-F5344CB8AC3E}">
        <p14:creationId xmlns:p14="http://schemas.microsoft.com/office/powerpoint/2010/main" val="312157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cap="none" dirty="0" smtClean="0">
                <a:latin typeface="+mn-lt"/>
              </a:rPr>
              <a:t>Working with an</a:t>
            </a:r>
            <a:r>
              <a:rPr lang="en-US" dirty="0" smtClean="0"/>
              <a:t/>
            </a:r>
            <a:br>
              <a:rPr lang="en-US" dirty="0" smtClean="0"/>
            </a:br>
            <a:r>
              <a:rPr lang="en-US" dirty="0" smtClean="0"/>
              <a:t>Unknown Crowd</a:t>
            </a:r>
            <a:endParaRPr lang="en-US" dirty="0"/>
          </a:p>
        </p:txBody>
      </p:sp>
      <p:sp>
        <p:nvSpPr>
          <p:cNvPr id="4" name="Text Placeholder 3"/>
          <p:cNvSpPr>
            <a:spLocks noGrp="1"/>
          </p:cNvSpPr>
          <p:nvPr>
            <p:ph type="body" idx="1"/>
          </p:nvPr>
        </p:nvSpPr>
        <p:spPr/>
        <p:txBody>
          <a:bodyPr/>
          <a:lstStyle/>
          <a:p>
            <a:r>
              <a:rPr lang="en-US" dirty="0" smtClean="0"/>
              <a:t>Addressing the challenges of crowdsourcing search</a:t>
            </a:r>
            <a:endParaRPr lang="en-US" dirty="0"/>
          </a:p>
        </p:txBody>
      </p:sp>
      <p:pic>
        <p:nvPicPr>
          <p:cNvPr id="5"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0599" y="3392424"/>
            <a:ext cx="1454201" cy="996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1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Communicating with the Crowd</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r>
              <a:rPr lang="en-US" sz="2800" dirty="0" smtClean="0"/>
              <a:t>How to tell the crowd what you are looking for?</a:t>
            </a:r>
          </a:p>
          <a:p>
            <a:r>
              <a:rPr lang="en-US" sz="2800" dirty="0" smtClean="0"/>
              <a:t>Trade off:</a:t>
            </a:r>
          </a:p>
          <a:p>
            <a:pPr lvl="1"/>
            <a:r>
              <a:rPr lang="en-US" sz="2400" dirty="0" smtClean="0"/>
              <a:t>Minimize the cost of giving information for the searcher</a:t>
            </a:r>
          </a:p>
          <a:p>
            <a:pPr lvl="1"/>
            <a:r>
              <a:rPr lang="en-US" sz="2400" dirty="0" smtClean="0"/>
              <a:t>Maximize the value of the information for the crowd</a:t>
            </a:r>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val="1515407754"/>
              </p:ext>
            </p:extLst>
          </p:nvPr>
        </p:nvGraphicFramePr>
        <p:xfrm>
          <a:off x="967581" y="3581400"/>
          <a:ext cx="7208838" cy="2618232"/>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7"/>
          <p:cNvSpPr/>
          <p:nvPr/>
        </p:nvSpPr>
        <p:spPr>
          <a:xfrm>
            <a:off x="2286000" y="3581400"/>
            <a:ext cx="1066800" cy="26670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6107668"/>
            <a:ext cx="41910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Salehi, Iqbal, Kamar</a:t>
            </a:r>
            <a:endParaRPr lang="en-US" dirty="0">
              <a:solidFill>
                <a:schemeClr val="tx2"/>
              </a:solidFill>
            </a:endParaRPr>
          </a:p>
        </p:txBody>
      </p:sp>
    </p:spTree>
    <p:extLst>
      <p:ext uri="{BB962C8B-B14F-4D97-AF65-F5344CB8AC3E}">
        <p14:creationId xmlns:p14="http://schemas.microsoft.com/office/powerpoint/2010/main" val="400701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Guessing from Examples or Rating</a:t>
            </a:r>
            <a:endParaRPr lang="en-US" dirty="0"/>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Sleek, brushed metal salt and pepper grinders on a charger." title="Salt Shaker 1"/>
          <p:cNvPicPr/>
          <p:nvPr/>
        </p:nvPicPr>
        <p:blipFill rotWithShape="1">
          <a:blip r:embed="rId4">
            <a:extLst>
              <a:ext uri="{28A0092B-C50C-407E-A947-70E740481C1C}">
                <a14:useLocalDpi xmlns:a14="http://schemas.microsoft.com/office/drawing/2010/main" val="0"/>
              </a:ext>
            </a:extLst>
          </a:blip>
          <a:srcRect l="-5015" t="2967" r="-610" b="15265"/>
          <a:stretch/>
        </p:blipFill>
        <p:spPr bwMode="auto">
          <a:xfrm>
            <a:off x="495300" y="2209800"/>
            <a:ext cx="1828800" cy="1828800"/>
          </a:xfrm>
          <a:prstGeom prst="rect">
            <a:avLst/>
          </a:prstGeom>
          <a:noFill/>
          <a:ln>
            <a:noFill/>
          </a:ln>
          <a:extLst>
            <a:ext uri="{53640926-AAD7-44D8-BBD7-CCE9431645EC}">
              <a14:shadowObscured xmlns:a14="http://schemas.microsoft.com/office/drawing/2010/main"/>
            </a:ext>
          </a:extLst>
        </p:spPr>
      </p:pic>
      <p:pic>
        <p:nvPicPr>
          <p:cNvPr id="8" name="Picture 7" descr="Salt shaker that resembles two kissing figures." title="Salt shaker 2"/>
          <p:cNvPicPr/>
          <p:nvPr/>
        </p:nvPicPr>
        <p:blipFill rotWithShape="1">
          <a:blip r:embed="rId5">
            <a:extLst>
              <a:ext uri="{28A0092B-C50C-407E-A947-70E740481C1C}">
                <a14:useLocalDpi xmlns:a14="http://schemas.microsoft.com/office/drawing/2010/main" val="0"/>
              </a:ext>
            </a:extLst>
          </a:blip>
          <a:srcRect t="11421" b="11421"/>
          <a:stretch/>
        </p:blipFill>
        <p:spPr bwMode="auto">
          <a:xfrm>
            <a:off x="2603500" y="2209800"/>
            <a:ext cx="1828800" cy="1828800"/>
          </a:xfrm>
          <a:prstGeom prst="rect">
            <a:avLst/>
          </a:prstGeom>
          <a:noFill/>
          <a:ln>
            <a:noFill/>
          </a:ln>
          <a:extLst>
            <a:ext uri="{53640926-AAD7-44D8-BBD7-CCE9431645EC}">
              <a14:shadowObscured xmlns:a14="http://schemas.microsoft.com/office/drawing/2010/main"/>
            </a:ext>
          </a:extLst>
        </p:spPr>
      </p:pic>
      <p:pic>
        <p:nvPicPr>
          <p:cNvPr id="9" name="Picture 8" descr="A salt and pepper shaker set that is brushed metal, although with more traditional styling and than shaker example 1." title="Salt shaker 3"/>
          <p:cNvPicPr/>
          <p:nvPr/>
        </p:nvPicPr>
        <p:blipFill rotWithShape="1">
          <a:blip r:embed="rId6">
            <a:extLst>
              <a:ext uri="{28A0092B-C50C-407E-A947-70E740481C1C}">
                <a14:useLocalDpi xmlns:a14="http://schemas.microsoft.com/office/drawing/2010/main" val="0"/>
              </a:ext>
            </a:extLst>
          </a:blip>
          <a:srcRect t="11421" b="11421"/>
          <a:stretch/>
        </p:blipFill>
        <p:spPr bwMode="auto">
          <a:xfrm>
            <a:off x="4711700" y="2209800"/>
            <a:ext cx="1828800" cy="1828800"/>
          </a:xfrm>
          <a:prstGeom prst="rect">
            <a:avLst/>
          </a:prstGeom>
          <a:noFill/>
          <a:ln>
            <a:noFill/>
          </a:ln>
          <a:extLst>
            <a:ext uri="{53640926-AAD7-44D8-BBD7-CCE9431645EC}">
              <a14:shadowObscured xmlns:a14="http://schemas.microsoft.com/office/drawing/2010/main"/>
            </a:ext>
          </a:extLst>
        </p:spPr>
      </p:pic>
      <p:sp>
        <p:nvSpPr>
          <p:cNvPr id="13" name="5-Point Star 12"/>
          <p:cNvSpPr/>
          <p:nvPr/>
        </p:nvSpPr>
        <p:spPr>
          <a:xfrm>
            <a:off x="1272540" y="420624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999740" y="4206240"/>
            <a:ext cx="1036320" cy="274320"/>
            <a:chOff x="3733800" y="4876800"/>
            <a:chExt cx="1036320" cy="274320"/>
          </a:xfrm>
        </p:grpSpPr>
        <p:sp>
          <p:nvSpPr>
            <p:cNvPr id="14" name="5-Point Star 13"/>
            <p:cNvSpPr/>
            <p:nvPr/>
          </p:nvSpPr>
          <p:spPr>
            <a:xfrm>
              <a:off x="3733800" y="487680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3987800" y="487680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241800" y="487680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495800" y="487680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361940" y="4206240"/>
            <a:ext cx="528320" cy="274320"/>
            <a:chOff x="5415280" y="4907280"/>
            <a:chExt cx="528320" cy="274320"/>
          </a:xfrm>
        </p:grpSpPr>
        <p:sp>
          <p:nvSpPr>
            <p:cNvPr id="20" name="5-Point Star 19"/>
            <p:cNvSpPr/>
            <p:nvPr/>
          </p:nvSpPr>
          <p:spPr>
            <a:xfrm>
              <a:off x="5415280" y="490728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669280" y="490728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819900" y="2209800"/>
            <a:ext cx="1828800" cy="2428220"/>
            <a:chOff x="6819900" y="2209800"/>
            <a:chExt cx="1828800" cy="2428220"/>
          </a:xfrm>
        </p:grpSpPr>
        <p:pic>
          <p:nvPicPr>
            <p:cNvPr id="10" name="Picture 9" descr="A salt and pepper shaker set that resembles two elderly figures kissing." title="Salt Shaker 4"/>
            <p:cNvPicPr/>
            <p:nvPr/>
          </p:nvPicPr>
          <p:blipFill rotWithShape="1">
            <a:blip r:embed="rId7">
              <a:extLst>
                <a:ext uri="{28A0092B-C50C-407E-A947-70E740481C1C}">
                  <a14:useLocalDpi xmlns:a14="http://schemas.microsoft.com/office/drawing/2010/main" val="0"/>
                </a:ext>
              </a:extLst>
            </a:blip>
            <a:srcRect t="11421" b="11421"/>
            <a:stretch/>
          </p:blipFill>
          <p:spPr bwMode="auto">
            <a:xfrm>
              <a:off x="6819900" y="2209800"/>
              <a:ext cx="1828800" cy="1828800"/>
            </a:xfrm>
            <a:prstGeom prst="rect">
              <a:avLst/>
            </a:prstGeom>
            <a:noFill/>
            <a:ln>
              <a:noFill/>
            </a:ln>
            <a:extLst>
              <a:ext uri="{53640926-AAD7-44D8-BBD7-CCE9431645EC}">
                <a14:shadowObscured xmlns:a14="http://schemas.microsoft.com/office/drawing/2010/main"/>
              </a:ext>
            </a:extLst>
          </p:spPr>
        </p:pic>
        <p:sp>
          <p:nvSpPr>
            <p:cNvPr id="25" name="TextBox 24"/>
            <p:cNvSpPr txBox="1"/>
            <p:nvPr/>
          </p:nvSpPr>
          <p:spPr>
            <a:xfrm>
              <a:off x="7538720" y="4114800"/>
              <a:ext cx="391160" cy="523220"/>
            </a:xfrm>
            <a:prstGeom prst="rect">
              <a:avLst/>
            </a:prstGeom>
            <a:noFill/>
          </p:spPr>
          <p:txBody>
            <a:bodyPr wrap="square" rtlCol="0">
              <a:spAutoFit/>
            </a:bodyPr>
            <a:lstStyle/>
            <a:p>
              <a:pPr algn="ctr"/>
              <a:r>
                <a:rPr lang="en-US" sz="2800" b="1" dirty="0" smtClean="0">
                  <a:solidFill>
                    <a:schemeClr val="accent1">
                      <a:lumMod val="75000"/>
                    </a:schemeClr>
                  </a:solidFill>
                </a:rPr>
                <a:t>?</a:t>
              </a:r>
              <a:endParaRPr lang="en-US" sz="2000" b="1" dirty="0">
                <a:solidFill>
                  <a:schemeClr val="accent1">
                    <a:lumMod val="75000"/>
                  </a:schemeClr>
                </a:solidFill>
              </a:endParaRPr>
            </a:p>
          </p:txBody>
        </p:sp>
      </p:grpSp>
      <p:grpSp>
        <p:nvGrpSpPr>
          <p:cNvPr id="3" name="Group 2"/>
          <p:cNvGrpSpPr/>
          <p:nvPr/>
        </p:nvGrpSpPr>
        <p:grpSpPr>
          <a:xfrm>
            <a:off x="1018540" y="4846320"/>
            <a:ext cx="5125720" cy="914400"/>
            <a:chOff x="1018540" y="4846320"/>
            <a:chExt cx="5125720" cy="914400"/>
          </a:xfrm>
        </p:grpSpPr>
        <p:sp>
          <p:nvSpPr>
            <p:cNvPr id="27" name="5-Point Star 26"/>
            <p:cNvSpPr/>
            <p:nvPr/>
          </p:nvSpPr>
          <p:spPr>
            <a:xfrm>
              <a:off x="1272540" y="484632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45" name="Group 44"/>
            <p:cNvGrpSpPr/>
            <p:nvPr/>
          </p:nvGrpSpPr>
          <p:grpSpPr>
            <a:xfrm>
              <a:off x="1018540" y="5486400"/>
              <a:ext cx="782320" cy="274320"/>
              <a:chOff x="3022600" y="4983480"/>
              <a:chExt cx="782320" cy="274320"/>
            </a:xfrm>
          </p:grpSpPr>
          <p:sp>
            <p:nvSpPr>
              <p:cNvPr id="29" name="5-Point Star 28"/>
              <p:cNvSpPr/>
              <p:nvPr/>
            </p:nvSpPr>
            <p:spPr>
              <a:xfrm>
                <a:off x="3022600" y="498348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5-Point Star 29"/>
              <p:cNvSpPr/>
              <p:nvPr/>
            </p:nvSpPr>
            <p:spPr>
              <a:xfrm>
                <a:off x="3276600" y="498348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5-Point Star 30"/>
              <p:cNvSpPr/>
              <p:nvPr/>
            </p:nvSpPr>
            <p:spPr>
              <a:xfrm>
                <a:off x="3530600" y="498348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4" name="5-Point Star 33"/>
            <p:cNvSpPr/>
            <p:nvPr/>
          </p:nvSpPr>
          <p:spPr>
            <a:xfrm>
              <a:off x="5488940" y="484632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5-Point Star 35"/>
            <p:cNvSpPr/>
            <p:nvPr/>
          </p:nvSpPr>
          <p:spPr>
            <a:xfrm>
              <a:off x="3380740" y="548640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7" name="Group 36"/>
            <p:cNvGrpSpPr/>
            <p:nvPr/>
          </p:nvGrpSpPr>
          <p:grpSpPr>
            <a:xfrm>
              <a:off x="5107940" y="5486400"/>
              <a:ext cx="1036320" cy="274320"/>
              <a:chOff x="3733800" y="4876800"/>
              <a:chExt cx="1036320" cy="274320"/>
            </a:xfrm>
          </p:grpSpPr>
          <p:sp>
            <p:nvSpPr>
              <p:cNvPr id="38" name="5-Point Star 37"/>
              <p:cNvSpPr/>
              <p:nvPr/>
            </p:nvSpPr>
            <p:spPr>
              <a:xfrm>
                <a:off x="3733800" y="487680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5-Point Star 38"/>
              <p:cNvSpPr/>
              <p:nvPr/>
            </p:nvSpPr>
            <p:spPr>
              <a:xfrm>
                <a:off x="3987800" y="487680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5-Point Star 39"/>
              <p:cNvSpPr/>
              <p:nvPr/>
            </p:nvSpPr>
            <p:spPr>
              <a:xfrm>
                <a:off x="4241800" y="487680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5-Point Star 40"/>
              <p:cNvSpPr/>
              <p:nvPr/>
            </p:nvSpPr>
            <p:spPr>
              <a:xfrm>
                <a:off x="4495800" y="4876800"/>
                <a:ext cx="274320" cy="27432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46" name="Group 45"/>
            <p:cNvGrpSpPr/>
            <p:nvPr/>
          </p:nvGrpSpPr>
          <p:grpSpPr>
            <a:xfrm>
              <a:off x="3126740" y="4846320"/>
              <a:ext cx="782320" cy="274320"/>
              <a:chOff x="3022600" y="4983480"/>
              <a:chExt cx="782320" cy="274320"/>
            </a:xfrm>
          </p:grpSpPr>
          <p:sp>
            <p:nvSpPr>
              <p:cNvPr id="47" name="5-Point Star 46"/>
              <p:cNvSpPr/>
              <p:nvPr/>
            </p:nvSpPr>
            <p:spPr>
              <a:xfrm>
                <a:off x="3022600" y="498348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5-Point Star 47"/>
              <p:cNvSpPr/>
              <p:nvPr/>
            </p:nvSpPr>
            <p:spPr>
              <a:xfrm>
                <a:off x="3276600" y="498348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5-Point Star 48"/>
              <p:cNvSpPr/>
              <p:nvPr/>
            </p:nvSpPr>
            <p:spPr>
              <a:xfrm>
                <a:off x="3530600" y="498348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51" name="Group 50"/>
          <p:cNvGrpSpPr/>
          <p:nvPr/>
        </p:nvGrpSpPr>
        <p:grpSpPr>
          <a:xfrm>
            <a:off x="7343140" y="4846320"/>
            <a:ext cx="782320" cy="274320"/>
            <a:chOff x="3022600" y="4983480"/>
            <a:chExt cx="782320" cy="274320"/>
          </a:xfrm>
        </p:grpSpPr>
        <p:sp>
          <p:nvSpPr>
            <p:cNvPr id="52" name="5-Point Star 51"/>
            <p:cNvSpPr/>
            <p:nvPr/>
          </p:nvSpPr>
          <p:spPr>
            <a:xfrm>
              <a:off x="3022600" y="498348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5-Point Star 52"/>
            <p:cNvSpPr/>
            <p:nvPr/>
          </p:nvSpPr>
          <p:spPr>
            <a:xfrm>
              <a:off x="3276600" y="498348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5-Point Star 53"/>
            <p:cNvSpPr/>
            <p:nvPr/>
          </p:nvSpPr>
          <p:spPr>
            <a:xfrm>
              <a:off x="3530600" y="4983480"/>
              <a:ext cx="274320" cy="2743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42" name="TextBox 41"/>
          <p:cNvSpPr txBox="1"/>
          <p:nvPr/>
        </p:nvSpPr>
        <p:spPr>
          <a:xfrm>
            <a:off x="2603500" y="6107668"/>
            <a:ext cx="60833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Organisciak, Kalai, Dumais, Miller</a:t>
            </a:r>
            <a:endParaRPr lang="en-US" dirty="0">
              <a:solidFill>
                <a:schemeClr val="tx2"/>
              </a:solidFill>
            </a:endParaRPr>
          </a:p>
        </p:txBody>
      </p:sp>
      <p:sp>
        <p:nvSpPr>
          <p:cNvPr id="43" name="Rounded Rectangle 42"/>
          <p:cNvSpPr/>
          <p:nvPr/>
        </p:nvSpPr>
        <p:spPr>
          <a:xfrm>
            <a:off x="800697" y="4638020"/>
            <a:ext cx="7581303" cy="69598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42660" y="586588"/>
            <a:ext cx="2082800" cy="86121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9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hotoraisin.files.wordpress.com/2013/02/escargot.jpg"/>
          <p:cNvPicPr>
            <a:picLocks noChangeAspect="1" noChangeArrowheads="1"/>
          </p:cNvPicPr>
          <p:nvPr/>
        </p:nvPicPr>
        <p:blipFill rotWithShape="1">
          <a:blip r:embed="rId3">
            <a:extLst>
              <a:ext uri="{28A0092B-C50C-407E-A947-70E740481C1C}">
                <a14:useLocalDpi xmlns:a14="http://schemas.microsoft.com/office/drawing/2010/main" val="0"/>
              </a:ext>
            </a:extLst>
          </a:blip>
          <a:srcRect t="27777" b="12962"/>
          <a:stretch/>
        </p:blipFill>
        <p:spPr bwMode="auto">
          <a:xfrm>
            <a:off x="457199" y="1600199"/>
            <a:ext cx="8229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Slow Movements</a:t>
            </a:r>
            <a:endParaRPr lang="en-US" dirty="0"/>
          </a:p>
        </p:txBody>
      </p:sp>
      <p:pic>
        <p:nvPicPr>
          <p:cNvPr id="4"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62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Asking the Crowd to Guess v. Rate</a:t>
            </a:r>
            <a:endParaRPr lang="en-US" dirty="0"/>
          </a:p>
        </p:txBody>
      </p:sp>
      <p:sp>
        <p:nvSpPr>
          <p:cNvPr id="8" name="Content Placeholder 7"/>
          <p:cNvSpPr>
            <a:spLocks noGrp="1"/>
          </p:cNvSpPr>
          <p:nvPr>
            <p:ph sz="half" idx="1"/>
          </p:nvPr>
        </p:nvSpPr>
        <p:spPr/>
        <p:txBody>
          <a:bodyPr>
            <a:normAutofit/>
          </a:bodyPr>
          <a:lstStyle/>
          <a:p>
            <a:pPr fontAlgn="t"/>
            <a:r>
              <a:rPr lang="en-US" dirty="0" smtClean="0"/>
              <a:t>Guessing</a:t>
            </a:r>
          </a:p>
          <a:p>
            <a:pPr lvl="1" fontAlgn="t"/>
            <a:r>
              <a:rPr lang="en-US" dirty="0" smtClean="0"/>
              <a:t>Requires fewer workers</a:t>
            </a:r>
          </a:p>
          <a:p>
            <a:pPr lvl="1" fontAlgn="t"/>
            <a:r>
              <a:rPr lang="en-US" dirty="0"/>
              <a:t>Fun for </a:t>
            </a:r>
            <a:r>
              <a:rPr lang="en-US" dirty="0" smtClean="0"/>
              <a:t>workers</a:t>
            </a:r>
          </a:p>
          <a:p>
            <a:pPr lvl="1" fontAlgn="t"/>
            <a:r>
              <a:rPr lang="en-US" dirty="0" smtClean="0"/>
              <a:t>Hard to capture complex preferences</a:t>
            </a:r>
          </a:p>
          <a:p>
            <a:pPr fontAlgn="t"/>
            <a:r>
              <a:rPr lang="en-US" b="1" dirty="0"/>
              <a:t> </a:t>
            </a:r>
            <a:r>
              <a:rPr lang="en-US" dirty="0" smtClean="0"/>
              <a:t>Rating</a:t>
            </a:r>
            <a:endParaRPr lang="en-US" dirty="0"/>
          </a:p>
          <a:p>
            <a:pPr lvl="1" fontAlgn="t"/>
            <a:r>
              <a:rPr lang="en-US" dirty="0"/>
              <a:t>Requires many workers to find a good match</a:t>
            </a:r>
          </a:p>
          <a:p>
            <a:pPr lvl="1" fontAlgn="t"/>
            <a:r>
              <a:rPr lang="en-US" dirty="0"/>
              <a:t>Easy for workers</a:t>
            </a:r>
          </a:p>
          <a:p>
            <a:pPr lvl="1" fontAlgn="t"/>
            <a:r>
              <a:rPr lang="en-US" dirty="0"/>
              <a:t>Data </a:t>
            </a:r>
            <a:r>
              <a:rPr lang="en-US" dirty="0" smtClean="0"/>
              <a:t>reusable</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281751232"/>
              </p:ext>
            </p:extLst>
          </p:nvPr>
        </p:nvGraphicFramePr>
        <p:xfrm>
          <a:off x="4648200" y="1673224"/>
          <a:ext cx="4038603" cy="3965576"/>
        </p:xfrm>
        <a:graphic>
          <a:graphicData uri="http://schemas.openxmlformats.org/drawingml/2006/table">
            <a:tbl>
              <a:tblPr firstRow="1" bandRow="1">
                <a:tableStyleId>{5C22544A-7EE6-4342-B048-85BDC9FD1C3A}</a:tableStyleId>
              </a:tblPr>
              <a:tblGrid>
                <a:gridCol w="1066800"/>
                <a:gridCol w="990601"/>
                <a:gridCol w="990601"/>
                <a:gridCol w="990601"/>
              </a:tblGrid>
              <a:tr h="991394">
                <a:tc>
                  <a:txBody>
                    <a:bodyPr/>
                    <a:lstStyle/>
                    <a:p>
                      <a:endParaRPr lang="en-US" dirty="0"/>
                    </a:p>
                  </a:txBody>
                  <a:tcPr/>
                </a:tc>
                <a:tc>
                  <a:txBody>
                    <a:bodyPr/>
                    <a:lstStyle/>
                    <a:p>
                      <a:pPr algn="ctr"/>
                      <a:r>
                        <a:rPr lang="en-US" sz="1800" dirty="0" smtClean="0"/>
                        <a:t>Rand.</a:t>
                      </a:r>
                      <a:endParaRPr lang="en-US" sz="1800" dirty="0"/>
                    </a:p>
                  </a:txBody>
                  <a:tcPr anchor="ctr"/>
                </a:tc>
                <a:tc>
                  <a:txBody>
                    <a:bodyPr/>
                    <a:lstStyle/>
                    <a:p>
                      <a:pPr algn="ctr"/>
                      <a:r>
                        <a:rPr lang="en-US" sz="1800" dirty="0" smtClean="0"/>
                        <a:t>Guess</a:t>
                      </a:r>
                      <a:endParaRPr lang="en-US" sz="1800" dirty="0"/>
                    </a:p>
                  </a:txBody>
                  <a:tcPr anchor="ctr"/>
                </a:tc>
                <a:tc>
                  <a:txBody>
                    <a:bodyPr/>
                    <a:lstStyle/>
                    <a:p>
                      <a:pPr algn="ctr"/>
                      <a:r>
                        <a:rPr lang="en-US" sz="1800" dirty="0" smtClean="0"/>
                        <a:t>Rate</a:t>
                      </a:r>
                      <a:endParaRPr lang="en-US" sz="1800" dirty="0"/>
                    </a:p>
                  </a:txBody>
                  <a:tcPr anchor="ctr"/>
                </a:tc>
              </a:tr>
              <a:tr h="991394">
                <a:tc>
                  <a:txBody>
                    <a:bodyPr/>
                    <a:lstStyle/>
                    <a:p>
                      <a:r>
                        <a:rPr lang="en-US" dirty="0" smtClean="0"/>
                        <a:t>Salt shakers</a:t>
                      </a:r>
                      <a:endParaRPr lang="en-US" dirty="0"/>
                    </a:p>
                  </a:txBody>
                  <a:tcPr anchor="ctr"/>
                </a:tc>
                <a:tc>
                  <a:txBody>
                    <a:bodyPr/>
                    <a:lstStyle/>
                    <a:p>
                      <a:pPr algn="ctr"/>
                      <a:r>
                        <a:rPr lang="en-US" dirty="0" smtClean="0"/>
                        <a:t>1.64</a:t>
                      </a:r>
                    </a:p>
                  </a:txBody>
                  <a:tcPr anchor="ctr"/>
                </a:tc>
                <a:tc>
                  <a:txBody>
                    <a:bodyPr/>
                    <a:lstStyle/>
                    <a:p>
                      <a:pPr algn="ctr"/>
                      <a:r>
                        <a:rPr lang="en-US" dirty="0" smtClean="0"/>
                        <a:t>1.07</a:t>
                      </a:r>
                    </a:p>
                  </a:txBody>
                  <a:tcPr anchor="ctr"/>
                </a:tc>
                <a:tc>
                  <a:txBody>
                    <a:bodyPr/>
                    <a:lstStyle/>
                    <a:p>
                      <a:pPr algn="ctr"/>
                      <a:r>
                        <a:rPr lang="en-US" dirty="0" smtClean="0"/>
                        <a:t>1.43</a:t>
                      </a:r>
                    </a:p>
                  </a:txBody>
                  <a:tcPr anchor="ctr"/>
                </a:tc>
              </a:tr>
              <a:tr h="991394">
                <a:tc>
                  <a:txBody>
                    <a:bodyPr/>
                    <a:lstStyle/>
                    <a:p>
                      <a:r>
                        <a:rPr lang="en-US" dirty="0" smtClean="0"/>
                        <a:t>Food (Boston)</a:t>
                      </a:r>
                      <a:endParaRPr lang="en-US" dirty="0"/>
                    </a:p>
                  </a:txBody>
                  <a:tcPr anchor="ctr"/>
                </a:tc>
                <a:tc>
                  <a:txBody>
                    <a:bodyPr/>
                    <a:lstStyle/>
                    <a:p>
                      <a:pPr algn="ctr"/>
                      <a:r>
                        <a:rPr lang="en-US" dirty="0" smtClean="0"/>
                        <a:t>1.51</a:t>
                      </a:r>
                    </a:p>
                  </a:txBody>
                  <a:tcPr anchor="ctr"/>
                </a:tc>
                <a:tc>
                  <a:txBody>
                    <a:bodyPr/>
                    <a:lstStyle/>
                    <a:p>
                      <a:pPr algn="ctr"/>
                      <a:r>
                        <a:rPr lang="en-US" dirty="0" smtClean="0"/>
                        <a:t>1.38</a:t>
                      </a:r>
                    </a:p>
                  </a:txBody>
                  <a:tcPr anchor="ctr"/>
                </a:tc>
                <a:tc>
                  <a:txBody>
                    <a:bodyPr/>
                    <a:lstStyle/>
                    <a:p>
                      <a:pPr algn="ctr"/>
                      <a:r>
                        <a:rPr lang="en-US" dirty="0" smtClean="0"/>
                        <a:t>1.19</a:t>
                      </a:r>
                    </a:p>
                  </a:txBody>
                  <a:tcPr anchor="ctr"/>
                </a:tc>
              </a:tr>
              <a:tr h="991394">
                <a:tc>
                  <a:txBody>
                    <a:bodyPr/>
                    <a:lstStyle/>
                    <a:p>
                      <a:r>
                        <a:rPr lang="en-US" dirty="0" smtClean="0"/>
                        <a:t>Food (Seattle)</a:t>
                      </a:r>
                      <a:endParaRPr lang="en-US" dirty="0"/>
                    </a:p>
                  </a:txBody>
                  <a:tcPr anchor="ctr"/>
                </a:tc>
                <a:tc>
                  <a:txBody>
                    <a:bodyPr/>
                    <a:lstStyle/>
                    <a:p>
                      <a:pPr algn="ctr"/>
                      <a:r>
                        <a:rPr lang="en-US" dirty="0" smtClean="0"/>
                        <a:t>1.68</a:t>
                      </a:r>
                      <a:endParaRPr lang="en-US" dirty="0"/>
                    </a:p>
                  </a:txBody>
                  <a:tcPr anchor="ctr"/>
                </a:tc>
                <a:tc>
                  <a:txBody>
                    <a:bodyPr/>
                    <a:lstStyle/>
                    <a:p>
                      <a:pPr algn="ctr"/>
                      <a:r>
                        <a:rPr lang="en-US" dirty="0" smtClean="0"/>
                        <a:t>1.28</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1.26</a:t>
                      </a:r>
                    </a:p>
                  </a:txBody>
                  <a:tcPr anchor="ctr"/>
                </a:tc>
              </a:tr>
            </a:tbl>
          </a:graphicData>
        </a:graphic>
      </p:graphicFrame>
      <p:sp>
        <p:nvSpPr>
          <p:cNvPr id="11" name="TextBox 10"/>
          <p:cNvSpPr txBox="1"/>
          <p:nvPr/>
        </p:nvSpPr>
        <p:spPr>
          <a:xfrm>
            <a:off x="5388103" y="5791200"/>
            <a:ext cx="2558797" cy="381000"/>
          </a:xfrm>
          <a:prstGeom prst="rect">
            <a:avLst/>
          </a:prstGeom>
          <a:noFill/>
        </p:spPr>
        <p:txBody>
          <a:bodyPr wrap="square" rtlCol="0">
            <a:spAutoFit/>
          </a:bodyPr>
          <a:lstStyle/>
          <a:p>
            <a:pPr algn="ctr"/>
            <a:r>
              <a:rPr lang="en-US" dirty="0" smtClean="0"/>
              <a:t>(RMSE for 5 workers)</a:t>
            </a:r>
            <a:endParaRPr lang="en-US" dirty="0"/>
          </a:p>
        </p:txBody>
      </p:sp>
      <p:pic>
        <p:nvPicPr>
          <p:cNvPr id="12" name="Picture 11" descr="Salt shaker that resembles two kissing figures." title="Salt shaker 2"/>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421" b="11421"/>
          <a:stretch/>
        </p:blipFill>
        <p:spPr bwMode="auto">
          <a:xfrm>
            <a:off x="4718304" y="1719072"/>
            <a:ext cx="914400" cy="914400"/>
          </a:xfrm>
          <a:prstGeom prst="rect">
            <a:avLst/>
          </a:prstGeom>
          <a:noFill/>
          <a:ln>
            <a:noFill/>
          </a:ln>
          <a:extLst>
            <a:ext uri="{53640926-AAD7-44D8-BBD7-CCE9431645EC}">
              <a14:shadowObscured xmlns:a14="http://schemas.microsoft.com/office/drawing/2010/main"/>
            </a:ext>
          </a:extLst>
        </p:spPr>
      </p:pic>
      <p:pic>
        <p:nvPicPr>
          <p:cNvPr id="13" name="Picture 12"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520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Imitation via “Rating</a:t>
            </a:r>
            <a:r>
              <a:rPr lang="en-US" dirty="0"/>
              <a:t>”</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smtClean="0"/>
          </a:p>
          <a:p>
            <a:r>
              <a:rPr lang="en-US" dirty="0" smtClean="0"/>
              <a:t>Task: Write </a:t>
            </a:r>
            <a:r>
              <a:rPr lang="en-US" i="1" dirty="0" smtClean="0">
                <a:solidFill>
                  <a:schemeClr val="accent1">
                    <a:lumMod val="75000"/>
                  </a:schemeClr>
                </a:solidFill>
              </a:rPr>
              <a:t>Wizard’s Hex</a:t>
            </a:r>
            <a:r>
              <a:rPr lang="en-US" i="1" dirty="0" smtClean="0"/>
              <a:t>.</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7783011" cy="24673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31" y="5476746"/>
            <a:ext cx="3896269" cy="9240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95" y="4619387"/>
            <a:ext cx="3219899" cy="78115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357" y="4741741"/>
            <a:ext cx="2686425" cy="76210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51" y="5459335"/>
            <a:ext cx="3467584" cy="83831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3394" y="4351732"/>
            <a:ext cx="2419688" cy="676369"/>
          </a:xfrm>
          <a:prstGeom prst="rect">
            <a:avLst/>
          </a:prstGeom>
        </p:spPr>
      </p:pic>
      <p:sp>
        <p:nvSpPr>
          <p:cNvPr id="10" name="Rectangle 9"/>
          <p:cNvSpPr/>
          <p:nvPr/>
        </p:nvSpPr>
        <p:spPr>
          <a:xfrm>
            <a:off x="5053238" y="609600"/>
            <a:ext cx="3304697" cy="78501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C:\Users\teevan\AppData\Local\Microsoft\Windows\Temporary Internet Files\Content.IE5\RG16Y6CK\MC900339864[1].wmf"/>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Imitation via “Guessing”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smtClean="0"/>
          </a:p>
          <a:p>
            <a:r>
              <a:rPr lang="en-US" dirty="0" smtClean="0"/>
              <a:t>Task: Write </a:t>
            </a:r>
            <a:r>
              <a:rPr lang="en-US" i="1" dirty="0" smtClean="0">
                <a:solidFill>
                  <a:schemeClr val="accent1">
                    <a:lumMod val="75000"/>
                  </a:schemeClr>
                </a:solidFill>
              </a:rPr>
              <a:t>Wizard’s Hex </a:t>
            </a:r>
            <a:r>
              <a:rPr lang="en-US" dirty="0" smtClean="0"/>
              <a:t>by imitating above text.</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7783011" cy="246731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74" y="5628580"/>
            <a:ext cx="2826670" cy="72776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5604" y="4456309"/>
            <a:ext cx="2924583" cy="76210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5604" y="5444240"/>
            <a:ext cx="3071909" cy="101581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0187" y="4360367"/>
            <a:ext cx="3267531" cy="78115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782" y="4456309"/>
            <a:ext cx="2343477" cy="90500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7417" y="5628580"/>
            <a:ext cx="3190301" cy="911515"/>
          </a:xfrm>
          <a:prstGeom prst="rect">
            <a:avLst/>
          </a:prstGeom>
        </p:spPr>
      </p:pic>
      <p:sp>
        <p:nvSpPr>
          <p:cNvPr id="16" name="Rectangle 15"/>
          <p:cNvSpPr/>
          <p:nvPr/>
        </p:nvSpPr>
        <p:spPr>
          <a:xfrm>
            <a:off x="200503" y="5562600"/>
            <a:ext cx="2771297" cy="861212"/>
          </a:xfrm>
          <a:prstGeom prst="rect">
            <a:avLst/>
          </a:prstGeom>
          <a:solidFill>
            <a:schemeClr val="accent2">
              <a:alpha val="3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C:\Users\teevan\AppData\Local\Microsoft\Windows\Temporary Internet Files\Content.IE5\RG16Y6CK\MC900339864[1].wmf"/>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Extraction and Manipulation Threats</a:t>
            </a:r>
            <a:endParaRPr lang="en-US" dirty="0"/>
          </a:p>
        </p:txBody>
      </p:sp>
      <p:pic>
        <p:nvPicPr>
          <p:cNvPr id="5" name="Content Placeholder 3" descr="ext_manip.png"/>
          <p:cNvPicPr>
            <a:picLocks noGrp="1"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53" r="-153"/>
          <a:stretch/>
        </p:blipFill>
        <p:spPr>
          <a:xfrm>
            <a:off x="1066800" y="1600200"/>
            <a:ext cx="7010400" cy="4351338"/>
          </a:xfrm>
          <a:prstGeom prst="rect">
            <a:avLst/>
          </a:prstGeom>
        </p:spPr>
      </p:pic>
      <p:sp>
        <p:nvSpPr>
          <p:cNvPr id="6" name="TextBox 5"/>
          <p:cNvSpPr txBox="1"/>
          <p:nvPr/>
        </p:nvSpPr>
        <p:spPr>
          <a:xfrm>
            <a:off x="4038600" y="6107668"/>
            <a:ext cx="46482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Lasecki, Kamar</a:t>
            </a:r>
            <a:endParaRPr lang="en-US" dirty="0">
              <a:solidFill>
                <a:schemeClr val="tx2"/>
              </a:solidFill>
            </a:endParaRPr>
          </a:p>
        </p:txBody>
      </p:sp>
      <p:pic>
        <p:nvPicPr>
          <p:cNvPr id="7" name="Picture 6"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5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Extraction</a:t>
            </a:r>
            <a:endParaRPr lang="en-US" dirty="0"/>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600200"/>
            <a:ext cx="8229600" cy="4876800"/>
          </a:xfrm>
        </p:spPr>
        <p:txBody>
          <a:bodyPr>
            <a:normAutofit/>
          </a:bodyPr>
          <a:lstStyle/>
          <a:p>
            <a:r>
              <a:rPr lang="en-US" sz="2800" dirty="0" smtClean="0"/>
              <a:t>Target task: Text recognition</a:t>
            </a:r>
          </a:p>
          <a:p>
            <a:endParaRPr lang="en-US" sz="2800" dirty="0"/>
          </a:p>
          <a:p>
            <a:endParaRPr lang="en-US" sz="2800" dirty="0" smtClean="0"/>
          </a:p>
          <a:p>
            <a:endParaRPr lang="en-US" sz="2800" dirty="0"/>
          </a:p>
          <a:p>
            <a:endParaRPr lang="en-US" sz="2800" dirty="0" smtClean="0"/>
          </a:p>
          <a:p>
            <a:pPr marL="0" indent="0">
              <a:buNone/>
            </a:pPr>
            <a:endParaRPr lang="en-US" sz="4400" dirty="0" smtClean="0"/>
          </a:p>
          <a:p>
            <a:r>
              <a:rPr lang="en-US" sz="2800" dirty="0" smtClean="0"/>
              <a:t>Attack task</a:t>
            </a:r>
          </a:p>
          <a:p>
            <a:pPr lvl="1"/>
            <a:r>
              <a:rPr lang="en-US" sz="2400" dirty="0" smtClean="0"/>
              <a:t>Complete target task</a:t>
            </a:r>
          </a:p>
          <a:p>
            <a:pPr lvl="1"/>
            <a:r>
              <a:rPr lang="en-US" sz="2400" dirty="0"/>
              <a:t>R</a:t>
            </a:r>
            <a:r>
              <a:rPr lang="en-US" sz="2400" dirty="0" smtClean="0"/>
              <a:t>eturn answer from target:</a:t>
            </a:r>
          </a:p>
        </p:txBody>
      </p:sp>
      <p:pic>
        <p:nvPicPr>
          <p:cNvPr id="3" name="Picture 2"/>
          <p:cNvPicPr>
            <a:picLocks noChangeAspect="1"/>
          </p:cNvPicPr>
          <p:nvPr/>
        </p:nvPicPr>
        <p:blipFill>
          <a:blip r:embed="rId4"/>
          <a:stretch>
            <a:fillRect/>
          </a:stretch>
        </p:blipFill>
        <p:spPr>
          <a:xfrm>
            <a:off x="457199" y="2209800"/>
            <a:ext cx="3675838" cy="2331720"/>
          </a:xfrm>
          <a:prstGeom prst="rect">
            <a:avLst/>
          </a:prstGeom>
        </p:spPr>
      </p:pic>
      <p:pic>
        <p:nvPicPr>
          <p:cNvPr id="7" name="Picture 6"/>
          <p:cNvPicPr>
            <a:picLocks noChangeAspect="1"/>
          </p:cNvPicPr>
          <p:nvPr/>
        </p:nvPicPr>
        <p:blipFill>
          <a:blip r:embed="rId5"/>
          <a:stretch>
            <a:fillRect/>
          </a:stretch>
        </p:blipFill>
        <p:spPr>
          <a:xfrm>
            <a:off x="4671251" y="2209800"/>
            <a:ext cx="4015549" cy="2331720"/>
          </a:xfrm>
          <a:prstGeom prst="rect">
            <a:avLst/>
          </a:prstGeom>
        </p:spPr>
      </p:pic>
      <p:sp>
        <p:nvSpPr>
          <p:cNvPr id="8" name="TextBox 7"/>
          <p:cNvSpPr txBox="1"/>
          <p:nvPr/>
        </p:nvSpPr>
        <p:spPr>
          <a:xfrm>
            <a:off x="1075918" y="4572000"/>
            <a:ext cx="2438401" cy="369332"/>
          </a:xfrm>
          <a:prstGeom prst="rect">
            <a:avLst/>
          </a:prstGeom>
          <a:noFill/>
        </p:spPr>
        <p:txBody>
          <a:bodyPr wrap="square" rtlCol="0">
            <a:spAutoFit/>
          </a:bodyPr>
          <a:lstStyle/>
          <a:p>
            <a:pPr algn="ctr"/>
            <a:r>
              <a:rPr lang="en-US" dirty="0" smtClean="0"/>
              <a:t>1234 5678 9123 4567</a:t>
            </a:r>
            <a:endParaRPr lang="en-US" dirty="0"/>
          </a:p>
        </p:txBody>
      </p:sp>
      <p:sp>
        <p:nvSpPr>
          <p:cNvPr id="9" name="TextBox 8"/>
          <p:cNvSpPr txBox="1"/>
          <p:nvPr/>
        </p:nvSpPr>
        <p:spPr>
          <a:xfrm>
            <a:off x="4876799" y="5955268"/>
            <a:ext cx="2895601" cy="369332"/>
          </a:xfrm>
          <a:prstGeom prst="rect">
            <a:avLst/>
          </a:prstGeom>
          <a:noFill/>
          <a:ln>
            <a:noFill/>
          </a:ln>
        </p:spPr>
        <p:txBody>
          <a:bodyPr wrap="square" rtlCol="0">
            <a:spAutoFit/>
          </a:bodyPr>
          <a:lstStyle/>
          <a:p>
            <a:r>
              <a:rPr lang="en-US" dirty="0" smtClean="0"/>
              <a:t>1234 5678 9123 4567</a:t>
            </a:r>
            <a:endParaRPr lang="en-US" dirty="0"/>
          </a:p>
        </p:txBody>
      </p:sp>
      <p:sp>
        <p:nvSpPr>
          <p:cNvPr id="10" name="TextBox 9"/>
          <p:cNvSpPr txBox="1"/>
          <p:nvPr/>
        </p:nvSpPr>
        <p:spPr>
          <a:xfrm>
            <a:off x="4876799" y="5955268"/>
            <a:ext cx="2895601" cy="369332"/>
          </a:xfrm>
          <a:prstGeom prst="rect">
            <a:avLst/>
          </a:prstGeom>
          <a:noFill/>
          <a:ln>
            <a:solidFill>
              <a:schemeClr val="tx2"/>
            </a:solidFill>
          </a:ln>
        </p:spPr>
        <p:txBody>
          <a:bodyPr wrap="square" rtlCol="0">
            <a:spAutoFit/>
          </a:bodyPr>
          <a:lstStyle/>
          <a:p>
            <a:endParaRPr lang="en-US" dirty="0"/>
          </a:p>
        </p:txBody>
      </p:sp>
      <p:sp>
        <p:nvSpPr>
          <p:cNvPr id="11" name="TextBox 10"/>
          <p:cNvSpPr txBox="1"/>
          <p:nvPr/>
        </p:nvSpPr>
        <p:spPr>
          <a:xfrm>
            <a:off x="1075918" y="4572000"/>
            <a:ext cx="2438401" cy="369332"/>
          </a:xfrm>
          <a:prstGeom prst="rect">
            <a:avLst/>
          </a:prstGeom>
          <a:solidFill>
            <a:schemeClr val="bg1"/>
          </a:solidFill>
        </p:spPr>
        <p:txBody>
          <a:bodyPr wrap="square" rtlCol="0">
            <a:spAutoFit/>
          </a:bodyPr>
          <a:lstStyle/>
          <a:p>
            <a:pPr algn="ctr"/>
            <a:r>
              <a:rPr lang="en-US" dirty="0" smtClean="0"/>
              <a:t>62.1%</a:t>
            </a:r>
            <a:endParaRPr lang="en-US" dirty="0"/>
          </a:p>
        </p:txBody>
      </p:sp>
      <p:sp>
        <p:nvSpPr>
          <p:cNvPr id="12" name="TextBox 11"/>
          <p:cNvSpPr txBox="1"/>
          <p:nvPr/>
        </p:nvSpPr>
        <p:spPr>
          <a:xfrm>
            <a:off x="5459825" y="4572000"/>
            <a:ext cx="2438401" cy="369332"/>
          </a:xfrm>
          <a:prstGeom prst="rect">
            <a:avLst/>
          </a:prstGeom>
          <a:solidFill>
            <a:schemeClr val="bg1"/>
          </a:solidFill>
        </p:spPr>
        <p:txBody>
          <a:bodyPr wrap="square" rtlCol="0">
            <a:spAutoFit/>
          </a:bodyPr>
          <a:lstStyle/>
          <a:p>
            <a:pPr algn="ctr"/>
            <a:r>
              <a:rPr lang="en-US" dirty="0" smtClean="0"/>
              <a:t>32.8%</a:t>
            </a:r>
            <a:endParaRPr lang="en-US" dirty="0"/>
          </a:p>
        </p:txBody>
      </p:sp>
    </p:spTree>
    <p:extLst>
      <p:ext uri="{BB962C8B-B14F-4D97-AF65-F5344CB8AC3E}">
        <p14:creationId xmlns:p14="http://schemas.microsoft.com/office/powerpoint/2010/main" val="18760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7" end="7"/>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4418" y="4126468"/>
            <a:ext cx="3581400" cy="369332"/>
          </a:xfrm>
          <a:prstGeom prst="rect">
            <a:avLst/>
          </a:prstGeom>
          <a:noFill/>
        </p:spPr>
        <p:txBody>
          <a:bodyPr wrap="square" rtlCol="0">
            <a:spAutoFit/>
          </a:bodyPr>
          <a:lstStyle/>
          <a:p>
            <a:pPr algn="ctr"/>
            <a:r>
              <a:rPr lang="en-US" dirty="0"/>
              <a:t>g</a:t>
            </a:r>
            <a:r>
              <a:rPr lang="en-US" dirty="0" smtClean="0"/>
              <a:t>un (36%), fun (26%), sun (12%)</a:t>
            </a:r>
            <a:endParaRPr lang="en-US" dirty="0"/>
          </a:p>
        </p:txBody>
      </p:sp>
      <p:sp>
        <p:nvSpPr>
          <p:cNvPr id="4" name="Title 3"/>
          <p:cNvSpPr>
            <a:spLocks noGrp="1"/>
          </p:cNvSpPr>
          <p:nvPr>
            <p:ph type="title"/>
          </p:nvPr>
        </p:nvSpPr>
        <p:spPr/>
        <p:txBody>
          <a:bodyPr/>
          <a:lstStyle/>
          <a:p>
            <a:r>
              <a:rPr lang="en-US" dirty="0" smtClean="0"/>
              <a:t>Task Manipulation</a:t>
            </a:r>
            <a:endParaRPr lang="en-US" dirty="0"/>
          </a:p>
        </p:txBody>
      </p:sp>
      <p:pic>
        <p:nvPicPr>
          <p:cNvPr id="6" name="Picture 5"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a:bodyPr>
          <a:lstStyle/>
          <a:p>
            <a:r>
              <a:rPr lang="en-US" sz="2800" dirty="0" smtClean="0"/>
              <a:t>Target task: Text recognition</a:t>
            </a:r>
          </a:p>
          <a:p>
            <a:endParaRPr lang="en-US" sz="2800" dirty="0"/>
          </a:p>
          <a:p>
            <a:endParaRPr lang="en-US" sz="2800" dirty="0" smtClean="0"/>
          </a:p>
          <a:p>
            <a:endParaRPr lang="en-US" sz="2800" dirty="0"/>
          </a:p>
          <a:p>
            <a:endParaRPr lang="en-US" sz="2800" dirty="0" smtClean="0"/>
          </a:p>
          <a:p>
            <a:pPr marL="0" indent="0">
              <a:buNone/>
            </a:pPr>
            <a:endParaRPr lang="en-US" sz="4400" dirty="0"/>
          </a:p>
          <a:p>
            <a:r>
              <a:rPr lang="en-US" sz="2800" dirty="0" smtClean="0"/>
              <a:t>Attack task</a:t>
            </a:r>
          </a:p>
          <a:p>
            <a:pPr lvl="1"/>
            <a:r>
              <a:rPr lang="en-US" sz="2400" dirty="0" smtClean="0"/>
              <a:t>Enter “sun” as the answer for the attack task</a:t>
            </a:r>
          </a:p>
        </p:txBody>
      </p:sp>
      <p:pic>
        <p:nvPicPr>
          <p:cNvPr id="3" name="Picture 2"/>
          <p:cNvPicPr>
            <a:picLocks noChangeAspect="1"/>
          </p:cNvPicPr>
          <p:nvPr/>
        </p:nvPicPr>
        <p:blipFill>
          <a:blip r:embed="rId4"/>
          <a:stretch>
            <a:fillRect/>
          </a:stretch>
        </p:blipFill>
        <p:spPr>
          <a:xfrm>
            <a:off x="1190621" y="2450068"/>
            <a:ext cx="2208994" cy="1652400"/>
          </a:xfrm>
          <a:prstGeom prst="rect">
            <a:avLst/>
          </a:prstGeom>
          <a:ln>
            <a:noFill/>
          </a:ln>
        </p:spPr>
      </p:pic>
      <p:pic>
        <p:nvPicPr>
          <p:cNvPr id="7" name="Picture 6"/>
          <p:cNvPicPr>
            <a:picLocks noChangeAspect="1"/>
          </p:cNvPicPr>
          <p:nvPr/>
        </p:nvPicPr>
        <p:blipFill>
          <a:blip r:embed="rId5"/>
          <a:stretch>
            <a:fillRect/>
          </a:stretch>
        </p:blipFill>
        <p:spPr>
          <a:xfrm>
            <a:off x="5257800" y="2450068"/>
            <a:ext cx="2569050" cy="1652400"/>
          </a:xfrm>
          <a:prstGeom prst="rect">
            <a:avLst/>
          </a:prstGeom>
          <a:ln>
            <a:noFill/>
          </a:ln>
        </p:spPr>
      </p:pic>
      <p:sp>
        <p:nvSpPr>
          <p:cNvPr id="14" name="TextBox 13"/>
          <p:cNvSpPr txBox="1"/>
          <p:nvPr/>
        </p:nvSpPr>
        <p:spPr>
          <a:xfrm>
            <a:off x="508134" y="4126468"/>
            <a:ext cx="3577684" cy="334149"/>
          </a:xfrm>
          <a:prstGeom prst="rect">
            <a:avLst/>
          </a:prstGeom>
          <a:solidFill>
            <a:schemeClr val="bg1"/>
          </a:solidFill>
          <a:ln>
            <a:noFill/>
          </a:ln>
        </p:spPr>
        <p:txBody>
          <a:bodyPr wrap="square" rtlCol="0">
            <a:spAutoFit/>
          </a:bodyPr>
          <a:lstStyle/>
          <a:p>
            <a:endParaRPr lang="en-US" dirty="0"/>
          </a:p>
        </p:txBody>
      </p:sp>
      <p:sp>
        <p:nvSpPr>
          <p:cNvPr id="13" name="TextBox 12"/>
          <p:cNvSpPr txBox="1"/>
          <p:nvPr/>
        </p:nvSpPr>
        <p:spPr>
          <a:xfrm>
            <a:off x="1600200" y="4126468"/>
            <a:ext cx="1225296" cy="369332"/>
          </a:xfrm>
          <a:prstGeom prst="rect">
            <a:avLst/>
          </a:prstGeom>
          <a:solidFill>
            <a:schemeClr val="bg1"/>
          </a:solidFill>
          <a:ln>
            <a:solidFill>
              <a:schemeClr val="tx2"/>
            </a:solidFill>
          </a:ln>
        </p:spPr>
        <p:txBody>
          <a:bodyPr wrap="square" rtlCol="0">
            <a:spAutoFit/>
          </a:bodyPr>
          <a:lstStyle/>
          <a:p>
            <a:endParaRPr lang="en-US" dirty="0"/>
          </a:p>
        </p:txBody>
      </p:sp>
      <p:sp>
        <p:nvSpPr>
          <p:cNvPr id="12" name="TextBox 11"/>
          <p:cNvSpPr txBox="1"/>
          <p:nvPr/>
        </p:nvSpPr>
        <p:spPr>
          <a:xfrm>
            <a:off x="1600200" y="4126468"/>
            <a:ext cx="1225296" cy="369332"/>
          </a:xfrm>
          <a:prstGeom prst="rect">
            <a:avLst/>
          </a:prstGeom>
          <a:noFill/>
          <a:ln>
            <a:noFill/>
          </a:ln>
        </p:spPr>
        <p:txBody>
          <a:bodyPr wrap="square" rtlCol="0">
            <a:spAutoFit/>
          </a:bodyPr>
          <a:lstStyle/>
          <a:p>
            <a:r>
              <a:rPr lang="en-US" dirty="0" smtClean="0"/>
              <a:t>sun (75%)</a:t>
            </a:r>
            <a:endParaRPr lang="en-US" dirty="0"/>
          </a:p>
        </p:txBody>
      </p:sp>
      <p:sp>
        <p:nvSpPr>
          <p:cNvPr id="15" name="TextBox 14"/>
          <p:cNvSpPr txBox="1"/>
          <p:nvPr/>
        </p:nvSpPr>
        <p:spPr>
          <a:xfrm>
            <a:off x="5902245" y="4126468"/>
            <a:ext cx="1225296" cy="369332"/>
          </a:xfrm>
          <a:prstGeom prst="rect">
            <a:avLst/>
          </a:prstGeom>
          <a:solidFill>
            <a:schemeClr val="bg1"/>
          </a:solidFill>
          <a:ln>
            <a:solidFill>
              <a:schemeClr val="tx2"/>
            </a:solidFill>
          </a:ln>
        </p:spPr>
        <p:txBody>
          <a:bodyPr wrap="square" rtlCol="0">
            <a:spAutoFit/>
          </a:bodyPr>
          <a:lstStyle/>
          <a:p>
            <a:endParaRPr lang="en-US" dirty="0"/>
          </a:p>
        </p:txBody>
      </p:sp>
      <p:sp>
        <p:nvSpPr>
          <p:cNvPr id="16" name="TextBox 15"/>
          <p:cNvSpPr txBox="1"/>
          <p:nvPr/>
        </p:nvSpPr>
        <p:spPr>
          <a:xfrm>
            <a:off x="5902245" y="4126468"/>
            <a:ext cx="1225296" cy="369332"/>
          </a:xfrm>
          <a:prstGeom prst="rect">
            <a:avLst/>
          </a:prstGeom>
          <a:noFill/>
          <a:ln>
            <a:noFill/>
          </a:ln>
        </p:spPr>
        <p:txBody>
          <a:bodyPr wrap="square" rtlCol="0">
            <a:spAutoFit/>
          </a:bodyPr>
          <a:lstStyle/>
          <a:p>
            <a:r>
              <a:rPr lang="en-US" dirty="0"/>
              <a:t>s</a:t>
            </a:r>
            <a:r>
              <a:rPr lang="en-US" dirty="0" smtClean="0"/>
              <a:t>un (28%)</a:t>
            </a:r>
            <a:endParaRPr lang="en-US" dirty="0"/>
          </a:p>
        </p:txBody>
      </p:sp>
      <p:sp>
        <p:nvSpPr>
          <p:cNvPr id="18" name="Rectangle 17"/>
          <p:cNvSpPr/>
          <p:nvPr/>
        </p:nvSpPr>
        <p:spPr>
          <a:xfrm>
            <a:off x="2116480" y="4178668"/>
            <a:ext cx="626720" cy="298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400800" y="4161651"/>
            <a:ext cx="685800" cy="298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60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3" grpId="0" animBg="1"/>
      <p:bldP spid="12" grpId="0"/>
      <p:bldP spid="15" grpId="0" animBg="1"/>
      <p:bldP spid="16" grpId="0"/>
      <p:bldP spid="18" grpId="0" animBg="1"/>
      <p:bldP spid="18" grpId="1"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for Extraction Task</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883900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934200" y="4038600"/>
            <a:ext cx="1905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226932975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Friendsourcing</a:t>
            </a:r>
            <a:endParaRPr lang="en-US" dirty="0"/>
          </a:p>
        </p:txBody>
      </p:sp>
      <p:sp>
        <p:nvSpPr>
          <p:cNvPr id="4" name="Text Placeholder 3"/>
          <p:cNvSpPr>
            <a:spLocks noGrp="1"/>
          </p:cNvSpPr>
          <p:nvPr>
            <p:ph type="body" idx="1"/>
          </p:nvPr>
        </p:nvSpPr>
        <p:spPr/>
        <p:txBody>
          <a:bodyPr/>
          <a:lstStyle/>
          <a:p>
            <a:r>
              <a:rPr lang="en-US" dirty="0" smtClean="0"/>
              <a:t>Using friends as a resource during the search process</a:t>
            </a:r>
            <a:endParaRPr lang="en-US" dirty="0"/>
          </a:p>
        </p:txBody>
      </p:sp>
      <p:pic>
        <p:nvPicPr>
          <p:cNvPr id="5"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0599" y="3392424"/>
            <a:ext cx="1454201" cy="996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42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versus Asking</a:t>
            </a:r>
            <a:endParaRPr lang="en-US" dirty="0"/>
          </a:p>
        </p:txBody>
      </p:sp>
      <p:sp>
        <p:nvSpPr>
          <p:cNvPr id="3" name="Content Placeholder 2"/>
          <p:cNvSpPr>
            <a:spLocks noGrp="1"/>
          </p:cNvSpPr>
          <p:nvPr>
            <p:ph idx="1"/>
          </p:nvPr>
        </p:nvSpPr>
        <p:spPr/>
        <p:txBody>
          <a:bodyPr/>
          <a:lstStyle/>
          <a:p>
            <a:endParaRPr lang="en-US"/>
          </a:p>
        </p:txBody>
      </p:sp>
      <p:pic>
        <p:nvPicPr>
          <p:cNvPr id="4" name="Picture 15" descr="C:\Users\teevan\AppData\Local\Microsoft\Windows\Temporary Internet Files\Content.IE5\N68AF6BZ\MP900439549[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238"/>
          <a:stretch/>
        </p:blipFill>
        <p:spPr bwMode="auto">
          <a:xfrm>
            <a:off x="457199"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3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teevan\AppData\Local\Microsoft\Windows\Temporary Internet Files\Content.IE5\TSJDGX3H\MP9004484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3200400"/>
            <a:ext cx="2438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Searching versus Asking</a:t>
            </a:r>
            <a:endParaRPr lang="en-US" dirty="0"/>
          </a:p>
        </p:txBody>
      </p:sp>
      <p:sp>
        <p:nvSpPr>
          <p:cNvPr id="3" name="Content Placeholder 2"/>
          <p:cNvSpPr>
            <a:spLocks noGrp="1"/>
          </p:cNvSpPr>
          <p:nvPr>
            <p:ph idx="1"/>
          </p:nvPr>
        </p:nvSpPr>
        <p:spPr/>
        <p:txBody>
          <a:bodyPr>
            <a:normAutofit/>
          </a:bodyPr>
          <a:lstStyle/>
          <a:p>
            <a:r>
              <a:rPr lang="en-US" sz="2800" dirty="0" smtClean="0"/>
              <a:t>Friends respond quickly</a:t>
            </a:r>
          </a:p>
          <a:p>
            <a:pPr lvl="1"/>
            <a:r>
              <a:rPr lang="en-US" sz="2400" dirty="0" smtClean="0"/>
              <a:t>58% of questions answered by the end of search</a:t>
            </a:r>
          </a:p>
          <a:p>
            <a:pPr lvl="1"/>
            <a:r>
              <a:rPr lang="en-US" sz="2400" dirty="0" smtClean="0"/>
              <a:t>Almost all answered by the end of the day</a:t>
            </a:r>
          </a:p>
          <a:p>
            <a:r>
              <a:rPr lang="en-US" sz="2800" dirty="0" smtClean="0"/>
              <a:t>Some answers confirmed search findings</a:t>
            </a:r>
          </a:p>
          <a:p>
            <a:r>
              <a:rPr lang="en-US" sz="2800" dirty="0" smtClean="0"/>
              <a:t>But many provided new information</a:t>
            </a:r>
          </a:p>
          <a:p>
            <a:pPr lvl="1"/>
            <a:r>
              <a:rPr lang="en-US" sz="2400" dirty="0" smtClean="0"/>
              <a:t>Information not available online</a:t>
            </a:r>
            <a:endParaRPr lang="en-US" sz="2200" dirty="0" smtClean="0"/>
          </a:p>
          <a:p>
            <a:pPr lvl="1"/>
            <a:r>
              <a:rPr lang="en-US" sz="2400" dirty="0" smtClean="0"/>
              <a:t>Information not actively sought</a:t>
            </a:r>
          </a:p>
          <a:p>
            <a:pPr lvl="1"/>
            <a:r>
              <a:rPr lang="en-US" sz="2400" dirty="0" smtClean="0"/>
              <a:t>Social content</a:t>
            </a:r>
            <a:endParaRPr lang="en-US" sz="2400" dirty="0"/>
          </a:p>
        </p:txBody>
      </p:sp>
      <p:pic>
        <p:nvPicPr>
          <p:cNvPr id="4"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6107668"/>
            <a:ext cx="28194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Morris, Panovich</a:t>
            </a:r>
            <a:endParaRPr lang="en-US" dirty="0">
              <a:solidFill>
                <a:schemeClr val="tx2"/>
              </a:solidFill>
            </a:endParaRPr>
          </a:p>
        </p:txBody>
      </p:sp>
    </p:spTree>
    <p:extLst>
      <p:ext uri="{BB962C8B-B14F-4D97-AF65-F5344CB8AC3E}">
        <p14:creationId xmlns:p14="http://schemas.microsoft.com/office/powerpoint/2010/main" val="1618987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7"/>
          <a:stretch/>
        </p:blipFill>
        <p:spPr bwMode="auto">
          <a:xfrm>
            <a:off x="457199" y="1600201"/>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smtClean="0"/>
              <a:t>Speed Focus in Search Reasonable</a:t>
            </a:r>
            <a:endParaRPr lang="en-US" dirty="0"/>
          </a:p>
        </p:txBody>
      </p:sp>
      <p:pic>
        <p:nvPicPr>
          <p:cNvPr id="9"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21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Shaping the Replies from Friends</a:t>
            </a:r>
            <a:endParaRPr lang="en-US" dirty="0"/>
          </a:p>
        </p:txBody>
      </p:sp>
      <p:pic>
        <p:nvPicPr>
          <p:cNvPr id="1026" name="Picture 2" descr="C:\Users\teevan\AppData\Local\Microsoft\Windows\Temporary Internet Files\Content.IE5\QPMM7SWI\MP900399275[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10425"/>
                    </a14:imgEffect>
                    <a14:imgEffect>
                      <a14:saturation sat="18000"/>
                    </a14:imgEffect>
                    <a14:imgEffect>
                      <a14:brightnessContrast bright="44000" contrast="53000"/>
                    </a14:imgEffect>
                  </a14:imgLayer>
                </a14:imgProps>
              </a:ext>
              <a:ext uri="{28A0092B-C50C-407E-A947-70E740481C1C}">
                <a14:useLocalDpi xmlns:a14="http://schemas.microsoft.com/office/drawing/2010/main" val="0"/>
              </a:ext>
            </a:extLst>
          </a:blip>
          <a:srcRect b="25926"/>
          <a:stretch/>
        </p:blipFill>
        <p:spPr bwMode="auto">
          <a:xfrm>
            <a:off x="457199" y="1600200"/>
            <a:ext cx="8229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2287250"/>
            <a:ext cx="3581400" cy="1446550"/>
          </a:xfrm>
          <a:prstGeom prst="rect">
            <a:avLst/>
          </a:prstGeom>
          <a:noFill/>
        </p:spPr>
        <p:txBody>
          <a:bodyPr wrap="square" rtlCol="0">
            <a:spAutoFit/>
          </a:bodyPr>
          <a:lstStyle/>
          <a:p>
            <a:pPr algn="ctr"/>
            <a:r>
              <a:rPr lang="en-US" sz="4400" dirty="0" smtClean="0"/>
              <a:t>Should I watch E.T.?</a:t>
            </a:r>
            <a:endParaRPr lang="en-US" dirty="0"/>
          </a:p>
        </p:txBody>
      </p:sp>
      <p:sp>
        <p:nvSpPr>
          <p:cNvPr id="4" name="AutoShape 5" descr="http://benjaminbernarddigital.com/wp-content/uploads/2012/03/3d-audience.jp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http://benjaminbernarddigital.com/wp-content/uploads/2012/03/3d-audience.jpg"/>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http://benjaminbernarddigital.com/wp-content/uploads/2012/03/3d-audience.jpg"/>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6548" t="47371" r="29166"/>
          <a:stretch/>
        </p:blipFill>
        <p:spPr bwMode="auto">
          <a:xfrm>
            <a:off x="457199" y="1600200"/>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C:\Users\teevan\AppData\Local\Microsoft\Windows\Temporary Internet Files\Content.IE5\RG16Y6CK\MC900339864[1].wmf"/>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30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Shaping the Replies from Friends</a:t>
            </a:r>
            <a:endParaRPr lang="en-US" dirty="0"/>
          </a:p>
        </p:txBody>
      </p:sp>
      <p:sp>
        <p:nvSpPr>
          <p:cNvPr id="6" name="Content Placeholder 5"/>
          <p:cNvSpPr>
            <a:spLocks noGrp="1"/>
          </p:cNvSpPr>
          <p:nvPr>
            <p:ph idx="1"/>
          </p:nvPr>
        </p:nvSpPr>
        <p:spPr/>
        <p:txBody>
          <a:bodyPr/>
          <a:lstStyle/>
          <a:p>
            <a:r>
              <a:rPr lang="en-US" sz="2800" dirty="0" smtClean="0"/>
              <a:t>Larger networks provide better replies</a:t>
            </a:r>
          </a:p>
          <a:p>
            <a:r>
              <a:rPr lang="en-US" sz="2800" dirty="0" smtClean="0"/>
              <a:t>Faster replies in the morning, more in the evening</a:t>
            </a:r>
          </a:p>
          <a:p>
            <a:r>
              <a:rPr lang="en-US" sz="2800" dirty="0" smtClean="0"/>
              <a:t>Question phrasing important</a:t>
            </a:r>
          </a:p>
          <a:p>
            <a:pPr lvl="1"/>
            <a:r>
              <a:rPr lang="en-US" sz="2400" dirty="0" smtClean="0"/>
              <a:t>Include question mark</a:t>
            </a:r>
          </a:p>
          <a:p>
            <a:pPr lvl="1"/>
            <a:r>
              <a:rPr lang="en-US" sz="2400" dirty="0" smtClean="0"/>
              <a:t>Target the question at a group (even at </a:t>
            </a:r>
            <a:r>
              <a:rPr lang="en-US" sz="2400" i="1" dirty="0" smtClean="0"/>
              <a:t>anyone</a:t>
            </a:r>
            <a:r>
              <a:rPr lang="en-US" sz="2400" dirty="0" smtClean="0"/>
              <a:t>)</a:t>
            </a:r>
          </a:p>
          <a:p>
            <a:pPr lvl="1"/>
            <a:r>
              <a:rPr lang="en-US" sz="2400" dirty="0" smtClean="0"/>
              <a:t>Be brief (although context changes nature of replies)</a:t>
            </a:r>
          </a:p>
          <a:p>
            <a:r>
              <a:rPr lang="en-US" sz="2800" dirty="0" smtClean="0"/>
              <a:t>Early replies shape future replies</a:t>
            </a:r>
          </a:p>
          <a:p>
            <a:r>
              <a:rPr lang="en-US" sz="2800" dirty="0" smtClean="0"/>
              <a:t>Opportunity for friends and algorithms to collaborate to find the best content</a:t>
            </a:r>
          </a:p>
        </p:txBody>
      </p:sp>
      <p:pic>
        <p:nvPicPr>
          <p:cNvPr id="10"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38600" y="6107668"/>
            <a:ext cx="46482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Morris, Panovich</a:t>
            </a:r>
            <a:endParaRPr lang="en-US" dirty="0">
              <a:solidFill>
                <a:schemeClr val="tx2"/>
              </a:solidFill>
            </a:endParaRPr>
          </a:p>
        </p:txBody>
      </p:sp>
    </p:spTree>
    <p:extLst>
      <p:ext uri="{BB962C8B-B14F-4D97-AF65-F5344CB8AC3E}">
        <p14:creationId xmlns:p14="http://schemas.microsoft.com/office/powerpoint/2010/main" val="3835575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Selfsourcing</a:t>
            </a:r>
            <a:endParaRPr lang="en-US" dirty="0"/>
          </a:p>
        </p:txBody>
      </p:sp>
      <p:sp>
        <p:nvSpPr>
          <p:cNvPr id="4" name="Text Placeholder 3"/>
          <p:cNvSpPr>
            <a:spLocks noGrp="1"/>
          </p:cNvSpPr>
          <p:nvPr>
            <p:ph type="body" idx="1"/>
          </p:nvPr>
        </p:nvSpPr>
        <p:spPr/>
        <p:txBody>
          <a:bodyPr/>
          <a:lstStyle/>
          <a:p>
            <a:r>
              <a:rPr lang="en-US" dirty="0" smtClean="0"/>
              <a:t>Supporting the information seeker as they search</a:t>
            </a:r>
            <a:endParaRPr lang="en-US" dirty="0"/>
          </a:p>
        </p:txBody>
      </p:sp>
      <p:pic>
        <p:nvPicPr>
          <p:cNvPr id="5"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0599" y="3392424"/>
            <a:ext cx="1454201" cy="996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70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Jumping to the Conclusion</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45" r="9445"/>
          <a:stretch/>
        </p:blipFill>
        <p:spPr>
          <a:xfrm>
            <a:off x="457200" y="1600200"/>
            <a:ext cx="8229600" cy="4873752"/>
          </a:xfrm>
        </p:spPr>
      </p:pic>
      <p:pic>
        <p:nvPicPr>
          <p:cNvPr id="8"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6096000"/>
            <a:ext cx="4648200" cy="381000"/>
          </a:xfrm>
          <a:prstGeom prst="rect">
            <a:avLst/>
          </a:prstGeom>
          <a:noFill/>
        </p:spPr>
        <p:txBody>
          <a:bodyPr wrap="square" rtlCol="0">
            <a:spAutoFit/>
          </a:bodyPr>
          <a:lstStyle/>
          <a:p>
            <a:pPr algn="r"/>
            <a:r>
              <a:rPr lang="en-US" dirty="0">
                <a:solidFill>
                  <a:schemeClr val="tx2">
                    <a:lumMod val="20000"/>
                    <a:lumOff val="80000"/>
                  </a:schemeClr>
                </a:solidFill>
              </a:rPr>
              <a:t>w</a:t>
            </a:r>
            <a:r>
              <a:rPr lang="en-US" dirty="0" smtClean="0">
                <a:solidFill>
                  <a:schemeClr val="tx2">
                    <a:lumMod val="20000"/>
                    <a:lumOff val="80000"/>
                  </a:schemeClr>
                </a:solidFill>
              </a:rPr>
              <a:t>ith Eickhoff, White, Dumais, Andr</a:t>
            </a:r>
            <a:r>
              <a:rPr lang="en-US" dirty="0">
                <a:solidFill>
                  <a:schemeClr val="tx2">
                    <a:lumMod val="20000"/>
                    <a:lumOff val="80000"/>
                  </a:schemeClr>
                </a:solidFill>
              </a:rPr>
              <a:t>é</a:t>
            </a:r>
          </a:p>
        </p:txBody>
      </p:sp>
    </p:spTree>
    <p:extLst>
      <p:ext uri="{BB962C8B-B14F-4D97-AF65-F5344CB8AC3E}">
        <p14:creationId xmlns:p14="http://schemas.microsoft.com/office/powerpoint/2010/main" val="456337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Supporting Search through Structure</a:t>
            </a:r>
            <a:endParaRPr lang="en-US" dirty="0"/>
          </a:p>
        </p:txBody>
      </p:sp>
      <p:sp>
        <p:nvSpPr>
          <p:cNvPr id="5" name="Content Placeholder 4"/>
          <p:cNvSpPr>
            <a:spLocks noGrp="1"/>
          </p:cNvSpPr>
          <p:nvPr>
            <p:ph idx="1"/>
          </p:nvPr>
        </p:nvSpPr>
        <p:spPr/>
        <p:txBody>
          <a:bodyPr>
            <a:normAutofit/>
          </a:bodyPr>
          <a:lstStyle/>
          <a:p>
            <a:r>
              <a:rPr lang="en-US" dirty="0" smtClean="0"/>
              <a:t>Provide search recipes</a:t>
            </a:r>
          </a:p>
          <a:p>
            <a:pPr lvl="1"/>
            <a:r>
              <a:rPr lang="en-US" dirty="0" smtClean="0"/>
              <a:t>Understand query</a:t>
            </a:r>
          </a:p>
          <a:p>
            <a:pPr lvl="1"/>
            <a:r>
              <a:rPr lang="en-US" dirty="0" smtClean="0"/>
              <a:t>Retrieve</a:t>
            </a:r>
          </a:p>
          <a:p>
            <a:pPr lvl="1"/>
            <a:r>
              <a:rPr lang="en-US" dirty="0" smtClean="0"/>
              <a:t>Process results</a:t>
            </a:r>
            <a:endParaRPr lang="en-US" dirty="0"/>
          </a:p>
          <a:p>
            <a:r>
              <a:rPr lang="en-US" dirty="0" smtClean="0"/>
              <a:t>For specific task types</a:t>
            </a:r>
          </a:p>
          <a:p>
            <a:r>
              <a:rPr lang="en-US" dirty="0" smtClean="0"/>
              <a:t>For general search tasks</a:t>
            </a:r>
          </a:p>
          <a:p>
            <a:r>
              <a:rPr lang="en-US" dirty="0" smtClean="0"/>
              <a:t>Structure enables people to</a:t>
            </a:r>
          </a:p>
          <a:p>
            <a:pPr lvl="1"/>
            <a:r>
              <a:rPr lang="en-US" dirty="0" smtClean="0"/>
              <a:t>Complete harder tasks</a:t>
            </a:r>
          </a:p>
          <a:p>
            <a:pPr lvl="1"/>
            <a:r>
              <a:rPr lang="en-US" dirty="0" smtClean="0"/>
              <a:t>Search for complex things</a:t>
            </a:r>
            <a:br>
              <a:rPr lang="en-US" dirty="0" smtClean="0"/>
            </a:br>
            <a:r>
              <a:rPr lang="en-US" dirty="0" smtClean="0"/>
              <a:t>from their mobile devices</a:t>
            </a:r>
          </a:p>
          <a:p>
            <a:pPr lvl="1"/>
            <a:r>
              <a:rPr lang="en-US" dirty="0"/>
              <a:t>Delegate parts of the </a:t>
            </a:r>
            <a:r>
              <a:rPr lang="en-US" dirty="0" smtClean="0"/>
              <a:t>task</a:t>
            </a:r>
            <a:endParaRPr lang="en-US" dirty="0"/>
          </a:p>
        </p:txBody>
      </p:sp>
      <p:pic>
        <p:nvPicPr>
          <p:cNvPr id="6"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5" descr="http://blogs-images.forbes.com/sap/files/2012/09/273647_l_srgb_s_g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516" r="11128"/>
          <a:stretch/>
        </p:blipFill>
        <p:spPr bwMode="auto">
          <a:xfrm>
            <a:off x="4931663" y="1600201"/>
            <a:ext cx="3755136" cy="48737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38600" y="6107668"/>
            <a:ext cx="4648200" cy="369332"/>
          </a:xfrm>
          <a:prstGeom prst="rect">
            <a:avLst/>
          </a:prstGeom>
          <a:noFill/>
        </p:spPr>
        <p:txBody>
          <a:bodyPr wrap="square" rtlCol="0">
            <a:spAutoFit/>
          </a:bodyPr>
          <a:lstStyle/>
          <a:p>
            <a:pPr algn="r"/>
            <a:r>
              <a:rPr lang="en-US" dirty="0">
                <a:solidFill>
                  <a:schemeClr val="tx2">
                    <a:lumMod val="50000"/>
                  </a:schemeClr>
                </a:solidFill>
              </a:rPr>
              <a:t>w</a:t>
            </a:r>
            <a:r>
              <a:rPr lang="en-US" dirty="0" smtClean="0">
                <a:solidFill>
                  <a:schemeClr val="tx2">
                    <a:lumMod val="50000"/>
                  </a:schemeClr>
                </a:solidFill>
              </a:rPr>
              <a:t>ith Liebling, Lasecki</a:t>
            </a:r>
            <a:endParaRPr lang="en-US" dirty="0">
              <a:solidFill>
                <a:schemeClr val="tx2">
                  <a:lumMod val="50000"/>
                </a:schemeClr>
              </a:solidFill>
            </a:endParaRPr>
          </a:p>
        </p:txBody>
      </p:sp>
    </p:spTree>
    <p:extLst>
      <p:ext uri="{BB962C8B-B14F-4D97-AF65-F5344CB8AC3E}">
        <p14:creationId xmlns:p14="http://schemas.microsoft.com/office/powerpoint/2010/main" val="1021998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 Experience</a:t>
            </a:r>
            <a:endParaRPr lang="en-US" dirty="0"/>
          </a:p>
        </p:txBody>
      </p:sp>
      <p:pic>
        <p:nvPicPr>
          <p:cNvPr id="3" name="Picture 2"/>
          <p:cNvPicPr>
            <a:picLocks noChangeAspect="1"/>
          </p:cNvPicPr>
          <p:nvPr/>
        </p:nvPicPr>
        <p:blipFill>
          <a:blip r:embed="rId3"/>
          <a:stretch>
            <a:fillRect/>
          </a:stretch>
        </p:blipFill>
        <p:spPr>
          <a:xfrm>
            <a:off x="1309028" y="1600200"/>
            <a:ext cx="6525945" cy="4873752"/>
          </a:xfrm>
          <a:prstGeom prst="rect">
            <a:avLst/>
          </a:prstGeom>
        </p:spPr>
      </p:pic>
      <p:pic>
        <p:nvPicPr>
          <p:cNvPr id="5" name="Picture 4"/>
          <p:cNvPicPr>
            <a:picLocks noChangeAspect="1"/>
          </p:cNvPicPr>
          <p:nvPr/>
        </p:nvPicPr>
        <p:blipFill>
          <a:blip r:embed="rId4"/>
          <a:stretch>
            <a:fillRect/>
          </a:stretch>
        </p:blipFill>
        <p:spPr>
          <a:xfrm>
            <a:off x="2078165" y="3108960"/>
            <a:ext cx="3789235" cy="1234440"/>
          </a:xfrm>
          <a:prstGeom prst="rect">
            <a:avLst/>
          </a:prstGeom>
          <a:ln w="19050">
            <a:solidFill>
              <a:schemeClr val="accent1"/>
            </a:solidFill>
          </a:ln>
        </p:spPr>
      </p:pic>
      <p:sp>
        <p:nvSpPr>
          <p:cNvPr id="8" name="Rectangle 7"/>
          <p:cNvSpPr/>
          <p:nvPr/>
        </p:nvSpPr>
        <p:spPr>
          <a:xfrm>
            <a:off x="2078165" y="4419600"/>
            <a:ext cx="3785616" cy="548640"/>
          </a:xfrm>
          <a:prstGeom prst="rect">
            <a:avLst/>
          </a:prstGeom>
          <a:solidFill>
            <a:schemeClr val="accent2">
              <a:alpha val="3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r="5926"/>
          <a:stretch/>
        </p:blipFill>
        <p:spPr>
          <a:xfrm>
            <a:off x="457199" y="1600201"/>
            <a:ext cx="8229601" cy="4873752"/>
          </a:xfrm>
        </p:spPr>
      </p:pic>
      <p:sp>
        <p:nvSpPr>
          <p:cNvPr id="6" name="Rectangle 5"/>
          <p:cNvSpPr/>
          <p:nvPr/>
        </p:nvSpPr>
        <p:spPr>
          <a:xfrm>
            <a:off x="1219200" y="2057400"/>
            <a:ext cx="1828800" cy="3703320"/>
          </a:xfrm>
          <a:prstGeom prst="rect">
            <a:avLst/>
          </a:prstGeom>
          <a:solidFill>
            <a:srgbClr val="FC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Algorithms + Experience = Confusion</a:t>
            </a:r>
            <a:endParaRPr lang="en-US" dirty="0"/>
          </a:p>
        </p:txBody>
      </p:sp>
      <p:pic>
        <p:nvPicPr>
          <p:cNvPr id="8"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219200" y="2057400"/>
            <a:ext cx="1828800" cy="266700"/>
          </a:xfrm>
          <a:prstGeom prst="rect">
            <a:avLst/>
          </a:prstGeom>
        </p:spPr>
      </p:pic>
      <p:pic>
        <p:nvPicPr>
          <p:cNvPr id="9" name="Picture 8"/>
          <p:cNvPicPr>
            <a:picLocks noChangeAspect="1"/>
          </p:cNvPicPr>
          <p:nvPr/>
        </p:nvPicPr>
        <p:blipFill>
          <a:blip r:embed="rId6"/>
          <a:stretch>
            <a:fillRect/>
          </a:stretch>
        </p:blipFill>
        <p:spPr>
          <a:xfrm>
            <a:off x="1219200" y="4692870"/>
            <a:ext cx="1828800" cy="1095375"/>
          </a:xfrm>
          <a:prstGeom prst="rect">
            <a:avLst/>
          </a:prstGeom>
        </p:spPr>
      </p:pic>
      <p:pic>
        <p:nvPicPr>
          <p:cNvPr id="10" name="Picture 9"/>
          <p:cNvPicPr>
            <a:picLocks noChangeAspect="1"/>
          </p:cNvPicPr>
          <p:nvPr/>
        </p:nvPicPr>
        <p:blipFill>
          <a:blip r:embed="rId7"/>
          <a:stretch>
            <a:fillRect/>
          </a:stretch>
        </p:blipFill>
        <p:spPr>
          <a:xfrm>
            <a:off x="1219200" y="2323115"/>
            <a:ext cx="1828800" cy="2171700"/>
          </a:xfrm>
          <a:prstGeom prst="rect">
            <a:avLst/>
          </a:prstGeom>
        </p:spPr>
      </p:pic>
      <p:pic>
        <p:nvPicPr>
          <p:cNvPr id="11" name="Picture 10"/>
          <p:cNvPicPr>
            <a:picLocks noChangeAspect="1"/>
          </p:cNvPicPr>
          <p:nvPr/>
        </p:nvPicPr>
        <p:blipFill>
          <a:blip r:embed="rId8"/>
          <a:stretch>
            <a:fillRect/>
          </a:stretch>
        </p:blipFill>
        <p:spPr>
          <a:xfrm>
            <a:off x="1219200" y="2057400"/>
            <a:ext cx="1828800" cy="3705225"/>
          </a:xfrm>
          <a:prstGeom prst="rect">
            <a:avLst/>
          </a:prstGeom>
        </p:spPr>
      </p:pic>
      <p:pic>
        <p:nvPicPr>
          <p:cNvPr id="12" name="Picture 11"/>
          <p:cNvPicPr>
            <a:picLocks noChangeAspect="1"/>
          </p:cNvPicPr>
          <p:nvPr/>
        </p:nvPicPr>
        <p:blipFill>
          <a:blip r:embed="rId9"/>
          <a:stretch>
            <a:fillRect/>
          </a:stretch>
        </p:blipFill>
        <p:spPr>
          <a:xfrm>
            <a:off x="1219200" y="4493831"/>
            <a:ext cx="1828800" cy="200025"/>
          </a:xfrm>
          <a:prstGeom prst="rect">
            <a:avLst/>
          </a:prstGeom>
        </p:spPr>
      </p:pic>
      <p:sp>
        <p:nvSpPr>
          <p:cNvPr id="13" name="Rectangle 12"/>
          <p:cNvSpPr/>
          <p:nvPr/>
        </p:nvSpPr>
        <p:spPr>
          <a:xfrm>
            <a:off x="1066800" y="4423378"/>
            <a:ext cx="2133600" cy="340930"/>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82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 -4.07407E-6 L 0 -0.31481 " pathEditMode="relative" rAng="0" ptsTypes="AA">
                                      <p:cBhvr>
                                        <p:cTn id="22" dur="2000" fill="hold"/>
                                        <p:tgtEl>
                                          <p:spTgt spid="12"/>
                                        </p:tgtEl>
                                        <p:attrNameLst>
                                          <p:attrName>ppt_x</p:attrName>
                                          <p:attrName>ppt_y</p:attrName>
                                        </p:attrNameLst>
                                      </p:cBhvr>
                                      <p:rCtr x="0" y="-15741"/>
                                    </p:animMotion>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0 2.59259E-6 L 0 0.02477 " pathEditMode="relative" rAng="0" ptsTypes="AA">
                                      <p:cBhvr>
                                        <p:cTn id="26" dur="2000" fill="hold"/>
                                        <p:tgtEl>
                                          <p:spTgt spid="10"/>
                                        </p:tgtEl>
                                        <p:attrNameLst>
                                          <p:attrName>ppt_x</p:attrName>
                                          <p:attrName>ppt_y</p:attrName>
                                        </p:attrNameLst>
                                      </p:cBhvr>
                                      <p:rCtr x="0" y="1227"/>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Interrupts Finding</a:t>
            </a:r>
            <a:endParaRPr lang="en-US" dirty="0"/>
          </a:p>
        </p:txBody>
      </p:sp>
      <p:sp>
        <p:nvSpPr>
          <p:cNvPr id="3" name="Content Placeholder 2"/>
          <p:cNvSpPr>
            <a:spLocks noGrp="1"/>
          </p:cNvSpPr>
          <p:nvPr>
            <p:ph idx="1"/>
          </p:nvPr>
        </p:nvSpPr>
        <p:spPr/>
        <p:txBody>
          <a:bodyPr/>
          <a:lstStyle/>
          <a:p>
            <a:r>
              <a:rPr lang="en-US" dirty="0"/>
              <a:t>When search result ordering changes people are</a:t>
            </a:r>
          </a:p>
          <a:p>
            <a:pPr lvl="1"/>
            <a:r>
              <a:rPr lang="en-US" dirty="0"/>
              <a:t>Less likely to click on a repeat result</a:t>
            </a:r>
          </a:p>
          <a:p>
            <a:pPr lvl="1"/>
            <a:r>
              <a:rPr lang="en-US" dirty="0"/>
              <a:t>Slower to click on a repeat result when they do</a:t>
            </a:r>
          </a:p>
          <a:p>
            <a:pPr lvl="1"/>
            <a:r>
              <a:rPr lang="en-US" dirty="0"/>
              <a:t>More likely to abandon their </a:t>
            </a:r>
            <a:r>
              <a:rPr lang="en-US" dirty="0" smtClean="0"/>
              <a:t>search</a:t>
            </a:r>
          </a:p>
          <a:p>
            <a:endParaRPr lang="en-US" dirty="0"/>
          </a:p>
        </p:txBody>
      </p:sp>
      <p:graphicFrame>
        <p:nvGraphicFramePr>
          <p:cNvPr id="4" name="Chart 3"/>
          <p:cNvGraphicFramePr/>
          <p:nvPr>
            <p:extLst>
              <p:ext uri="{D42A27DB-BD31-4B8C-83A1-F6EECF244321}">
                <p14:modId xmlns:p14="http://schemas.microsoft.com/office/powerpoint/2010/main" val="235671855"/>
              </p:ext>
            </p:extLst>
          </p:nvPr>
        </p:nvGraphicFramePr>
        <p:xfrm>
          <a:off x="990600" y="3581400"/>
          <a:ext cx="6400800" cy="232855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8600" y="6107668"/>
            <a:ext cx="46482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Lee, de la Chica, Adar, Jones, Potts</a:t>
            </a:r>
            <a:endParaRPr lang="en-US" dirty="0">
              <a:solidFill>
                <a:schemeClr val="tx2"/>
              </a:solidFill>
            </a:endParaRPr>
          </a:p>
        </p:txBody>
      </p:sp>
    </p:spTree>
    <p:extLst>
      <p:ext uri="{BB962C8B-B14F-4D97-AF65-F5344CB8AC3E}">
        <p14:creationId xmlns:p14="http://schemas.microsoft.com/office/powerpoint/2010/main" val="3561845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Magic to Minimize Interruption</a:t>
            </a:r>
            <a:endParaRPr lang="en-US" dirty="0"/>
          </a:p>
        </p:txBody>
      </p:sp>
      <p:grpSp>
        <p:nvGrpSpPr>
          <p:cNvPr id="11" name="Group 10"/>
          <p:cNvGrpSpPr/>
          <p:nvPr/>
        </p:nvGrpSpPr>
        <p:grpSpPr>
          <a:xfrm>
            <a:off x="488950" y="2590800"/>
            <a:ext cx="8166100" cy="1828800"/>
            <a:chOff x="488950" y="2590800"/>
            <a:chExt cx="8166100" cy="1828800"/>
          </a:xfrm>
        </p:grpSpPr>
        <p:pic>
          <p:nvPicPr>
            <p:cNvPr id="5" name="Picture 8" descr="KH"/>
            <p:cNvPicPr>
              <a:picLocks noChangeAspect="1" noChangeArrowheads="1"/>
            </p:cNvPicPr>
            <p:nvPr/>
          </p:nvPicPr>
          <p:blipFill>
            <a:blip r:embed="rId3"/>
            <a:stretch>
              <a:fillRect/>
            </a:stretch>
          </p:blipFill>
          <p:spPr bwMode="auto">
            <a:xfrm>
              <a:off x="488950" y="2590800"/>
              <a:ext cx="1187450" cy="1828800"/>
            </a:xfrm>
            <a:prstGeom prst="rect">
              <a:avLst/>
            </a:prstGeom>
            <a:noFill/>
            <a:ln w="9525">
              <a:solidFill>
                <a:schemeClr val="tx1">
                  <a:lumMod val="85000"/>
                  <a:lumOff val="15000"/>
                </a:schemeClr>
              </a:solidFill>
              <a:miter lim="800000"/>
              <a:headEnd/>
              <a:tailEnd/>
            </a:ln>
          </p:spPr>
        </p:pic>
        <p:pic>
          <p:nvPicPr>
            <p:cNvPr id="6" name="Picture 9" descr="JC"/>
            <p:cNvPicPr>
              <a:picLocks noChangeAspect="1" noChangeArrowheads="1"/>
            </p:cNvPicPr>
            <p:nvPr/>
          </p:nvPicPr>
          <p:blipFill>
            <a:blip r:embed="rId4"/>
            <a:stretch>
              <a:fillRect/>
            </a:stretch>
          </p:blipFill>
          <p:spPr bwMode="auto">
            <a:xfrm>
              <a:off x="1884680" y="2590800"/>
              <a:ext cx="1187450" cy="1828800"/>
            </a:xfrm>
            <a:prstGeom prst="rect">
              <a:avLst/>
            </a:prstGeom>
            <a:noFill/>
            <a:ln w="9525">
              <a:solidFill>
                <a:schemeClr val="tx1">
                  <a:lumMod val="85000"/>
                  <a:lumOff val="15000"/>
                </a:schemeClr>
              </a:solidFill>
              <a:miter lim="800000"/>
              <a:headEnd/>
              <a:tailEnd/>
            </a:ln>
          </p:spPr>
        </p:pic>
        <p:pic>
          <p:nvPicPr>
            <p:cNvPr id="7" name="Picture 10" descr="KS"/>
            <p:cNvPicPr>
              <a:picLocks noChangeAspect="1" noChangeArrowheads="1"/>
            </p:cNvPicPr>
            <p:nvPr/>
          </p:nvPicPr>
          <p:blipFill>
            <a:blip r:embed="rId5"/>
            <a:stretch>
              <a:fillRect/>
            </a:stretch>
          </p:blipFill>
          <p:spPr bwMode="auto">
            <a:xfrm>
              <a:off x="3280410" y="2590800"/>
              <a:ext cx="1187450" cy="1828800"/>
            </a:xfrm>
            <a:prstGeom prst="rect">
              <a:avLst/>
            </a:prstGeom>
            <a:noFill/>
            <a:ln w="9525">
              <a:solidFill>
                <a:schemeClr val="tx1">
                  <a:lumMod val="85000"/>
                  <a:lumOff val="15000"/>
                </a:schemeClr>
              </a:solidFill>
              <a:miter lim="800000"/>
              <a:headEnd/>
              <a:tailEnd/>
            </a:ln>
          </p:spPr>
        </p:pic>
        <p:pic>
          <p:nvPicPr>
            <p:cNvPr id="8" name="Picture 11" descr="QD"/>
            <p:cNvPicPr>
              <a:picLocks noChangeAspect="1" noChangeArrowheads="1"/>
            </p:cNvPicPr>
            <p:nvPr/>
          </p:nvPicPr>
          <p:blipFill>
            <a:blip r:embed="rId6"/>
            <a:stretch>
              <a:fillRect/>
            </a:stretch>
          </p:blipFill>
          <p:spPr bwMode="auto">
            <a:xfrm>
              <a:off x="4676140" y="2590800"/>
              <a:ext cx="1187450" cy="1828800"/>
            </a:xfrm>
            <a:prstGeom prst="rect">
              <a:avLst/>
            </a:prstGeom>
            <a:noFill/>
            <a:ln w="9525">
              <a:solidFill>
                <a:schemeClr val="tx1">
                  <a:lumMod val="85000"/>
                  <a:lumOff val="15000"/>
                </a:schemeClr>
              </a:solidFill>
              <a:miter lim="800000"/>
              <a:headEnd/>
              <a:tailEnd/>
            </a:ln>
          </p:spPr>
        </p:pic>
        <p:pic>
          <p:nvPicPr>
            <p:cNvPr id="9" name="Picture 12" descr="JD"/>
            <p:cNvPicPr>
              <a:picLocks noChangeAspect="1" noChangeArrowheads="1"/>
            </p:cNvPicPr>
            <p:nvPr/>
          </p:nvPicPr>
          <p:blipFill>
            <a:blip r:embed="rId7"/>
            <a:stretch>
              <a:fillRect/>
            </a:stretch>
          </p:blipFill>
          <p:spPr bwMode="auto">
            <a:xfrm>
              <a:off x="6071870" y="2590800"/>
              <a:ext cx="1187450" cy="1828800"/>
            </a:xfrm>
            <a:prstGeom prst="rect">
              <a:avLst/>
            </a:prstGeom>
            <a:noFill/>
            <a:ln w="9525">
              <a:solidFill>
                <a:schemeClr val="tx1">
                  <a:lumMod val="85000"/>
                  <a:lumOff val="15000"/>
                </a:schemeClr>
              </a:solidFill>
              <a:miter lim="800000"/>
              <a:headEnd/>
              <a:tailEnd/>
            </a:ln>
          </p:spPr>
        </p:pic>
        <p:pic>
          <p:nvPicPr>
            <p:cNvPr id="10" name="Picture 13" descr="QC"/>
            <p:cNvPicPr>
              <a:picLocks noChangeAspect="1" noChangeArrowheads="1"/>
            </p:cNvPicPr>
            <p:nvPr/>
          </p:nvPicPr>
          <p:blipFill>
            <a:blip r:embed="rId8"/>
            <a:stretch>
              <a:fillRect/>
            </a:stretch>
          </p:blipFill>
          <p:spPr bwMode="auto">
            <a:xfrm>
              <a:off x="7467600" y="2590800"/>
              <a:ext cx="1187450" cy="1828800"/>
            </a:xfrm>
            <a:prstGeom prst="rect">
              <a:avLst/>
            </a:prstGeom>
            <a:noFill/>
            <a:ln w="9525">
              <a:solidFill>
                <a:schemeClr val="tx1">
                  <a:lumMod val="85000"/>
                  <a:lumOff val="15000"/>
                </a:schemeClr>
              </a:solidFill>
              <a:miter lim="800000"/>
              <a:headEnd/>
              <a:tailEnd/>
            </a:ln>
          </p:spPr>
        </p:pic>
      </p:grpSp>
      <p:pic>
        <p:nvPicPr>
          <p:cNvPr id="12" name="Picture 4" descr="C:\Users\teevan\AppData\Local\Microsoft\Windows\Temporary Internet Files\Content.IE5\RG16Y6CK\MC900339864[1].wmf"/>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38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b="5185"/>
          <a:stretch/>
        </p:blipFill>
        <p:spPr>
          <a:xfrm>
            <a:off x="457199" y="1600200"/>
            <a:ext cx="8229600" cy="4876800"/>
          </a:xfrm>
          <a:prstGeom prst="rect">
            <a:avLst/>
          </a:prstGeom>
          <a:noFill/>
          <a:ln>
            <a:noFill/>
          </a:ln>
        </p:spPr>
      </p:pic>
      <p:sp>
        <p:nvSpPr>
          <p:cNvPr id="2" name="Title 1"/>
          <p:cNvSpPr>
            <a:spLocks noGrp="1"/>
          </p:cNvSpPr>
          <p:nvPr>
            <p:ph type="title"/>
          </p:nvPr>
        </p:nvSpPr>
        <p:spPr/>
        <p:txBody>
          <a:bodyPr/>
          <a:lstStyle/>
          <a:p>
            <a:r>
              <a:rPr lang="en-US" dirty="0" smtClean="0"/>
              <a:t>Abracadabra</a:t>
            </a:r>
            <a:endParaRPr lang="en-US" dirty="0"/>
          </a:p>
        </p:txBody>
      </p:sp>
      <p:pic>
        <p:nvPicPr>
          <p:cNvPr id="5"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7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138"/>
          <a:stretch/>
        </p:blipFill>
        <p:spPr bwMode="auto">
          <a:xfrm>
            <a:off x="4648304" y="1673225"/>
            <a:ext cx="4041648"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Not All Searches Need to Be Fast</a:t>
            </a:r>
            <a:endParaRPr lang="en-US" dirty="0"/>
          </a:p>
        </p:txBody>
      </p:sp>
      <p:sp>
        <p:nvSpPr>
          <p:cNvPr id="4" name="Content Placeholder 3"/>
          <p:cNvSpPr>
            <a:spLocks noGrp="1"/>
          </p:cNvSpPr>
          <p:nvPr>
            <p:ph sz="half" idx="1"/>
          </p:nvPr>
        </p:nvSpPr>
        <p:spPr/>
        <p:txBody>
          <a:bodyPr/>
          <a:lstStyle/>
          <a:p>
            <a:r>
              <a:rPr lang="en-US" dirty="0" smtClean="0"/>
              <a:t>Long-term tasks</a:t>
            </a:r>
          </a:p>
          <a:p>
            <a:pPr lvl="1"/>
            <a:r>
              <a:rPr lang="en-US" dirty="0" smtClean="0"/>
              <a:t>Long search sessions</a:t>
            </a:r>
          </a:p>
          <a:p>
            <a:pPr lvl="1"/>
            <a:r>
              <a:rPr lang="en-US" dirty="0" smtClean="0"/>
              <a:t>Multi-session searches</a:t>
            </a:r>
          </a:p>
          <a:p>
            <a:r>
              <a:rPr lang="en-US" dirty="0" smtClean="0"/>
              <a:t>Social search</a:t>
            </a:r>
          </a:p>
          <a:p>
            <a:pPr lvl="1"/>
            <a:r>
              <a:rPr lang="en-US" dirty="0" smtClean="0"/>
              <a:t>Question asking</a:t>
            </a:r>
          </a:p>
          <a:p>
            <a:r>
              <a:rPr lang="en-US" dirty="0" smtClean="0"/>
              <a:t>Technologically limited</a:t>
            </a:r>
          </a:p>
          <a:p>
            <a:pPr lvl="1"/>
            <a:r>
              <a:rPr lang="en-US" dirty="0"/>
              <a:t>Mobile devices</a:t>
            </a:r>
          </a:p>
          <a:p>
            <a:pPr lvl="1"/>
            <a:r>
              <a:rPr lang="en-US" dirty="0" smtClean="0"/>
              <a:t>Limited connectivity</a:t>
            </a:r>
          </a:p>
          <a:p>
            <a:pPr lvl="1"/>
            <a:r>
              <a:rPr lang="en-US" dirty="0" smtClean="0"/>
              <a:t>Search from space</a:t>
            </a:r>
            <a:endParaRPr lang="en-US" dirty="0"/>
          </a:p>
        </p:txBody>
      </p:sp>
      <p:pic>
        <p:nvPicPr>
          <p:cNvPr id="8" name="Picture 2"/>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17201" r="25736"/>
          <a:stretch/>
        </p:blipFill>
        <p:spPr bwMode="auto">
          <a:xfrm>
            <a:off x="4648304" y="1673225"/>
            <a:ext cx="4038391"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8950" y="2590800"/>
            <a:ext cx="8166100" cy="1828800"/>
            <a:chOff x="488950" y="3886200"/>
            <a:chExt cx="8166100" cy="1828800"/>
          </a:xfrm>
        </p:grpSpPr>
        <p:pic>
          <p:nvPicPr>
            <p:cNvPr id="12" name="Picture 4" descr="QH"/>
            <p:cNvPicPr>
              <a:picLocks noChangeAspect="1" noChangeArrowheads="1"/>
            </p:cNvPicPr>
            <p:nvPr/>
          </p:nvPicPr>
          <p:blipFill>
            <a:blip r:embed="rId3"/>
            <a:stretch>
              <a:fillRect/>
            </a:stretch>
          </p:blipFill>
          <p:spPr bwMode="auto">
            <a:xfrm>
              <a:off x="488950" y="3886200"/>
              <a:ext cx="1187450" cy="1828800"/>
            </a:xfrm>
            <a:prstGeom prst="rect">
              <a:avLst/>
            </a:prstGeom>
            <a:noFill/>
            <a:ln w="9525">
              <a:solidFill>
                <a:schemeClr val="tx1">
                  <a:lumMod val="85000"/>
                  <a:lumOff val="15000"/>
                </a:schemeClr>
              </a:solidFill>
              <a:miter lim="800000"/>
              <a:headEnd/>
              <a:tailEnd/>
            </a:ln>
          </p:spPr>
        </p:pic>
        <p:pic>
          <p:nvPicPr>
            <p:cNvPr id="13" name="Picture 5" descr="KC"/>
            <p:cNvPicPr>
              <a:picLocks noChangeAspect="1" noChangeArrowheads="1"/>
            </p:cNvPicPr>
            <p:nvPr/>
          </p:nvPicPr>
          <p:blipFill>
            <a:blip r:embed="rId4"/>
            <a:stretch>
              <a:fillRect/>
            </a:stretch>
          </p:blipFill>
          <p:spPr bwMode="auto">
            <a:xfrm>
              <a:off x="2233612" y="3886200"/>
              <a:ext cx="1187450" cy="1828800"/>
            </a:xfrm>
            <a:prstGeom prst="rect">
              <a:avLst/>
            </a:prstGeom>
            <a:noFill/>
            <a:ln w="9525">
              <a:solidFill>
                <a:schemeClr val="tx1">
                  <a:lumMod val="85000"/>
                  <a:lumOff val="15000"/>
                </a:schemeClr>
              </a:solidFill>
              <a:miter lim="800000"/>
              <a:headEnd/>
              <a:tailEnd/>
            </a:ln>
          </p:spPr>
        </p:pic>
        <p:pic>
          <p:nvPicPr>
            <p:cNvPr id="14" name="Picture 6" descr="JH"/>
            <p:cNvPicPr>
              <a:picLocks noChangeAspect="1" noChangeArrowheads="1"/>
            </p:cNvPicPr>
            <p:nvPr/>
          </p:nvPicPr>
          <p:blipFill>
            <a:blip r:embed="rId5"/>
            <a:stretch>
              <a:fillRect/>
            </a:stretch>
          </p:blipFill>
          <p:spPr bwMode="auto">
            <a:xfrm>
              <a:off x="3978274" y="3886200"/>
              <a:ext cx="1187450" cy="1828800"/>
            </a:xfrm>
            <a:prstGeom prst="rect">
              <a:avLst/>
            </a:prstGeom>
            <a:noFill/>
            <a:ln w="9525">
              <a:solidFill>
                <a:schemeClr val="tx1">
                  <a:lumMod val="85000"/>
                  <a:lumOff val="15000"/>
                </a:schemeClr>
              </a:solidFill>
              <a:miter lim="800000"/>
              <a:headEnd/>
              <a:tailEnd/>
            </a:ln>
          </p:spPr>
        </p:pic>
        <p:pic>
          <p:nvPicPr>
            <p:cNvPr id="15" name="Picture 7" descr="QS"/>
            <p:cNvPicPr>
              <a:picLocks noChangeAspect="1" noChangeArrowheads="1"/>
            </p:cNvPicPr>
            <p:nvPr/>
          </p:nvPicPr>
          <p:blipFill>
            <a:blip r:embed="rId6"/>
            <a:stretch>
              <a:fillRect/>
            </a:stretch>
          </p:blipFill>
          <p:spPr bwMode="auto">
            <a:xfrm>
              <a:off x="5722936" y="3886200"/>
              <a:ext cx="1187450" cy="1828800"/>
            </a:xfrm>
            <a:prstGeom prst="rect">
              <a:avLst/>
            </a:prstGeom>
            <a:noFill/>
            <a:ln w="9525">
              <a:solidFill>
                <a:schemeClr val="tx1">
                  <a:lumMod val="85000"/>
                  <a:lumOff val="15000"/>
                </a:schemeClr>
              </a:solidFill>
              <a:miter lim="800000"/>
              <a:headEnd/>
              <a:tailEnd/>
            </a:ln>
          </p:spPr>
        </p:pic>
        <p:pic>
          <p:nvPicPr>
            <p:cNvPr id="16" name="Picture 8" descr="KD"/>
            <p:cNvPicPr>
              <a:picLocks noChangeAspect="1" noChangeArrowheads="1"/>
            </p:cNvPicPr>
            <p:nvPr/>
          </p:nvPicPr>
          <p:blipFill>
            <a:blip r:embed="rId7"/>
            <a:stretch>
              <a:fillRect/>
            </a:stretch>
          </p:blipFill>
          <p:spPr bwMode="auto">
            <a:xfrm>
              <a:off x="7467600" y="3886200"/>
              <a:ext cx="1187450" cy="1828800"/>
            </a:xfrm>
            <a:prstGeom prst="rect">
              <a:avLst/>
            </a:prstGeom>
            <a:noFill/>
            <a:ln w="9525">
              <a:solidFill>
                <a:schemeClr val="tx1">
                  <a:lumMod val="85000"/>
                  <a:lumOff val="15000"/>
                </a:schemeClr>
              </a:solidFill>
              <a:miter lim="800000"/>
              <a:headEnd/>
              <a:tailEnd/>
            </a:ln>
          </p:spPr>
        </p:pic>
      </p:grpSp>
      <p:sp>
        <p:nvSpPr>
          <p:cNvPr id="2" name="Title 1"/>
          <p:cNvSpPr>
            <a:spLocks noGrp="1"/>
          </p:cNvSpPr>
          <p:nvPr>
            <p:ph type="title"/>
          </p:nvPr>
        </p:nvSpPr>
        <p:spPr/>
        <p:txBody>
          <a:bodyPr/>
          <a:lstStyle/>
          <a:p>
            <a:r>
              <a:rPr lang="en-US" dirty="0" smtClean="0"/>
              <a:t>Your Card is Gone!</a:t>
            </a:r>
            <a:endParaRPr lang="en-US" dirty="0"/>
          </a:p>
        </p:txBody>
      </p:sp>
      <p:pic>
        <p:nvPicPr>
          <p:cNvPr id="17" name="Picture 4" descr="C:\Users\teevan\AppData\Local\Microsoft\Windows\Temporary Internet Files\Content.IE5\RG16Y6CK\MC900339864[1].wmf"/>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8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8950" y="4114800"/>
            <a:ext cx="8166100" cy="1828800"/>
            <a:chOff x="488950" y="3886200"/>
            <a:chExt cx="8166100" cy="1828800"/>
          </a:xfrm>
        </p:grpSpPr>
        <p:pic>
          <p:nvPicPr>
            <p:cNvPr id="12" name="Picture 4" descr="QH"/>
            <p:cNvPicPr>
              <a:picLocks noChangeAspect="1" noChangeArrowheads="1"/>
            </p:cNvPicPr>
            <p:nvPr/>
          </p:nvPicPr>
          <p:blipFill>
            <a:blip r:embed="rId3"/>
            <a:stretch>
              <a:fillRect/>
            </a:stretch>
          </p:blipFill>
          <p:spPr bwMode="auto">
            <a:xfrm>
              <a:off x="488950" y="3886200"/>
              <a:ext cx="1187450" cy="1828800"/>
            </a:xfrm>
            <a:prstGeom prst="rect">
              <a:avLst/>
            </a:prstGeom>
            <a:noFill/>
            <a:ln w="9525">
              <a:solidFill>
                <a:schemeClr val="tx1">
                  <a:lumMod val="85000"/>
                  <a:lumOff val="15000"/>
                </a:schemeClr>
              </a:solidFill>
              <a:miter lim="800000"/>
              <a:headEnd/>
              <a:tailEnd/>
            </a:ln>
          </p:spPr>
        </p:pic>
        <p:pic>
          <p:nvPicPr>
            <p:cNvPr id="13" name="Picture 5" descr="KC"/>
            <p:cNvPicPr>
              <a:picLocks noChangeAspect="1" noChangeArrowheads="1"/>
            </p:cNvPicPr>
            <p:nvPr/>
          </p:nvPicPr>
          <p:blipFill>
            <a:blip r:embed="rId4"/>
            <a:stretch>
              <a:fillRect/>
            </a:stretch>
          </p:blipFill>
          <p:spPr bwMode="auto">
            <a:xfrm>
              <a:off x="2233612" y="3886200"/>
              <a:ext cx="1187450" cy="1828800"/>
            </a:xfrm>
            <a:prstGeom prst="rect">
              <a:avLst/>
            </a:prstGeom>
            <a:noFill/>
            <a:ln w="9525">
              <a:solidFill>
                <a:schemeClr val="tx1">
                  <a:lumMod val="85000"/>
                  <a:lumOff val="15000"/>
                </a:schemeClr>
              </a:solidFill>
              <a:miter lim="800000"/>
              <a:headEnd/>
              <a:tailEnd/>
            </a:ln>
          </p:spPr>
        </p:pic>
        <p:pic>
          <p:nvPicPr>
            <p:cNvPr id="14" name="Picture 6" descr="JH"/>
            <p:cNvPicPr>
              <a:picLocks noChangeAspect="1" noChangeArrowheads="1"/>
            </p:cNvPicPr>
            <p:nvPr/>
          </p:nvPicPr>
          <p:blipFill>
            <a:blip r:embed="rId5"/>
            <a:stretch>
              <a:fillRect/>
            </a:stretch>
          </p:blipFill>
          <p:spPr bwMode="auto">
            <a:xfrm>
              <a:off x="3978274" y="3886200"/>
              <a:ext cx="1187450" cy="1828800"/>
            </a:xfrm>
            <a:prstGeom prst="rect">
              <a:avLst/>
            </a:prstGeom>
            <a:noFill/>
            <a:ln w="9525">
              <a:solidFill>
                <a:schemeClr val="tx1">
                  <a:lumMod val="85000"/>
                  <a:lumOff val="15000"/>
                </a:schemeClr>
              </a:solidFill>
              <a:miter lim="800000"/>
              <a:headEnd/>
              <a:tailEnd/>
            </a:ln>
          </p:spPr>
        </p:pic>
        <p:pic>
          <p:nvPicPr>
            <p:cNvPr id="15" name="Picture 7" descr="QS"/>
            <p:cNvPicPr>
              <a:picLocks noChangeAspect="1" noChangeArrowheads="1"/>
            </p:cNvPicPr>
            <p:nvPr/>
          </p:nvPicPr>
          <p:blipFill>
            <a:blip r:embed="rId6"/>
            <a:stretch>
              <a:fillRect/>
            </a:stretch>
          </p:blipFill>
          <p:spPr bwMode="auto">
            <a:xfrm>
              <a:off x="5722936" y="3886200"/>
              <a:ext cx="1187450" cy="1828800"/>
            </a:xfrm>
            <a:prstGeom prst="rect">
              <a:avLst/>
            </a:prstGeom>
            <a:noFill/>
            <a:ln w="9525">
              <a:solidFill>
                <a:schemeClr val="tx1">
                  <a:lumMod val="85000"/>
                  <a:lumOff val="15000"/>
                </a:schemeClr>
              </a:solidFill>
              <a:miter lim="800000"/>
              <a:headEnd/>
              <a:tailEnd/>
            </a:ln>
          </p:spPr>
        </p:pic>
        <p:pic>
          <p:nvPicPr>
            <p:cNvPr id="16" name="Picture 8" descr="KD"/>
            <p:cNvPicPr>
              <a:picLocks noChangeAspect="1" noChangeArrowheads="1"/>
            </p:cNvPicPr>
            <p:nvPr/>
          </p:nvPicPr>
          <p:blipFill>
            <a:blip r:embed="rId7"/>
            <a:stretch>
              <a:fillRect/>
            </a:stretch>
          </p:blipFill>
          <p:spPr bwMode="auto">
            <a:xfrm>
              <a:off x="7467600" y="3886200"/>
              <a:ext cx="1187450" cy="1828800"/>
            </a:xfrm>
            <a:prstGeom prst="rect">
              <a:avLst/>
            </a:prstGeom>
            <a:noFill/>
            <a:ln w="9525">
              <a:solidFill>
                <a:schemeClr val="tx1">
                  <a:lumMod val="85000"/>
                  <a:lumOff val="15000"/>
                </a:schemeClr>
              </a:solidFill>
              <a:miter lim="800000"/>
              <a:headEnd/>
              <a:tailEnd/>
            </a:ln>
          </p:spPr>
        </p:pic>
      </p:grpSp>
      <p:sp>
        <p:nvSpPr>
          <p:cNvPr id="2" name="Title 1"/>
          <p:cNvSpPr>
            <a:spLocks noGrp="1"/>
          </p:cNvSpPr>
          <p:nvPr>
            <p:ph type="title"/>
          </p:nvPr>
        </p:nvSpPr>
        <p:spPr/>
        <p:txBody>
          <a:bodyPr/>
          <a:lstStyle/>
          <a:p>
            <a:r>
              <a:rPr lang="en-US" dirty="0" smtClean="0"/>
              <a:t>Consistency Only Matters Sometimes</a:t>
            </a:r>
            <a:endParaRPr lang="en-US" dirty="0"/>
          </a:p>
        </p:txBody>
      </p:sp>
      <p:grpSp>
        <p:nvGrpSpPr>
          <p:cNvPr id="9" name="Group 8"/>
          <p:cNvGrpSpPr/>
          <p:nvPr/>
        </p:nvGrpSpPr>
        <p:grpSpPr>
          <a:xfrm>
            <a:off x="488950" y="1981200"/>
            <a:ext cx="8166100" cy="1828800"/>
            <a:chOff x="488950" y="2590800"/>
            <a:chExt cx="8166100" cy="1828800"/>
          </a:xfrm>
        </p:grpSpPr>
        <p:pic>
          <p:nvPicPr>
            <p:cNvPr id="10" name="Picture 8" descr="KH"/>
            <p:cNvPicPr>
              <a:picLocks noChangeAspect="1" noChangeArrowheads="1"/>
            </p:cNvPicPr>
            <p:nvPr/>
          </p:nvPicPr>
          <p:blipFill>
            <a:blip r:embed="rId8"/>
            <a:stretch>
              <a:fillRect/>
            </a:stretch>
          </p:blipFill>
          <p:spPr bwMode="auto">
            <a:xfrm>
              <a:off x="488950" y="2590800"/>
              <a:ext cx="1187450" cy="1828800"/>
            </a:xfrm>
            <a:prstGeom prst="rect">
              <a:avLst/>
            </a:prstGeom>
            <a:noFill/>
            <a:ln w="9525">
              <a:solidFill>
                <a:schemeClr val="tx1">
                  <a:lumMod val="85000"/>
                  <a:lumOff val="15000"/>
                </a:schemeClr>
              </a:solidFill>
              <a:miter lim="800000"/>
              <a:headEnd/>
              <a:tailEnd/>
            </a:ln>
          </p:spPr>
        </p:pic>
        <p:pic>
          <p:nvPicPr>
            <p:cNvPr id="11" name="Picture 9" descr="JC"/>
            <p:cNvPicPr>
              <a:picLocks noChangeAspect="1" noChangeArrowheads="1"/>
            </p:cNvPicPr>
            <p:nvPr/>
          </p:nvPicPr>
          <p:blipFill>
            <a:blip r:embed="rId9"/>
            <a:stretch>
              <a:fillRect/>
            </a:stretch>
          </p:blipFill>
          <p:spPr bwMode="auto">
            <a:xfrm>
              <a:off x="1884680" y="2590800"/>
              <a:ext cx="1187450" cy="1828800"/>
            </a:xfrm>
            <a:prstGeom prst="rect">
              <a:avLst/>
            </a:prstGeom>
            <a:noFill/>
            <a:ln w="9525">
              <a:solidFill>
                <a:schemeClr val="tx1">
                  <a:lumMod val="85000"/>
                  <a:lumOff val="15000"/>
                </a:schemeClr>
              </a:solidFill>
              <a:miter lim="800000"/>
              <a:headEnd/>
              <a:tailEnd/>
            </a:ln>
          </p:spPr>
        </p:pic>
        <p:pic>
          <p:nvPicPr>
            <p:cNvPr id="17" name="Picture 10" descr="KS"/>
            <p:cNvPicPr>
              <a:picLocks noChangeAspect="1" noChangeArrowheads="1"/>
            </p:cNvPicPr>
            <p:nvPr/>
          </p:nvPicPr>
          <p:blipFill>
            <a:blip r:embed="rId10"/>
            <a:stretch>
              <a:fillRect/>
            </a:stretch>
          </p:blipFill>
          <p:spPr bwMode="auto">
            <a:xfrm>
              <a:off x="3280410" y="2590800"/>
              <a:ext cx="1187450" cy="1828800"/>
            </a:xfrm>
            <a:prstGeom prst="rect">
              <a:avLst/>
            </a:prstGeom>
            <a:noFill/>
            <a:ln w="9525">
              <a:solidFill>
                <a:schemeClr val="tx1">
                  <a:lumMod val="85000"/>
                  <a:lumOff val="15000"/>
                </a:schemeClr>
              </a:solidFill>
              <a:miter lim="800000"/>
              <a:headEnd/>
              <a:tailEnd/>
            </a:ln>
          </p:spPr>
        </p:pic>
        <p:pic>
          <p:nvPicPr>
            <p:cNvPr id="18" name="Picture 11" descr="QD"/>
            <p:cNvPicPr>
              <a:picLocks noChangeAspect="1" noChangeArrowheads="1"/>
            </p:cNvPicPr>
            <p:nvPr/>
          </p:nvPicPr>
          <p:blipFill>
            <a:blip r:embed="rId11"/>
            <a:stretch>
              <a:fillRect/>
            </a:stretch>
          </p:blipFill>
          <p:spPr bwMode="auto">
            <a:xfrm>
              <a:off x="4676140" y="2590800"/>
              <a:ext cx="1187450" cy="1828800"/>
            </a:xfrm>
            <a:prstGeom prst="rect">
              <a:avLst/>
            </a:prstGeom>
            <a:noFill/>
            <a:ln w="9525">
              <a:solidFill>
                <a:schemeClr val="tx1">
                  <a:lumMod val="85000"/>
                  <a:lumOff val="15000"/>
                </a:schemeClr>
              </a:solidFill>
              <a:miter lim="800000"/>
              <a:headEnd/>
              <a:tailEnd/>
            </a:ln>
          </p:spPr>
        </p:pic>
        <p:pic>
          <p:nvPicPr>
            <p:cNvPr id="19" name="Picture 12" descr="JD"/>
            <p:cNvPicPr>
              <a:picLocks noChangeAspect="1" noChangeArrowheads="1"/>
            </p:cNvPicPr>
            <p:nvPr/>
          </p:nvPicPr>
          <p:blipFill>
            <a:blip r:embed="rId12"/>
            <a:stretch>
              <a:fillRect/>
            </a:stretch>
          </p:blipFill>
          <p:spPr bwMode="auto">
            <a:xfrm>
              <a:off x="6071870" y="2590800"/>
              <a:ext cx="1187450" cy="1828800"/>
            </a:xfrm>
            <a:prstGeom prst="rect">
              <a:avLst/>
            </a:prstGeom>
            <a:noFill/>
            <a:ln w="9525">
              <a:solidFill>
                <a:schemeClr val="tx1">
                  <a:lumMod val="85000"/>
                  <a:lumOff val="15000"/>
                </a:schemeClr>
              </a:solidFill>
              <a:miter lim="800000"/>
              <a:headEnd/>
              <a:tailEnd/>
            </a:ln>
          </p:spPr>
        </p:pic>
        <p:pic>
          <p:nvPicPr>
            <p:cNvPr id="20" name="Picture 13" descr="QC"/>
            <p:cNvPicPr>
              <a:picLocks noChangeAspect="1" noChangeArrowheads="1"/>
            </p:cNvPicPr>
            <p:nvPr/>
          </p:nvPicPr>
          <p:blipFill>
            <a:blip r:embed="rId13"/>
            <a:stretch>
              <a:fillRect/>
            </a:stretch>
          </p:blipFill>
          <p:spPr bwMode="auto">
            <a:xfrm>
              <a:off x="7467600" y="2590800"/>
              <a:ext cx="1187450" cy="1828800"/>
            </a:xfrm>
            <a:prstGeom prst="rect">
              <a:avLst/>
            </a:prstGeom>
            <a:noFill/>
            <a:ln w="9525">
              <a:solidFill>
                <a:schemeClr val="tx1">
                  <a:lumMod val="85000"/>
                  <a:lumOff val="15000"/>
                </a:schemeClr>
              </a:solidFill>
              <a:miter lim="800000"/>
              <a:headEnd/>
              <a:tailEnd/>
            </a:ln>
          </p:spPr>
        </p:pic>
      </p:grpSp>
      <p:pic>
        <p:nvPicPr>
          <p:cNvPr id="21" name="Picture 4" descr="C:\Users\teevan\AppData\Local\Microsoft\Windows\Temporary Internet Files\Content.IE5\RG16Y6CK\MC900339864[1].wmf"/>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2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Presentation by Experience</a:t>
            </a:r>
            <a:endParaRPr lang="en-US" dirty="0"/>
          </a:p>
        </p:txBody>
      </p:sp>
      <p:pic>
        <p:nvPicPr>
          <p:cNvPr id="3" name="Picture 2"/>
          <p:cNvPicPr>
            <a:picLocks noChangeAspect="1"/>
          </p:cNvPicPr>
          <p:nvPr/>
        </p:nvPicPr>
        <p:blipFill>
          <a:blip r:embed="rId3"/>
          <a:stretch>
            <a:fillRect/>
          </a:stretch>
        </p:blipFill>
        <p:spPr>
          <a:xfrm>
            <a:off x="1309028" y="1600200"/>
            <a:ext cx="6525945" cy="4873752"/>
          </a:xfrm>
          <a:prstGeom prst="rect">
            <a:avLst/>
          </a:prstGeom>
        </p:spPr>
      </p:pic>
      <p:pic>
        <p:nvPicPr>
          <p:cNvPr id="5" name="Picture 4"/>
          <p:cNvPicPr>
            <a:picLocks noChangeAspect="1"/>
          </p:cNvPicPr>
          <p:nvPr/>
        </p:nvPicPr>
        <p:blipFill>
          <a:blip r:embed="rId4"/>
          <a:stretch>
            <a:fillRect/>
          </a:stretch>
        </p:blipFill>
        <p:spPr>
          <a:xfrm>
            <a:off x="2078165" y="3108960"/>
            <a:ext cx="3789235" cy="1234440"/>
          </a:xfrm>
          <a:prstGeom prst="rect">
            <a:avLst/>
          </a:prstGeom>
          <a:ln w="19050">
            <a:solidFill>
              <a:schemeClr val="accent1"/>
            </a:solidFill>
          </a:ln>
        </p:spPr>
      </p:pic>
      <p:pic>
        <p:nvPicPr>
          <p:cNvPr id="7" name="Picture 6"/>
          <p:cNvPicPr>
            <a:picLocks noChangeAspect="1"/>
          </p:cNvPicPr>
          <p:nvPr/>
        </p:nvPicPr>
        <p:blipFill>
          <a:blip r:embed="rId4"/>
          <a:stretch>
            <a:fillRect/>
          </a:stretch>
        </p:blipFill>
        <p:spPr>
          <a:xfrm>
            <a:off x="2078165" y="5029200"/>
            <a:ext cx="3789235" cy="1234440"/>
          </a:xfrm>
          <a:prstGeom prst="rect">
            <a:avLst/>
          </a:prstGeom>
          <a:ln w="19050">
            <a:solidFill>
              <a:schemeClr val="accent1"/>
            </a:solidFill>
          </a:ln>
        </p:spPr>
      </p:pic>
      <p:sp>
        <p:nvSpPr>
          <p:cNvPr id="8" name="Rectangle 7"/>
          <p:cNvSpPr/>
          <p:nvPr/>
        </p:nvSpPr>
        <p:spPr>
          <a:xfrm>
            <a:off x="2078165" y="4419600"/>
            <a:ext cx="3785616" cy="548640"/>
          </a:xfrm>
          <a:prstGeom prst="rect">
            <a:avLst/>
          </a:prstGeom>
          <a:solidFill>
            <a:schemeClr val="accent2">
              <a:alpha val="3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Slow Search Change Blind</a:t>
            </a:r>
            <a:endParaRPr lang="en-US" dirty="0"/>
          </a:p>
        </p:txBody>
      </p:sp>
      <p:pic>
        <p:nvPicPr>
          <p:cNvPr id="3" name="Picture 8" descr="num-3-1"/>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b="21053"/>
          <a:stretch/>
        </p:blipFill>
        <p:spPr bwMode="auto">
          <a:xfrm>
            <a:off x="457199" y="1600201"/>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380999" y="1524000"/>
            <a:ext cx="8381999" cy="510935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Tx/>
              <a:buChar char="•"/>
            </a:pPr>
            <a:endParaRPr lang="en-US" altLang="en-US"/>
          </a:p>
        </p:txBody>
      </p:sp>
      <p:pic>
        <p:nvPicPr>
          <p:cNvPr id="5" name="Picture 12" descr="num-3-3"/>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b="21086"/>
          <a:stretch/>
        </p:blipFill>
        <p:spPr bwMode="auto">
          <a:xfrm>
            <a:off x="457199" y="1602181"/>
            <a:ext cx="8229600" cy="487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5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Slow Search Change Blind</a:t>
            </a:r>
            <a:endParaRPr lang="en-US" dirty="0"/>
          </a:p>
        </p:txBody>
      </p:sp>
      <p:pic>
        <p:nvPicPr>
          <p:cNvPr id="3" name="Picture 8" descr="num-3-1"/>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b="21053"/>
          <a:stretch/>
        </p:blipFill>
        <p:spPr bwMode="auto">
          <a:xfrm>
            <a:off x="457199" y="1600201"/>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num-9-1"/>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b="20980"/>
          <a:stretch/>
        </p:blipFill>
        <p:spPr bwMode="auto">
          <a:xfrm>
            <a:off x="457199" y="1600201"/>
            <a:ext cx="82296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381000" y="1524000"/>
            <a:ext cx="8458200" cy="49530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8" name="Picture 10" descr="num-9-3"/>
          <p:cNvPicPr preferRelativeResize="0">
            <a:picLocks noChangeAspect="1" noChangeArrowheads="1"/>
          </p:cNvPicPr>
          <p:nvPr/>
        </p:nvPicPr>
        <p:blipFill rotWithShape="1">
          <a:blip r:embed="rId5">
            <a:extLst>
              <a:ext uri="{28A0092B-C50C-407E-A947-70E740481C1C}">
                <a14:useLocalDpi xmlns:a14="http://schemas.microsoft.com/office/drawing/2010/main" val="0"/>
              </a:ext>
            </a:extLst>
          </a:blip>
          <a:srcRect b="21036"/>
          <a:stretch/>
        </p:blipFill>
        <p:spPr bwMode="auto">
          <a:xfrm>
            <a:off x="457199" y="1603601"/>
            <a:ext cx="8229600" cy="48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teevan\AppData\Local\Microsoft\Windows\Temporary Internet Files\Content.IE5\RG16Y6CK\MC900339864[1].wmf"/>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022"/>
          <a:stretch/>
        </p:blipFill>
        <p:spPr>
          <a:xfrm>
            <a:off x="457199" y="1600200"/>
            <a:ext cx="8229600" cy="4876802"/>
          </a:xfrm>
          <a:prstGeom prst="rect">
            <a:avLst/>
          </a:prstGeom>
        </p:spPr>
      </p:pic>
      <p:sp>
        <p:nvSpPr>
          <p:cNvPr id="3" name="Title 2"/>
          <p:cNvSpPr>
            <a:spLocks noGrp="1"/>
          </p:cNvSpPr>
          <p:nvPr>
            <p:ph type="title"/>
          </p:nvPr>
        </p:nvSpPr>
        <p:spPr/>
        <p:txBody>
          <a:bodyPr>
            <a:normAutofit/>
          </a:bodyPr>
          <a:lstStyle/>
          <a:p>
            <a:r>
              <a:rPr lang="en-US" dirty="0" smtClean="0"/>
              <a:t>Summary</a:t>
            </a:r>
            <a:endParaRPr lang="en-US" dirty="0"/>
          </a:p>
        </p:txBody>
      </p:sp>
      <p:pic>
        <p:nvPicPr>
          <p:cNvPr id="9" name="Picture 4"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78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Further Reading in Slow Search</a:t>
            </a:r>
            <a:endParaRPr lang="en-US" dirty="0"/>
          </a:p>
        </p:txBody>
      </p:sp>
      <p:sp>
        <p:nvSpPr>
          <p:cNvPr id="4" name="Content Placeholder 3"/>
          <p:cNvSpPr>
            <a:spLocks noGrp="1"/>
          </p:cNvSpPr>
          <p:nvPr>
            <p:ph idx="1"/>
          </p:nvPr>
        </p:nvSpPr>
        <p:spPr/>
        <p:txBody>
          <a:bodyPr>
            <a:normAutofit fontScale="40000" lnSpcReduction="20000"/>
          </a:bodyPr>
          <a:lstStyle/>
          <a:p>
            <a:pPr>
              <a:spcBef>
                <a:spcPts val="0"/>
              </a:spcBef>
              <a:spcAft>
                <a:spcPts val="200"/>
              </a:spcAft>
            </a:pPr>
            <a:r>
              <a:rPr lang="en-US" sz="3800" dirty="0" smtClean="0"/>
              <a:t>Slow </a:t>
            </a:r>
            <a:r>
              <a:rPr lang="en-US" sz="3800" dirty="0"/>
              <a:t>S</a:t>
            </a:r>
            <a:r>
              <a:rPr lang="en-US" sz="3800" dirty="0" smtClean="0"/>
              <a:t>earch</a:t>
            </a:r>
          </a:p>
          <a:p>
            <a:pPr lvl="1">
              <a:spcBef>
                <a:spcPts val="200"/>
              </a:spcBef>
              <a:spcAft>
                <a:spcPts val="100"/>
              </a:spcAft>
            </a:pPr>
            <a:r>
              <a:rPr lang="en-US" sz="2800" dirty="0"/>
              <a:t>Teevan, Collins-Thompson, White, Dumais. </a:t>
            </a:r>
            <a:r>
              <a:rPr lang="en-US" sz="2800" i="1" dirty="0" smtClean="0"/>
              <a:t>Viewpoint: Slow </a:t>
            </a:r>
            <a:r>
              <a:rPr lang="en-US" sz="2800" i="1" dirty="0"/>
              <a:t>search</a:t>
            </a:r>
            <a:r>
              <a:rPr lang="en-US" sz="2800" dirty="0"/>
              <a:t>. CACM 2014.</a:t>
            </a:r>
          </a:p>
          <a:p>
            <a:pPr lvl="1">
              <a:spcBef>
                <a:spcPts val="200"/>
              </a:spcBef>
              <a:spcAft>
                <a:spcPts val="100"/>
              </a:spcAft>
            </a:pPr>
            <a:r>
              <a:rPr lang="en-US" sz="2800" dirty="0" smtClean="0"/>
              <a:t>Teevan</a:t>
            </a:r>
            <a:r>
              <a:rPr lang="en-US" sz="2800" dirty="0"/>
              <a:t>, </a:t>
            </a:r>
            <a:r>
              <a:rPr lang="en-US" sz="2800" dirty="0" smtClean="0"/>
              <a:t>Collins-Thompson, White</a:t>
            </a:r>
            <a:r>
              <a:rPr lang="en-US" sz="2800" dirty="0"/>
              <a:t>, </a:t>
            </a:r>
            <a:r>
              <a:rPr lang="en-US" sz="2800" dirty="0" smtClean="0"/>
              <a:t>Dumais, Kim. </a:t>
            </a:r>
            <a:r>
              <a:rPr lang="en-US" sz="2800" i="1" dirty="0"/>
              <a:t>Slow </a:t>
            </a:r>
            <a:r>
              <a:rPr lang="en-US" sz="2800" i="1" dirty="0" smtClean="0"/>
              <a:t>search</a:t>
            </a:r>
            <a:r>
              <a:rPr lang="en-US" sz="2800" i="1" dirty="0"/>
              <a:t>: Information </a:t>
            </a:r>
            <a:r>
              <a:rPr lang="en-US" sz="2800" i="1" dirty="0" smtClean="0"/>
              <a:t>retrieval </a:t>
            </a:r>
            <a:r>
              <a:rPr lang="en-US" sz="2800" i="1" dirty="0"/>
              <a:t>without </a:t>
            </a:r>
            <a:r>
              <a:rPr lang="en-US" sz="2800" i="1" dirty="0" smtClean="0"/>
              <a:t>time </a:t>
            </a:r>
            <a:r>
              <a:rPr lang="en-US" sz="2800" i="1" dirty="0"/>
              <a:t>c</a:t>
            </a:r>
            <a:r>
              <a:rPr lang="en-US" sz="2800" i="1" dirty="0" smtClean="0"/>
              <a:t>onstraints</a:t>
            </a:r>
            <a:r>
              <a:rPr lang="en-US" sz="2800" dirty="0"/>
              <a:t>. HCIR 2013</a:t>
            </a:r>
            <a:r>
              <a:rPr lang="en-US" sz="2800" dirty="0" smtClean="0"/>
              <a:t>.</a:t>
            </a:r>
            <a:endParaRPr lang="en-US" sz="2800" dirty="0"/>
          </a:p>
          <a:p>
            <a:pPr>
              <a:spcBef>
                <a:spcPts val="800"/>
              </a:spcBef>
              <a:spcAft>
                <a:spcPts val="200"/>
              </a:spcAft>
            </a:pPr>
            <a:r>
              <a:rPr lang="en-US" sz="3800" dirty="0" smtClean="0"/>
              <a:t>Crowdsourcing</a:t>
            </a:r>
          </a:p>
          <a:p>
            <a:pPr lvl="1">
              <a:spcBef>
                <a:spcPts val="100"/>
              </a:spcBef>
              <a:spcAft>
                <a:spcPts val="100"/>
              </a:spcAft>
            </a:pPr>
            <a:r>
              <a:rPr lang="en-US" sz="2800" dirty="0"/>
              <a:t>Bernstein, Teevan, Dumais, Libeling, Horvitz. </a:t>
            </a:r>
            <a:r>
              <a:rPr lang="en-US" sz="2800" i="1" dirty="0"/>
              <a:t>Direct answers for search queries in the long tail</a:t>
            </a:r>
            <a:r>
              <a:rPr lang="en-US" sz="2800" dirty="0"/>
              <a:t>. CHI 2012.</a:t>
            </a:r>
          </a:p>
          <a:p>
            <a:pPr lvl="1">
              <a:spcBef>
                <a:spcPts val="100"/>
              </a:spcBef>
              <a:spcAft>
                <a:spcPts val="100"/>
              </a:spcAft>
            </a:pPr>
            <a:r>
              <a:rPr lang="en-US" sz="2800" dirty="0"/>
              <a:t>Jeong, Morris, Teevan, Liebling. </a:t>
            </a:r>
            <a:r>
              <a:rPr lang="en-US" sz="2800" i="1" dirty="0"/>
              <a:t>A crowd-powered socially embedded search engine</a:t>
            </a:r>
            <a:r>
              <a:rPr lang="en-US" sz="2800" dirty="0"/>
              <a:t>. ICWSM 2013.</a:t>
            </a:r>
          </a:p>
          <a:p>
            <a:pPr lvl="1">
              <a:spcBef>
                <a:spcPts val="100"/>
              </a:spcBef>
              <a:spcAft>
                <a:spcPts val="100"/>
              </a:spcAft>
            </a:pPr>
            <a:r>
              <a:rPr lang="en-US" sz="2800" dirty="0" smtClean="0"/>
              <a:t>Kim, Collins-Thompson, Teevan. </a:t>
            </a:r>
            <a:r>
              <a:rPr lang="en-US" sz="2800" i="1" dirty="0" smtClean="0"/>
              <a:t>Using the crowd to </a:t>
            </a:r>
            <a:r>
              <a:rPr lang="en-US" sz="2800" i="1" dirty="0"/>
              <a:t>i</a:t>
            </a:r>
            <a:r>
              <a:rPr lang="en-US" sz="2800" i="1" dirty="0" smtClean="0"/>
              <a:t>mprove </a:t>
            </a:r>
            <a:r>
              <a:rPr lang="en-US" sz="2800" i="1" dirty="0"/>
              <a:t>s</a:t>
            </a:r>
            <a:r>
              <a:rPr lang="en-US" sz="2800" i="1" dirty="0" smtClean="0"/>
              <a:t>earch </a:t>
            </a:r>
            <a:r>
              <a:rPr lang="en-US" sz="2800" i="1" dirty="0"/>
              <a:t>r</a:t>
            </a:r>
            <a:r>
              <a:rPr lang="en-US" sz="2800" i="1" dirty="0" smtClean="0"/>
              <a:t>esult </a:t>
            </a:r>
            <a:r>
              <a:rPr lang="en-US" sz="2800" i="1" dirty="0"/>
              <a:t>r</a:t>
            </a:r>
            <a:r>
              <a:rPr lang="en-US" sz="2800" i="1" dirty="0" smtClean="0"/>
              <a:t>anking and the search </a:t>
            </a:r>
            <a:r>
              <a:rPr lang="en-US" sz="2800" i="1" dirty="0"/>
              <a:t>e</a:t>
            </a:r>
            <a:r>
              <a:rPr lang="en-US" sz="2800" i="1" dirty="0" smtClean="0"/>
              <a:t>xperience.</a:t>
            </a:r>
            <a:r>
              <a:rPr lang="en-US" sz="2800" dirty="0" smtClean="0"/>
              <a:t> TIST (under review).</a:t>
            </a:r>
          </a:p>
          <a:p>
            <a:pPr lvl="1">
              <a:spcBef>
                <a:spcPts val="100"/>
              </a:spcBef>
              <a:spcAft>
                <a:spcPts val="100"/>
              </a:spcAft>
            </a:pPr>
            <a:r>
              <a:rPr lang="en-US" sz="2800" dirty="0" smtClean="0"/>
              <a:t>Lasecki, Teevan, Kamar. </a:t>
            </a:r>
            <a:r>
              <a:rPr lang="en-US" sz="2800" i="1" dirty="0"/>
              <a:t>Information </a:t>
            </a:r>
            <a:r>
              <a:rPr lang="en-US" sz="2800" i="1" dirty="0" smtClean="0"/>
              <a:t>extraction </a:t>
            </a:r>
            <a:r>
              <a:rPr lang="en-US" sz="2800" i="1" dirty="0"/>
              <a:t>and </a:t>
            </a:r>
            <a:r>
              <a:rPr lang="en-US" sz="2800" i="1" dirty="0" smtClean="0"/>
              <a:t>manipulation </a:t>
            </a:r>
            <a:r>
              <a:rPr lang="en-US" sz="2800" i="1" dirty="0"/>
              <a:t>t</a:t>
            </a:r>
            <a:r>
              <a:rPr lang="en-US" sz="2800" i="1" dirty="0" smtClean="0"/>
              <a:t>hreats </a:t>
            </a:r>
            <a:r>
              <a:rPr lang="en-US" sz="2800" i="1" dirty="0"/>
              <a:t>in </a:t>
            </a:r>
            <a:r>
              <a:rPr lang="en-US" sz="2800" i="1" dirty="0" smtClean="0"/>
              <a:t>crowd-powered </a:t>
            </a:r>
            <a:r>
              <a:rPr lang="en-US" sz="2800" i="1" dirty="0"/>
              <a:t>s</a:t>
            </a:r>
            <a:r>
              <a:rPr lang="en-US" sz="2800" i="1" dirty="0" smtClean="0"/>
              <a:t>ystems</a:t>
            </a:r>
            <a:r>
              <a:rPr lang="en-US" sz="2800" dirty="0"/>
              <a:t>. CSCW 2014</a:t>
            </a:r>
            <a:r>
              <a:rPr lang="en-US" sz="2800" dirty="0" smtClean="0"/>
              <a:t>.</a:t>
            </a:r>
            <a:endParaRPr lang="en-US" sz="2800" dirty="0"/>
          </a:p>
          <a:p>
            <a:pPr lvl="1">
              <a:spcBef>
                <a:spcPts val="100"/>
              </a:spcBef>
              <a:spcAft>
                <a:spcPts val="100"/>
              </a:spcAft>
            </a:pPr>
            <a:r>
              <a:rPr lang="en-US" sz="2800" dirty="0" smtClean="0"/>
              <a:t>Organisciak, Teevan, Dumais, Miller, Kalai. </a:t>
            </a:r>
            <a:r>
              <a:rPr lang="en-US" sz="2800" i="1" dirty="0"/>
              <a:t>A c</a:t>
            </a:r>
            <a:r>
              <a:rPr lang="en-US" sz="2800" i="1" dirty="0" smtClean="0"/>
              <a:t>rowd </a:t>
            </a:r>
            <a:r>
              <a:rPr lang="en-US" sz="2800" i="1" dirty="0"/>
              <a:t>of </a:t>
            </a:r>
            <a:r>
              <a:rPr lang="en-US" sz="2800" i="1" dirty="0" smtClean="0"/>
              <a:t>your </a:t>
            </a:r>
            <a:r>
              <a:rPr lang="en-US" sz="2800" i="1" dirty="0"/>
              <a:t>o</a:t>
            </a:r>
            <a:r>
              <a:rPr lang="en-US" sz="2800" i="1" dirty="0" smtClean="0"/>
              <a:t>wn</a:t>
            </a:r>
            <a:r>
              <a:rPr lang="en-US" sz="2800" i="1" dirty="0"/>
              <a:t>: Crowdsourcing for </a:t>
            </a:r>
            <a:r>
              <a:rPr lang="en-US" sz="2800" i="1" dirty="0" smtClean="0"/>
              <a:t>on-demand </a:t>
            </a:r>
            <a:r>
              <a:rPr lang="en-US" sz="2800" i="1" dirty="0"/>
              <a:t>p</a:t>
            </a:r>
            <a:r>
              <a:rPr lang="en-US" sz="2800" i="1" dirty="0" smtClean="0"/>
              <a:t>ersonalization</a:t>
            </a:r>
            <a:r>
              <a:rPr lang="en-US" sz="2800" dirty="0" smtClean="0"/>
              <a:t>. </a:t>
            </a:r>
            <a:r>
              <a:rPr lang="en-US" sz="2800" dirty="0"/>
              <a:t>HCOMP </a:t>
            </a:r>
            <a:r>
              <a:rPr lang="en-US" sz="2800" dirty="0" smtClean="0"/>
              <a:t>2014.</a:t>
            </a:r>
          </a:p>
          <a:p>
            <a:pPr lvl="1">
              <a:spcBef>
                <a:spcPts val="100"/>
              </a:spcBef>
              <a:spcAft>
                <a:spcPts val="100"/>
              </a:spcAft>
            </a:pPr>
            <a:r>
              <a:rPr lang="en-US" sz="2800" dirty="0"/>
              <a:t>Salehi, Teevan, Iqbal, Kamar. </a:t>
            </a:r>
            <a:r>
              <a:rPr lang="en-US" sz="2800" i="1" dirty="0"/>
              <a:t>Talking to the crowd: Communicating context in crowd work</a:t>
            </a:r>
            <a:r>
              <a:rPr lang="en-US" sz="2800" dirty="0"/>
              <a:t>. CHI 2016 (under review</a:t>
            </a:r>
            <a:r>
              <a:rPr lang="en-US" sz="2800" dirty="0" smtClean="0"/>
              <a:t>).</a:t>
            </a:r>
          </a:p>
          <a:p>
            <a:pPr>
              <a:spcBef>
                <a:spcPts val="800"/>
              </a:spcBef>
              <a:spcAft>
                <a:spcPts val="200"/>
              </a:spcAft>
            </a:pPr>
            <a:r>
              <a:rPr lang="en-US" sz="3800" dirty="0" err="1" smtClean="0"/>
              <a:t>Friendsourcing</a:t>
            </a:r>
            <a:endParaRPr lang="en-US" sz="3800" dirty="0"/>
          </a:p>
          <a:p>
            <a:pPr lvl="1">
              <a:spcBef>
                <a:spcPts val="100"/>
              </a:spcBef>
              <a:spcAft>
                <a:spcPts val="100"/>
              </a:spcAft>
            </a:pPr>
            <a:r>
              <a:rPr lang="en-US" sz="2800" dirty="0" smtClean="0"/>
              <a:t>Morris</a:t>
            </a:r>
            <a:r>
              <a:rPr lang="en-US" sz="2800" dirty="0"/>
              <a:t>, </a:t>
            </a:r>
            <a:r>
              <a:rPr lang="en-US" sz="2800" dirty="0" smtClean="0"/>
              <a:t>Teevan, Panovich. </a:t>
            </a:r>
            <a:r>
              <a:rPr lang="en-US" sz="2800" i="1" dirty="0"/>
              <a:t>A </a:t>
            </a:r>
            <a:r>
              <a:rPr lang="en-US" sz="2800" i="1" dirty="0" smtClean="0"/>
              <a:t>comparison </a:t>
            </a:r>
            <a:r>
              <a:rPr lang="en-US" sz="2800" i="1" dirty="0"/>
              <a:t>of </a:t>
            </a:r>
            <a:r>
              <a:rPr lang="en-US" sz="2800" i="1" dirty="0" smtClean="0"/>
              <a:t>information </a:t>
            </a:r>
            <a:r>
              <a:rPr lang="en-US" sz="2800" i="1" dirty="0"/>
              <a:t>s</a:t>
            </a:r>
            <a:r>
              <a:rPr lang="en-US" sz="2800" i="1" dirty="0" smtClean="0"/>
              <a:t>eeking </a:t>
            </a:r>
            <a:r>
              <a:rPr lang="en-US" sz="2800" i="1" dirty="0"/>
              <a:t>u</a:t>
            </a:r>
            <a:r>
              <a:rPr lang="en-US" sz="2800" i="1" dirty="0" smtClean="0"/>
              <a:t>sing </a:t>
            </a:r>
            <a:r>
              <a:rPr lang="en-US" sz="2800" i="1" dirty="0"/>
              <a:t>s</a:t>
            </a:r>
            <a:r>
              <a:rPr lang="en-US" sz="2800" i="1" dirty="0" smtClean="0"/>
              <a:t>earch </a:t>
            </a:r>
            <a:r>
              <a:rPr lang="en-US" sz="2800" i="1" dirty="0"/>
              <a:t>e</a:t>
            </a:r>
            <a:r>
              <a:rPr lang="en-US" sz="2800" i="1" dirty="0" smtClean="0"/>
              <a:t>ngines </a:t>
            </a:r>
            <a:r>
              <a:rPr lang="en-US" sz="2800" i="1" dirty="0"/>
              <a:t>and </a:t>
            </a:r>
            <a:r>
              <a:rPr lang="en-US" sz="2800" i="1" dirty="0" smtClean="0"/>
              <a:t>social </a:t>
            </a:r>
            <a:r>
              <a:rPr lang="en-US" sz="2800" i="1" dirty="0"/>
              <a:t>n</a:t>
            </a:r>
            <a:r>
              <a:rPr lang="en-US" sz="2800" i="1" dirty="0" smtClean="0"/>
              <a:t>etworks</a:t>
            </a:r>
            <a:r>
              <a:rPr lang="en-US" sz="2800" i="1" dirty="0"/>
              <a:t>.</a:t>
            </a:r>
            <a:r>
              <a:rPr lang="en-US" sz="2800" dirty="0"/>
              <a:t> ICWSM 2010</a:t>
            </a:r>
            <a:r>
              <a:rPr lang="en-US" sz="2800" dirty="0" smtClean="0"/>
              <a:t>.</a:t>
            </a:r>
          </a:p>
          <a:p>
            <a:pPr lvl="1">
              <a:spcBef>
                <a:spcPts val="100"/>
              </a:spcBef>
              <a:spcAft>
                <a:spcPts val="100"/>
              </a:spcAft>
            </a:pPr>
            <a:r>
              <a:rPr lang="en-US" sz="2800" dirty="0"/>
              <a:t>Morris, Teevan, Panovich. </a:t>
            </a:r>
            <a:r>
              <a:rPr lang="en-US" sz="2800" i="1" dirty="0"/>
              <a:t>What </a:t>
            </a:r>
            <a:r>
              <a:rPr lang="en-US" sz="2800" i="1" dirty="0" smtClean="0"/>
              <a:t>do people ask their social networks</a:t>
            </a:r>
            <a:r>
              <a:rPr lang="en-US" sz="2800" i="1" dirty="0"/>
              <a:t>, and </a:t>
            </a:r>
            <a:r>
              <a:rPr lang="en-US" sz="2800" i="1" dirty="0" smtClean="0"/>
              <a:t>why</a:t>
            </a:r>
            <a:r>
              <a:rPr lang="en-US" sz="2800" i="1" dirty="0"/>
              <a:t>? A </a:t>
            </a:r>
            <a:r>
              <a:rPr lang="en-US" sz="2800" i="1" dirty="0" smtClean="0"/>
              <a:t>survey study </a:t>
            </a:r>
            <a:r>
              <a:rPr lang="en-US" sz="2800" i="1" dirty="0"/>
              <a:t>of </a:t>
            </a:r>
            <a:r>
              <a:rPr lang="en-US" sz="2800" i="1" dirty="0" smtClean="0"/>
              <a:t>status message </a:t>
            </a:r>
            <a:r>
              <a:rPr lang="en-US" sz="2800" i="1" dirty="0"/>
              <a:t>Q&amp;A </a:t>
            </a:r>
            <a:r>
              <a:rPr lang="en-US" sz="2800" i="1" dirty="0" smtClean="0"/>
              <a:t>behavior</a:t>
            </a:r>
            <a:r>
              <a:rPr lang="en-US" sz="2800" dirty="0"/>
              <a:t>.  CHI 2010.</a:t>
            </a:r>
          </a:p>
          <a:p>
            <a:pPr lvl="1">
              <a:spcBef>
                <a:spcPts val="100"/>
              </a:spcBef>
              <a:spcAft>
                <a:spcPts val="100"/>
              </a:spcAft>
            </a:pPr>
            <a:r>
              <a:rPr lang="en-US" sz="2800" dirty="0" smtClean="0"/>
              <a:t>Teevan, Morris, Panovich. </a:t>
            </a:r>
            <a:r>
              <a:rPr lang="en-US" sz="2800" i="1" dirty="0"/>
              <a:t>Factors a</a:t>
            </a:r>
            <a:r>
              <a:rPr lang="en-US" sz="2800" i="1" dirty="0" smtClean="0"/>
              <a:t>ffecting </a:t>
            </a:r>
            <a:r>
              <a:rPr lang="en-US" sz="2800" i="1" dirty="0"/>
              <a:t>r</a:t>
            </a:r>
            <a:r>
              <a:rPr lang="en-US" sz="2800" i="1" dirty="0" smtClean="0"/>
              <a:t>esponse quantity</a:t>
            </a:r>
            <a:r>
              <a:rPr lang="en-US" sz="2800" i="1" dirty="0"/>
              <a:t>, </a:t>
            </a:r>
            <a:r>
              <a:rPr lang="en-US" sz="2800" i="1" dirty="0" smtClean="0"/>
              <a:t>quality </a:t>
            </a:r>
            <a:r>
              <a:rPr lang="en-US" sz="2800" i="1" dirty="0"/>
              <a:t>and </a:t>
            </a:r>
            <a:r>
              <a:rPr lang="en-US" sz="2800" i="1" dirty="0" smtClean="0"/>
              <a:t>speed </a:t>
            </a:r>
            <a:r>
              <a:rPr lang="en-US" sz="2800" i="1" dirty="0"/>
              <a:t>in q</a:t>
            </a:r>
            <a:r>
              <a:rPr lang="en-US" sz="2800" i="1" dirty="0" smtClean="0"/>
              <a:t>uestions asked </a:t>
            </a:r>
            <a:r>
              <a:rPr lang="en-US" sz="2800" i="1" dirty="0"/>
              <a:t>via o</a:t>
            </a:r>
            <a:r>
              <a:rPr lang="en-US" sz="2800" i="1" dirty="0" smtClean="0"/>
              <a:t>nline </a:t>
            </a:r>
            <a:r>
              <a:rPr lang="en-US" sz="2800" i="1" dirty="0"/>
              <a:t>s</a:t>
            </a:r>
            <a:r>
              <a:rPr lang="en-US" sz="2800" i="1" dirty="0" smtClean="0"/>
              <a:t>ocial networks</a:t>
            </a:r>
            <a:r>
              <a:rPr lang="en-US" sz="2800" dirty="0"/>
              <a:t>. ICWSM 2011</a:t>
            </a:r>
            <a:r>
              <a:rPr lang="en-US" sz="2800" dirty="0" smtClean="0"/>
              <a:t>.</a:t>
            </a:r>
          </a:p>
          <a:p>
            <a:pPr>
              <a:spcBef>
                <a:spcPts val="800"/>
              </a:spcBef>
              <a:spcAft>
                <a:spcPts val="200"/>
              </a:spcAft>
            </a:pPr>
            <a:r>
              <a:rPr lang="en-US" sz="3800" dirty="0" err="1" smtClean="0"/>
              <a:t>Seflsourcing</a:t>
            </a:r>
            <a:endParaRPr lang="en-US" sz="3800" dirty="0" smtClean="0"/>
          </a:p>
          <a:p>
            <a:pPr lvl="1">
              <a:spcBef>
                <a:spcPts val="100"/>
              </a:spcBef>
              <a:spcAft>
                <a:spcPts val="100"/>
              </a:spcAft>
            </a:pPr>
            <a:r>
              <a:rPr lang="en-US" sz="2800" dirty="0"/>
              <a:t>André, </a:t>
            </a:r>
            <a:r>
              <a:rPr lang="en-US" sz="2800" dirty="0" smtClean="0"/>
              <a:t>Teevan, Dumais</a:t>
            </a:r>
            <a:r>
              <a:rPr lang="en-US" sz="2800" dirty="0"/>
              <a:t>. </a:t>
            </a:r>
            <a:r>
              <a:rPr lang="en-US" sz="2800" i="1" dirty="0"/>
              <a:t>From </a:t>
            </a:r>
            <a:r>
              <a:rPr lang="en-US" sz="2800" i="1" dirty="0" smtClean="0"/>
              <a:t>x-rays </a:t>
            </a:r>
            <a:r>
              <a:rPr lang="en-US" sz="2800" i="1" dirty="0"/>
              <a:t>to </a:t>
            </a:r>
            <a:r>
              <a:rPr lang="en-US" sz="2800" i="1" dirty="0" smtClean="0"/>
              <a:t>silly putty </a:t>
            </a:r>
            <a:r>
              <a:rPr lang="en-US" sz="2800" i="1" dirty="0"/>
              <a:t>via Uranus: Serendipity and its </a:t>
            </a:r>
            <a:r>
              <a:rPr lang="en-US" sz="2800" i="1" dirty="0" smtClean="0"/>
              <a:t>role </a:t>
            </a:r>
            <a:r>
              <a:rPr lang="en-US" sz="2800" i="1" dirty="0"/>
              <a:t>in </a:t>
            </a:r>
            <a:r>
              <a:rPr lang="en-US" sz="2800" i="1" dirty="0" smtClean="0"/>
              <a:t>web search.</a:t>
            </a:r>
            <a:r>
              <a:rPr lang="en-US" sz="2800" dirty="0" smtClean="0"/>
              <a:t> </a:t>
            </a:r>
            <a:r>
              <a:rPr lang="en-US" sz="2800" dirty="0"/>
              <a:t>CHI </a:t>
            </a:r>
            <a:r>
              <a:rPr lang="en-US" sz="2800" dirty="0" smtClean="0"/>
              <a:t>2009</a:t>
            </a:r>
            <a:r>
              <a:rPr lang="en-US" sz="2800" dirty="0"/>
              <a:t>.</a:t>
            </a:r>
            <a:endParaRPr lang="en-US" sz="2800" dirty="0" smtClean="0"/>
          </a:p>
          <a:p>
            <a:pPr lvl="1">
              <a:spcBef>
                <a:spcPts val="100"/>
              </a:spcBef>
              <a:spcAft>
                <a:spcPts val="100"/>
              </a:spcAft>
            </a:pPr>
            <a:r>
              <a:rPr lang="en-US" sz="2800" dirty="0"/>
              <a:t>Cheng, Teevan, Iqbal, Bernstein. </a:t>
            </a:r>
            <a:r>
              <a:rPr lang="en-US" sz="2800" i="1" dirty="0"/>
              <a:t>Break it down: A comparison of macro- and microtasks.</a:t>
            </a:r>
            <a:r>
              <a:rPr lang="en-US" sz="2800" dirty="0"/>
              <a:t> CHI 2015.</a:t>
            </a:r>
          </a:p>
          <a:p>
            <a:pPr lvl="1">
              <a:spcBef>
                <a:spcPts val="100"/>
              </a:spcBef>
              <a:spcAft>
                <a:spcPts val="100"/>
              </a:spcAft>
            </a:pPr>
            <a:r>
              <a:rPr lang="en-US" sz="2800" dirty="0" smtClean="0"/>
              <a:t>Eickhoff, Teevan, White, Dumais. </a:t>
            </a:r>
            <a:r>
              <a:rPr lang="en-US" sz="2800" i="1" dirty="0" smtClean="0"/>
              <a:t>Lessons from the journey: A query log analysis of within-session learning. </a:t>
            </a:r>
            <a:r>
              <a:rPr lang="en-US" sz="2800" dirty="0" smtClean="0"/>
              <a:t>WSDM 2014.</a:t>
            </a:r>
          </a:p>
          <a:p>
            <a:pPr lvl="1">
              <a:spcBef>
                <a:spcPts val="100"/>
              </a:spcBef>
              <a:spcAft>
                <a:spcPts val="100"/>
              </a:spcAft>
            </a:pPr>
            <a:r>
              <a:rPr lang="en-US" sz="2800" dirty="0" smtClean="0"/>
              <a:t>Lee</a:t>
            </a:r>
            <a:r>
              <a:rPr lang="en-US" sz="2800" dirty="0"/>
              <a:t>, </a:t>
            </a:r>
            <a:r>
              <a:rPr lang="en-US" sz="2800" dirty="0" smtClean="0"/>
              <a:t>Teevan, de </a:t>
            </a:r>
            <a:r>
              <a:rPr lang="en-US" sz="2800" dirty="0"/>
              <a:t>la Chica. </a:t>
            </a:r>
            <a:r>
              <a:rPr lang="en-US" sz="2800" i="1" dirty="0"/>
              <a:t>Characterizing </a:t>
            </a:r>
            <a:r>
              <a:rPr lang="en-US" sz="2800" i="1" dirty="0" smtClean="0"/>
              <a:t>multi-click behavior </a:t>
            </a:r>
            <a:r>
              <a:rPr lang="en-US" sz="2800" i="1" dirty="0"/>
              <a:t>and the </a:t>
            </a:r>
            <a:r>
              <a:rPr lang="en-US" sz="2800" i="1" dirty="0" smtClean="0"/>
              <a:t>risks </a:t>
            </a:r>
            <a:r>
              <a:rPr lang="en-US" sz="2800" i="1" dirty="0"/>
              <a:t>and </a:t>
            </a:r>
            <a:r>
              <a:rPr lang="en-US" sz="2800" i="1" dirty="0" smtClean="0"/>
              <a:t>opportunities </a:t>
            </a:r>
            <a:r>
              <a:rPr lang="en-US" sz="2800" i="1" dirty="0"/>
              <a:t>of </a:t>
            </a:r>
            <a:r>
              <a:rPr lang="en-US" sz="2800" i="1" dirty="0" smtClean="0"/>
              <a:t>changing results </a:t>
            </a:r>
            <a:r>
              <a:rPr lang="en-US" sz="2800" i="1" dirty="0"/>
              <a:t>during </a:t>
            </a:r>
            <a:r>
              <a:rPr lang="en-US" sz="2800" i="1" dirty="0" smtClean="0"/>
              <a:t>use</a:t>
            </a:r>
            <a:r>
              <a:rPr lang="en-US" sz="2800" dirty="0"/>
              <a:t>. </a:t>
            </a:r>
            <a:r>
              <a:rPr lang="en-US" sz="2800" dirty="0" smtClean="0"/>
              <a:t>SIGIR 2014.</a:t>
            </a:r>
          </a:p>
          <a:p>
            <a:pPr lvl="1">
              <a:spcBef>
                <a:spcPts val="100"/>
              </a:spcBef>
              <a:spcAft>
                <a:spcPts val="100"/>
              </a:spcAft>
            </a:pPr>
            <a:r>
              <a:rPr lang="en-US" sz="2800" dirty="0"/>
              <a:t>Teevan. </a:t>
            </a:r>
            <a:r>
              <a:rPr lang="en-US" sz="2800" i="1" dirty="0"/>
              <a:t>How People Recall, recognize and reuse search results</a:t>
            </a:r>
            <a:r>
              <a:rPr lang="en-US" sz="2800" dirty="0"/>
              <a:t>. TOIS 2008. </a:t>
            </a:r>
            <a:endParaRPr lang="en-US" sz="2800" dirty="0" smtClean="0"/>
          </a:p>
          <a:p>
            <a:pPr lvl="1">
              <a:spcBef>
                <a:spcPts val="100"/>
              </a:spcBef>
              <a:spcAft>
                <a:spcPts val="100"/>
              </a:spcAft>
            </a:pPr>
            <a:r>
              <a:rPr lang="en-US" sz="2800" dirty="0" smtClean="0"/>
              <a:t>Teevan</a:t>
            </a:r>
            <a:r>
              <a:rPr lang="en-US" sz="2800" dirty="0"/>
              <a:t>, Adar, </a:t>
            </a:r>
            <a:r>
              <a:rPr lang="en-US" sz="2800" dirty="0" smtClean="0"/>
              <a:t>Jones, Potts</a:t>
            </a:r>
            <a:r>
              <a:rPr lang="en-US" sz="2800" dirty="0"/>
              <a:t>. </a:t>
            </a:r>
            <a:r>
              <a:rPr lang="en-US" sz="2800" i="1" dirty="0"/>
              <a:t>Information re-retrieval: Repeat queries in Yahoo's </a:t>
            </a:r>
            <a:r>
              <a:rPr lang="en-US" sz="2800" i="1" dirty="0" smtClean="0"/>
              <a:t>logs</a:t>
            </a:r>
            <a:r>
              <a:rPr lang="en-US" sz="2800" dirty="0" smtClean="0"/>
              <a:t>. SIGIR </a:t>
            </a:r>
            <a:r>
              <a:rPr lang="en-US" sz="2800" dirty="0"/>
              <a:t>2007</a:t>
            </a:r>
            <a:r>
              <a:rPr lang="en-US" sz="2800" dirty="0" smtClean="0"/>
              <a:t>.</a:t>
            </a:r>
          </a:p>
          <a:p>
            <a:pPr lvl="1">
              <a:spcBef>
                <a:spcPts val="100"/>
              </a:spcBef>
              <a:spcAft>
                <a:spcPts val="100"/>
              </a:spcAft>
            </a:pPr>
            <a:r>
              <a:rPr lang="en-US" sz="2800" dirty="0"/>
              <a:t>Teevan, Liebling, Lasecki. </a:t>
            </a:r>
            <a:r>
              <a:rPr lang="en-US" sz="2800" i="1" dirty="0"/>
              <a:t>Selfsourcing personal tasks</a:t>
            </a:r>
            <a:r>
              <a:rPr lang="en-US" sz="2800" dirty="0"/>
              <a:t>. CHI 2014</a:t>
            </a:r>
            <a:r>
              <a:rPr lang="en-US" sz="2800" dirty="0" smtClean="0"/>
              <a:t>.</a:t>
            </a:r>
          </a:p>
        </p:txBody>
      </p:sp>
      <p:pic>
        <p:nvPicPr>
          <p:cNvPr id="5"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33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a:xfrm>
            <a:off x="685800" y="3505200"/>
            <a:ext cx="7845552" cy="1752600"/>
          </a:xfrm>
        </p:spPr>
        <p:txBody>
          <a:bodyPr>
            <a:normAutofit/>
          </a:bodyPr>
          <a:lstStyle/>
          <a:p>
            <a:r>
              <a:rPr lang="en-US" dirty="0"/>
              <a:t>Slow </a:t>
            </a:r>
            <a:r>
              <a:rPr lang="en-US" dirty="0" smtClean="0"/>
              <a:t>Search with People</a:t>
            </a:r>
          </a:p>
          <a:p>
            <a:r>
              <a:rPr lang="en-US" dirty="0" smtClean="0"/>
              <a:t>Jaime Teevan, Microsoft Research, @</a:t>
            </a:r>
            <a:r>
              <a:rPr lang="en-US" dirty="0" err="1" smtClean="0"/>
              <a:t>jteevan</a:t>
            </a:r>
            <a:r>
              <a:rPr lang="en-US" dirty="0" smtClean="0"/>
              <a:t/>
            </a:r>
            <a:br>
              <a:rPr lang="en-US" dirty="0" smtClean="0"/>
            </a:br>
            <a:endParaRPr lang="en-US" dirty="0"/>
          </a:p>
        </p:txBody>
      </p:sp>
      <p:pic>
        <p:nvPicPr>
          <p:cNvPr id="1028"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0599" y="2103120"/>
            <a:ext cx="1454201" cy="996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46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b="10879"/>
          <a:stretch/>
        </p:blipFill>
        <p:spPr bwMode="auto">
          <a:xfrm>
            <a:off x="457199" y="1600201"/>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smtClean="0"/>
              <a:t>Making Use of Additional Time</a:t>
            </a:r>
            <a:endParaRPr lang="en-US" dirty="0"/>
          </a:p>
        </p:txBody>
      </p:sp>
      <p:pic>
        <p:nvPicPr>
          <p:cNvPr id="9" name="Picture 4" descr="C:\Users\teevan\AppData\Local\Microsoft\Windows\Temporary Internet Files\Content.IE5\RG16Y6CK\MC90033986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8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Crowdsourcing</a:t>
            </a:r>
            <a:endParaRPr lang="en-US" dirty="0"/>
          </a:p>
        </p:txBody>
      </p:sp>
      <p:sp>
        <p:nvSpPr>
          <p:cNvPr id="4" name="Text Placeholder 3"/>
          <p:cNvSpPr>
            <a:spLocks noGrp="1"/>
          </p:cNvSpPr>
          <p:nvPr>
            <p:ph type="body" idx="1"/>
          </p:nvPr>
        </p:nvSpPr>
        <p:spPr/>
        <p:txBody>
          <a:bodyPr/>
          <a:lstStyle/>
          <a:p>
            <a:r>
              <a:rPr lang="en-US" dirty="0" smtClean="0"/>
              <a:t>Using human computation to improve search</a:t>
            </a:r>
            <a:endParaRPr lang="en-US" dirty="0"/>
          </a:p>
        </p:txBody>
      </p:sp>
      <p:pic>
        <p:nvPicPr>
          <p:cNvPr id="5" name="Picture 4" descr="C:\Users\teevan\AppData\Local\Microsoft\Windows\Temporary Internet Files\Content.IE5\RG16Y6CK\MC900339864[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0599" y="3392424"/>
            <a:ext cx="1454201" cy="9964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9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Replace Components with People</a:t>
            </a:r>
            <a:endParaRPr lang="en-US" dirty="0"/>
          </a:p>
        </p:txBody>
      </p:sp>
      <p:sp>
        <p:nvSpPr>
          <p:cNvPr id="5" name="Content Placeholder 4"/>
          <p:cNvSpPr>
            <a:spLocks noGrp="1"/>
          </p:cNvSpPr>
          <p:nvPr>
            <p:ph sz="half" idx="1"/>
          </p:nvPr>
        </p:nvSpPr>
        <p:spPr/>
        <p:txBody>
          <a:bodyPr>
            <a:normAutofit/>
          </a:bodyPr>
          <a:lstStyle/>
          <a:p>
            <a:r>
              <a:rPr lang="en-US" sz="2800" dirty="0" smtClean="0"/>
              <a:t>Search </a:t>
            </a:r>
            <a:r>
              <a:rPr lang="en-US" sz="2800" dirty="0"/>
              <a:t>process</a:t>
            </a:r>
          </a:p>
          <a:p>
            <a:pPr lvl="1"/>
            <a:r>
              <a:rPr lang="en-US" sz="2400" dirty="0"/>
              <a:t>Understand query</a:t>
            </a:r>
          </a:p>
          <a:p>
            <a:pPr lvl="1"/>
            <a:r>
              <a:rPr lang="en-US" sz="2400" dirty="0" smtClean="0"/>
              <a:t>Retrieve </a:t>
            </a:r>
            <a:endParaRPr lang="en-US" sz="2400" dirty="0"/>
          </a:p>
          <a:p>
            <a:pPr lvl="1"/>
            <a:r>
              <a:rPr lang="en-US" sz="2400" dirty="0" smtClean="0"/>
              <a:t>Understand results</a:t>
            </a:r>
          </a:p>
          <a:p>
            <a:r>
              <a:rPr lang="en-US" dirty="0"/>
              <a:t>Machines are good at operating at scale</a:t>
            </a:r>
          </a:p>
          <a:p>
            <a:r>
              <a:rPr lang="en-US" sz="2800" dirty="0" smtClean="0"/>
              <a:t>People are good at understanding</a:t>
            </a: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05000"/>
            <a:ext cx="4038600" cy="3520490"/>
          </a:xfrm>
        </p:spPr>
      </p:pic>
      <p:pic>
        <p:nvPicPr>
          <p:cNvPr id="6" name="Picture 5"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6107668"/>
            <a:ext cx="4191000" cy="369332"/>
          </a:xfrm>
          <a:prstGeom prst="rect">
            <a:avLst/>
          </a:prstGeom>
          <a:noFill/>
        </p:spPr>
        <p:txBody>
          <a:bodyPr wrap="square" rtlCol="0">
            <a:spAutoFit/>
          </a:bodyPr>
          <a:lstStyle/>
          <a:p>
            <a:pPr algn="r"/>
            <a:r>
              <a:rPr lang="en-US" dirty="0">
                <a:solidFill>
                  <a:schemeClr val="tx2"/>
                </a:solidFill>
              </a:rPr>
              <a:t>w</a:t>
            </a:r>
            <a:r>
              <a:rPr lang="en-US" dirty="0" smtClean="0">
                <a:solidFill>
                  <a:schemeClr val="tx2"/>
                </a:solidFill>
              </a:rPr>
              <a:t>ith Kim, Collins-Thompson</a:t>
            </a:r>
            <a:endParaRPr lang="en-US" dirty="0">
              <a:solidFill>
                <a:schemeClr val="tx2"/>
              </a:solidFill>
            </a:endParaRPr>
          </a:p>
        </p:txBody>
      </p:sp>
    </p:spTree>
    <p:extLst>
      <p:ext uri="{BB962C8B-B14F-4D97-AF65-F5344CB8AC3E}">
        <p14:creationId xmlns:p14="http://schemas.microsoft.com/office/powerpoint/2010/main" val="219229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Query: Query Expansion</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Original query: </a:t>
            </a:r>
            <a:r>
              <a:rPr lang="en-US" i="1" dirty="0" err="1" smtClean="0"/>
              <a:t>hubble</a:t>
            </a:r>
            <a:r>
              <a:rPr lang="en-US" i="1" dirty="0" smtClean="0"/>
              <a:t> telescope achievements</a:t>
            </a:r>
          </a:p>
          <a:p>
            <a:r>
              <a:rPr lang="en-US" dirty="0" smtClean="0"/>
              <a:t>Automatically identify expansion terms:</a:t>
            </a:r>
          </a:p>
          <a:p>
            <a:pPr lvl="1"/>
            <a:r>
              <a:rPr lang="en-US" i="1" dirty="0" smtClean="0"/>
              <a:t>space</a:t>
            </a:r>
            <a:r>
              <a:rPr lang="en-US" dirty="0" smtClean="0"/>
              <a:t>,</a:t>
            </a:r>
            <a:r>
              <a:rPr lang="en-US" i="1" dirty="0" smtClean="0"/>
              <a:t> star</a:t>
            </a:r>
            <a:r>
              <a:rPr lang="en-US" dirty="0" smtClean="0"/>
              <a:t>,</a:t>
            </a:r>
            <a:r>
              <a:rPr lang="en-US" i="1" dirty="0" smtClean="0"/>
              <a:t> astronomy</a:t>
            </a:r>
            <a:r>
              <a:rPr lang="en-US" dirty="0" smtClean="0"/>
              <a:t>,</a:t>
            </a:r>
            <a:r>
              <a:rPr lang="en-US" i="1" dirty="0" smtClean="0"/>
              <a:t> galaxy</a:t>
            </a:r>
            <a:r>
              <a:rPr lang="en-US" dirty="0" smtClean="0"/>
              <a:t>,</a:t>
            </a:r>
            <a:r>
              <a:rPr lang="en-US" i="1" dirty="0" smtClean="0"/>
              <a:t> solar</a:t>
            </a:r>
            <a:r>
              <a:rPr lang="en-US" dirty="0" smtClean="0"/>
              <a:t>,</a:t>
            </a:r>
            <a:r>
              <a:rPr lang="en-US" i="1" dirty="0" smtClean="0"/>
              <a:t> </a:t>
            </a:r>
            <a:r>
              <a:rPr lang="en-US" i="1" dirty="0" err="1" smtClean="0"/>
              <a:t>astro</a:t>
            </a:r>
            <a:r>
              <a:rPr lang="en-US" dirty="0" smtClean="0"/>
              <a:t>,</a:t>
            </a:r>
            <a:r>
              <a:rPr lang="en-US" i="1" dirty="0" smtClean="0"/>
              <a:t> earth</a:t>
            </a:r>
            <a:r>
              <a:rPr lang="en-US" dirty="0" smtClean="0"/>
              <a:t>,</a:t>
            </a:r>
            <a:r>
              <a:rPr lang="en-US" i="1" dirty="0" smtClean="0"/>
              <a:t> astronomer</a:t>
            </a:r>
          </a:p>
          <a:p>
            <a:pPr lvl="1"/>
            <a:r>
              <a:rPr lang="en-US" dirty="0" smtClean="0"/>
              <a:t>Best expansion terms cover multiple aspects of the query</a:t>
            </a:r>
          </a:p>
          <a:p>
            <a:r>
              <a:rPr lang="en-US" dirty="0" smtClean="0"/>
              <a:t>Ask crowd to relate expansion terms to a query term</a:t>
            </a:r>
          </a:p>
          <a:p>
            <a:endParaRPr lang="en-US" dirty="0"/>
          </a:p>
          <a:p>
            <a:endParaRPr lang="en-US" dirty="0" smtClean="0"/>
          </a:p>
          <a:p>
            <a:endParaRPr lang="en-US" sz="4200" dirty="0"/>
          </a:p>
          <a:p>
            <a:r>
              <a:rPr lang="en-US" dirty="0" smtClean="0"/>
              <a:t>Identify best expansion terms:</a:t>
            </a:r>
          </a:p>
          <a:p>
            <a:pPr lvl="1"/>
            <a:r>
              <a:rPr lang="en-US" i="1" dirty="0"/>
              <a:t>a</a:t>
            </a:r>
            <a:r>
              <a:rPr lang="en-US" i="1" dirty="0" smtClean="0"/>
              <a:t>stronomer</a:t>
            </a:r>
            <a:r>
              <a:rPr lang="en-US" dirty="0" smtClean="0"/>
              <a:t>, </a:t>
            </a:r>
            <a:r>
              <a:rPr lang="en-US" i="1" dirty="0" smtClean="0"/>
              <a:t>astronomy</a:t>
            </a:r>
            <a:r>
              <a:rPr lang="en-US" dirty="0" smtClean="0"/>
              <a:t>, </a:t>
            </a:r>
            <a:r>
              <a:rPr lang="en-US" i="1" dirty="0" smtClean="0"/>
              <a:t>star</a:t>
            </a:r>
          </a:p>
        </p:txBody>
      </p:sp>
      <p:graphicFrame>
        <p:nvGraphicFramePr>
          <p:cNvPr id="4" name="Table 3"/>
          <p:cNvGraphicFramePr>
            <a:graphicFrameLocks noGrp="1"/>
          </p:cNvGraphicFramePr>
          <p:nvPr>
            <p:extLst>
              <p:ext uri="{D42A27DB-BD31-4B8C-83A1-F6EECF244321}">
                <p14:modId xmlns:p14="http://schemas.microsoft.com/office/powerpoint/2010/main" val="2675769039"/>
              </p:ext>
            </p:extLst>
          </p:nvPr>
        </p:nvGraphicFramePr>
        <p:xfrm>
          <a:off x="457200" y="3810000"/>
          <a:ext cx="8229600" cy="1285240"/>
        </p:xfrm>
        <a:graphic>
          <a:graphicData uri="http://schemas.openxmlformats.org/drawingml/2006/table">
            <a:tbl>
              <a:tblPr firstRow="1" bandRow="1">
                <a:tableStyleId>{5C22544A-7EE6-4342-B048-85BDC9FD1C3A}</a:tableStyleId>
              </a:tblPr>
              <a:tblGrid>
                <a:gridCol w="1295400"/>
                <a:gridCol w="762000"/>
                <a:gridCol w="685800"/>
                <a:gridCol w="1066800"/>
                <a:gridCol w="762000"/>
                <a:gridCol w="762000"/>
                <a:gridCol w="838200"/>
                <a:gridCol w="914400"/>
                <a:gridCol w="1143000"/>
              </a:tblGrid>
              <a:tr h="370840">
                <a:tc>
                  <a:txBody>
                    <a:bodyPr/>
                    <a:lstStyle/>
                    <a:p>
                      <a:endParaRPr lang="en-US" sz="1400" b="0" dirty="0"/>
                    </a:p>
                  </a:txBody>
                  <a:tcPr anchor="ctr"/>
                </a:tc>
                <a:tc>
                  <a:txBody>
                    <a:bodyPr/>
                    <a:lstStyle/>
                    <a:p>
                      <a:pPr algn="ctr"/>
                      <a:r>
                        <a:rPr lang="en-US" sz="1400" b="0" dirty="0" smtClean="0"/>
                        <a:t>space</a:t>
                      </a:r>
                      <a:endParaRPr lang="en-US" sz="1400" b="0" dirty="0"/>
                    </a:p>
                  </a:txBody>
                  <a:tcPr anchor="ctr"/>
                </a:tc>
                <a:tc>
                  <a:txBody>
                    <a:bodyPr/>
                    <a:lstStyle/>
                    <a:p>
                      <a:pPr algn="ctr"/>
                      <a:r>
                        <a:rPr lang="en-US" sz="1400" b="0" dirty="0" smtClean="0"/>
                        <a:t>star</a:t>
                      </a:r>
                      <a:endParaRPr lang="en-US" sz="1400" b="0" dirty="0"/>
                    </a:p>
                  </a:txBody>
                  <a:tcPr anchor="ctr"/>
                </a:tc>
                <a:tc>
                  <a:txBody>
                    <a:bodyPr/>
                    <a:lstStyle/>
                    <a:p>
                      <a:pPr algn="ctr"/>
                      <a:r>
                        <a:rPr lang="en-US" sz="1400" b="0" dirty="0" smtClean="0"/>
                        <a:t>astronomy</a:t>
                      </a:r>
                      <a:endParaRPr lang="en-US" sz="1400" b="0" dirty="0"/>
                    </a:p>
                  </a:txBody>
                  <a:tcPr anchor="ctr"/>
                </a:tc>
                <a:tc>
                  <a:txBody>
                    <a:bodyPr/>
                    <a:lstStyle/>
                    <a:p>
                      <a:pPr algn="ctr"/>
                      <a:r>
                        <a:rPr lang="en-US" sz="1400" b="0" dirty="0" smtClean="0"/>
                        <a:t>galaxy</a:t>
                      </a:r>
                      <a:endParaRPr lang="en-US" sz="1400" b="0" dirty="0"/>
                    </a:p>
                  </a:txBody>
                  <a:tcPr anchor="ctr"/>
                </a:tc>
                <a:tc>
                  <a:txBody>
                    <a:bodyPr/>
                    <a:lstStyle/>
                    <a:p>
                      <a:pPr algn="ctr"/>
                      <a:r>
                        <a:rPr lang="en-US" sz="1400" b="0" dirty="0" smtClean="0"/>
                        <a:t>solar</a:t>
                      </a:r>
                      <a:endParaRPr lang="en-US" sz="1400" b="0" dirty="0"/>
                    </a:p>
                  </a:txBody>
                  <a:tcPr anchor="ctr"/>
                </a:tc>
                <a:tc>
                  <a:txBody>
                    <a:bodyPr/>
                    <a:lstStyle/>
                    <a:p>
                      <a:pPr algn="ctr"/>
                      <a:r>
                        <a:rPr lang="en-US" sz="1400" b="0" dirty="0" err="1" smtClean="0"/>
                        <a:t>astro</a:t>
                      </a:r>
                      <a:endParaRPr lang="en-US" sz="1400" b="0" dirty="0"/>
                    </a:p>
                  </a:txBody>
                  <a:tcPr anchor="ctr"/>
                </a:tc>
                <a:tc>
                  <a:txBody>
                    <a:bodyPr/>
                    <a:lstStyle/>
                    <a:p>
                      <a:pPr algn="ctr"/>
                      <a:r>
                        <a:rPr lang="en-US" sz="1400" b="0" dirty="0" smtClean="0"/>
                        <a:t>earth</a:t>
                      </a:r>
                      <a:endParaRPr lang="en-US" sz="1400" b="0" dirty="0"/>
                    </a:p>
                  </a:txBody>
                  <a:tcPr anchor="ctr"/>
                </a:tc>
                <a:tc>
                  <a:txBody>
                    <a:bodyPr/>
                    <a:lstStyle/>
                    <a:p>
                      <a:pPr algn="ctr"/>
                      <a:r>
                        <a:rPr lang="en-US" sz="1400" b="0" dirty="0" smtClean="0"/>
                        <a:t>astronomer</a:t>
                      </a:r>
                      <a:endParaRPr lang="en-US" sz="1400" b="0" dirty="0"/>
                    </a:p>
                  </a:txBody>
                  <a:tcPr anchor="ctr"/>
                </a:tc>
              </a:tr>
              <a:tr h="162560">
                <a:tc>
                  <a:txBody>
                    <a:bodyPr/>
                    <a:lstStyle/>
                    <a:p>
                      <a:r>
                        <a:rPr lang="en-US" sz="1400" dirty="0" err="1" smtClean="0"/>
                        <a:t>hubble</a:t>
                      </a:r>
                      <a:endParaRPr lang="en-US" sz="1400"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2</a:t>
                      </a:r>
                      <a:endParaRPr lang="en-US" sz="1400"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1</a:t>
                      </a:r>
                      <a:endParaRPr lang="en-US" sz="1400" dirty="0"/>
                    </a:p>
                  </a:txBody>
                  <a:tcPr anchor="ctr"/>
                </a:tc>
              </a:tr>
              <a:tr h="0">
                <a:tc>
                  <a:txBody>
                    <a:bodyPr/>
                    <a:lstStyle/>
                    <a:p>
                      <a:r>
                        <a:rPr lang="en-US" sz="1400" dirty="0" smtClean="0"/>
                        <a:t>telescope</a:t>
                      </a:r>
                      <a:endParaRPr lang="en-US" sz="1400"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2</a:t>
                      </a:r>
                      <a:endParaRPr lang="en-US" sz="1400" dirty="0"/>
                    </a:p>
                  </a:txBody>
                  <a:tcPr anchor="ctr"/>
                </a:tc>
                <a:tc>
                  <a:txBody>
                    <a:bodyPr/>
                    <a:lstStyle/>
                    <a:p>
                      <a:pPr algn="ctr"/>
                      <a:r>
                        <a:rPr lang="en-US" sz="1400" dirty="0" smtClean="0"/>
                        <a:t>2</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1</a:t>
                      </a:r>
                      <a:endParaRPr lang="en-US" sz="1400" dirty="0"/>
                    </a:p>
                  </a:txBody>
                  <a:tcPr anchor="ctr"/>
                </a:tc>
              </a:tr>
              <a:tr h="162560">
                <a:tc>
                  <a:txBody>
                    <a:bodyPr/>
                    <a:lstStyle/>
                    <a:p>
                      <a:r>
                        <a:rPr lang="en-US" sz="1400" dirty="0" smtClean="0"/>
                        <a:t>achievements</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1</a:t>
                      </a:r>
                      <a:endParaRPr lang="en-US" sz="1400" dirty="0"/>
                    </a:p>
                  </a:txBody>
                  <a:tcPr anchor="ct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4876800" y="5181600"/>
                <a:ext cx="3810000" cy="795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𝑡𝑒𝑟𝑚</m:t>
                              </m:r>
                            </m:e>
                            <m:sub>
                              <m:r>
                                <a:rPr lang="en-US" b="0" i="1" smtClean="0">
                                  <a:latin typeface="Cambria Math" panose="02040503050406030204" pitchFamily="18" charset="0"/>
                                </a:rPr>
                                <m:t>𝑗</m:t>
                              </m:r>
                            </m:sub>
                          </m:sSub>
                        </m:e>
                        <m:e>
                          <m:r>
                            <a:rPr lang="en-US" b="0" i="1" smtClean="0">
                              <a:latin typeface="Cambria Math" panose="02040503050406030204" pitchFamily="18" charset="0"/>
                            </a:rPr>
                            <m:t>𝑞𝑢𝑒𝑟𝑦</m:t>
                          </m:r>
                        </m:e>
                      </m:d>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𝑞𝑢𝑒𝑟𝑦</m:t>
                          </m:r>
                        </m:sub>
                        <m:sup/>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𝑣𝑜𝑡𝑒</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Sub>
                            </m:num>
                            <m:den>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𝑣𝑜𝑡𝑒</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Sub>
                                </m:e>
                              </m:nary>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876800" y="5181600"/>
                <a:ext cx="3810000" cy="795474"/>
              </a:xfrm>
              <a:prstGeom prst="rect">
                <a:avLst/>
              </a:prstGeom>
              <a:blipFill rotWithShape="0">
                <a:blip r:embed="rId3"/>
                <a:stretch>
                  <a:fillRect/>
                </a:stretch>
              </a:blipFill>
            </p:spPr>
            <p:txBody>
              <a:bodyPr/>
              <a:lstStyle/>
              <a:p>
                <a:r>
                  <a:rPr lang="en-US">
                    <a:noFill/>
                  </a:rPr>
                  <a:t> </a:t>
                </a:r>
              </a:p>
            </p:txBody>
          </p:sp>
        </mc:Fallback>
      </mc:AlternateContent>
      <p:pic>
        <p:nvPicPr>
          <p:cNvPr id="6" name="Picture 5" descr="C:\Users\teevan\AppData\Local\Microsoft\Windows\Temporary Internet Files\Content.IE5\RG16Y6CK\MC900339864[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92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Results: Filtering</a:t>
            </a:r>
            <a:endParaRPr lang="en-US" dirty="0"/>
          </a:p>
        </p:txBody>
      </p:sp>
      <p:sp>
        <p:nvSpPr>
          <p:cNvPr id="4" name="Content Placeholder 3"/>
          <p:cNvSpPr>
            <a:spLocks noGrp="1"/>
          </p:cNvSpPr>
          <p:nvPr>
            <p:ph sz="half" idx="1"/>
          </p:nvPr>
        </p:nvSpPr>
        <p:spPr>
          <a:xfrm>
            <a:off x="457200" y="1673352"/>
            <a:ext cx="4038600" cy="4718304"/>
          </a:xfrm>
        </p:spPr>
        <p:txBody>
          <a:bodyPr/>
          <a:lstStyle/>
          <a:p>
            <a:r>
              <a:rPr lang="en-US" dirty="0" smtClean="0"/>
              <a:t>Remove irrelevant results from list</a:t>
            </a:r>
          </a:p>
          <a:p>
            <a:r>
              <a:rPr lang="en-US" dirty="0" smtClean="0"/>
              <a:t>Ask crowd workers to vote on relevance</a:t>
            </a:r>
          </a:p>
          <a:p>
            <a:r>
              <a:rPr lang="en-US" dirty="0" smtClean="0"/>
              <a:t>Example: </a:t>
            </a:r>
          </a:p>
          <a:p>
            <a:pPr lvl="1"/>
            <a:r>
              <a:rPr lang="en-US" i="1" dirty="0" err="1" smtClean="0"/>
              <a:t>hubble</a:t>
            </a:r>
            <a:r>
              <a:rPr lang="en-US" i="1" dirty="0" smtClean="0"/>
              <a:t> </a:t>
            </a:r>
            <a:r>
              <a:rPr lang="en-US" i="1" dirty="0"/>
              <a:t>telescope achievements</a:t>
            </a:r>
            <a:endParaRPr lang="en-US" dirty="0" smtClean="0"/>
          </a:p>
          <a:p>
            <a:endParaRPr lang="en-US" dirty="0"/>
          </a:p>
        </p:txBody>
      </p:sp>
      <p:pic>
        <p:nvPicPr>
          <p:cNvPr id="6" name="Picture 5"/>
          <p:cNvPicPr>
            <a:picLocks noChangeAspect="1"/>
          </p:cNvPicPr>
          <p:nvPr/>
        </p:nvPicPr>
        <p:blipFill>
          <a:blip r:embed="rId3"/>
          <a:stretch>
            <a:fillRect/>
          </a:stretch>
        </p:blipFill>
        <p:spPr>
          <a:xfrm>
            <a:off x="4648200" y="4056849"/>
            <a:ext cx="4035076" cy="617220"/>
          </a:xfrm>
          <a:prstGeom prst="rect">
            <a:avLst/>
          </a:prstGeom>
          <a:solidFill>
            <a:srgbClr val="E0773C">
              <a:alpha val="40000"/>
            </a:srgbClr>
          </a:solidFill>
        </p:spPr>
      </p:pic>
      <p:pic>
        <p:nvPicPr>
          <p:cNvPr id="7" name="Picture 6"/>
          <p:cNvPicPr>
            <a:picLocks noChangeAspect="1"/>
          </p:cNvPicPr>
          <p:nvPr/>
        </p:nvPicPr>
        <p:blipFill>
          <a:blip r:embed="rId4"/>
          <a:stretch>
            <a:fillRect/>
          </a:stretch>
        </p:blipFill>
        <p:spPr>
          <a:xfrm>
            <a:off x="4648200" y="4884781"/>
            <a:ext cx="3649313" cy="725234"/>
          </a:xfrm>
          <a:prstGeom prst="rect">
            <a:avLst/>
          </a:prstGeom>
          <a:solidFill>
            <a:srgbClr val="E0773C">
              <a:alpha val="40000"/>
            </a:srgbClr>
          </a:solidFill>
        </p:spPr>
      </p:pic>
      <p:pic>
        <p:nvPicPr>
          <p:cNvPr id="8" name="Picture 7"/>
          <p:cNvPicPr>
            <a:picLocks noChangeAspect="1"/>
          </p:cNvPicPr>
          <p:nvPr/>
        </p:nvPicPr>
        <p:blipFill>
          <a:blip r:embed="rId5"/>
          <a:stretch>
            <a:fillRect/>
          </a:stretch>
        </p:blipFill>
        <p:spPr>
          <a:xfrm>
            <a:off x="4648200" y="5820727"/>
            <a:ext cx="4089083" cy="570929"/>
          </a:xfrm>
          <a:prstGeom prst="rect">
            <a:avLst/>
          </a:prstGeom>
          <a:solidFill>
            <a:srgbClr val="E0773C">
              <a:alpha val="40000"/>
            </a:srgbClr>
          </a:solidFill>
        </p:spPr>
      </p:pic>
      <p:pic>
        <p:nvPicPr>
          <p:cNvPr id="9" name="Picture 8"/>
          <p:cNvPicPr>
            <a:picLocks noChangeAspect="1"/>
          </p:cNvPicPr>
          <p:nvPr/>
        </p:nvPicPr>
        <p:blipFill>
          <a:blip r:embed="rId6"/>
          <a:stretch>
            <a:fillRect/>
          </a:stretch>
        </p:blipFill>
        <p:spPr>
          <a:xfrm>
            <a:off x="4648200" y="1673352"/>
            <a:ext cx="3919347" cy="594074"/>
          </a:xfrm>
          <a:prstGeom prst="rect">
            <a:avLst/>
          </a:prstGeom>
        </p:spPr>
      </p:pic>
      <p:pic>
        <p:nvPicPr>
          <p:cNvPr id="10" name="Picture 9"/>
          <p:cNvPicPr>
            <a:picLocks noChangeAspect="1"/>
          </p:cNvPicPr>
          <p:nvPr/>
        </p:nvPicPr>
        <p:blipFill>
          <a:blip r:embed="rId7"/>
          <a:stretch>
            <a:fillRect/>
          </a:stretch>
        </p:blipFill>
        <p:spPr>
          <a:xfrm>
            <a:off x="4648200" y="3252063"/>
            <a:ext cx="4050506" cy="594074"/>
          </a:xfrm>
          <a:prstGeom prst="rect">
            <a:avLst/>
          </a:prstGeom>
          <a:solidFill>
            <a:srgbClr val="E0773C">
              <a:alpha val="40000"/>
            </a:srgbClr>
          </a:solidFill>
        </p:spPr>
      </p:pic>
      <p:pic>
        <p:nvPicPr>
          <p:cNvPr id="11" name="Picture 10"/>
          <p:cNvPicPr>
            <a:picLocks noChangeAspect="1"/>
          </p:cNvPicPr>
          <p:nvPr/>
        </p:nvPicPr>
        <p:blipFill>
          <a:blip r:embed="rId8"/>
          <a:stretch>
            <a:fillRect/>
          </a:stretch>
        </p:blipFill>
        <p:spPr>
          <a:xfrm>
            <a:off x="4648200" y="2478138"/>
            <a:ext cx="3865340" cy="563213"/>
          </a:xfrm>
          <a:prstGeom prst="rect">
            <a:avLst/>
          </a:prstGeom>
        </p:spPr>
      </p:pic>
      <p:sp>
        <p:nvSpPr>
          <p:cNvPr id="15" name="Rectangle 14"/>
          <p:cNvSpPr/>
          <p:nvPr/>
        </p:nvSpPr>
        <p:spPr>
          <a:xfrm>
            <a:off x="4648200" y="3252063"/>
            <a:ext cx="4041648" cy="594074"/>
          </a:xfrm>
          <a:prstGeom prst="rect">
            <a:avLst/>
          </a:prstGeom>
          <a:solidFill>
            <a:srgbClr val="E077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8200" y="4068422"/>
            <a:ext cx="4041648" cy="594074"/>
          </a:xfrm>
          <a:prstGeom prst="rect">
            <a:avLst/>
          </a:prstGeom>
          <a:solidFill>
            <a:srgbClr val="E077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48200" y="5797582"/>
            <a:ext cx="4041648" cy="594074"/>
          </a:xfrm>
          <a:prstGeom prst="rect">
            <a:avLst/>
          </a:prstGeom>
          <a:solidFill>
            <a:srgbClr val="E077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Users\teevan\AppData\Local\Microsoft\Windows\Temporary Internet Files\Content.IE5\RG16Y6CK\MC900339864[1].wmf"/>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800697" cy="548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11105</TotalTime>
  <Words>6459</Words>
  <Application>Microsoft Office PowerPoint</Application>
  <PresentationFormat>On-screen Show (4:3)</PresentationFormat>
  <Paragraphs>825</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Cambria Math</vt:lpstr>
      <vt:lpstr>Clarity</vt:lpstr>
      <vt:lpstr>Slow Search With People</vt:lpstr>
      <vt:lpstr>Slow Movements</vt:lpstr>
      <vt:lpstr>Speed Focus in Search Reasonable</vt:lpstr>
      <vt:lpstr>Not All Searches Need to Be Fast</vt:lpstr>
      <vt:lpstr>Making Use of Additional Time</vt:lpstr>
      <vt:lpstr>Crowdsourcing</vt:lpstr>
      <vt:lpstr>Replace Components with People</vt:lpstr>
      <vt:lpstr>Understand Query: Query Expansion</vt:lpstr>
      <vt:lpstr>Understand Results: Filtering</vt:lpstr>
      <vt:lpstr>People Are Not Good Components</vt:lpstr>
      <vt:lpstr>Understand Query: Identify Entities</vt:lpstr>
      <vt:lpstr>Understand Results: Tabulate</vt:lpstr>
      <vt:lpstr>People Can Provide Rich Input</vt:lpstr>
      <vt:lpstr>Create Answers from Search Results</vt:lpstr>
      <vt:lpstr>Community Answers with Bing Distill</vt:lpstr>
      <vt:lpstr>Create Answers to Social Queries</vt:lpstr>
      <vt:lpstr>Working with an Unknown Crowd</vt:lpstr>
      <vt:lpstr>Communicating with the Crowd</vt:lpstr>
      <vt:lpstr>Guessing from Examples or Rating</vt:lpstr>
      <vt:lpstr>Asking the Crowd to Guess v. Rate</vt:lpstr>
      <vt:lpstr>Handwriting Imitation via “Rating”</vt:lpstr>
      <vt:lpstr>Handwriting Imitation via “Guessing”</vt:lpstr>
      <vt:lpstr>Extraction and Manipulation Threats</vt:lpstr>
      <vt:lpstr>Information Extraction</vt:lpstr>
      <vt:lpstr>Task Manipulation</vt:lpstr>
      <vt:lpstr>Payment for Extraction Task</vt:lpstr>
      <vt:lpstr>Friendsourcing</vt:lpstr>
      <vt:lpstr>Searching versus Asking</vt:lpstr>
      <vt:lpstr>Searching versus Asking</vt:lpstr>
      <vt:lpstr>Shaping the Replies from Friends</vt:lpstr>
      <vt:lpstr>Shaping the Replies from Friends</vt:lpstr>
      <vt:lpstr>Selfsourcing</vt:lpstr>
      <vt:lpstr>Jumping to the Conclusion</vt:lpstr>
      <vt:lpstr>Supporting Search through Structure</vt:lpstr>
      <vt:lpstr>Algorithms + Experience</vt:lpstr>
      <vt:lpstr>Algorithms + Experience = Confusion</vt:lpstr>
      <vt:lpstr>Change Interrupts Finding</vt:lpstr>
      <vt:lpstr>Use Magic to Minimize Interruption</vt:lpstr>
      <vt:lpstr>Abracadabra</vt:lpstr>
      <vt:lpstr>Your Card is Gone!</vt:lpstr>
      <vt:lpstr>Consistency Only Matters Sometimes</vt:lpstr>
      <vt:lpstr>Bias Presentation by Experience</vt:lpstr>
      <vt:lpstr>Make Slow Search Change Blind</vt:lpstr>
      <vt:lpstr>Make Slow Search Change Blind</vt:lpstr>
      <vt:lpstr>Summary</vt:lpstr>
      <vt:lpstr>Further Reading in Slow Search</vt:lpstr>
      <vt:lpstr>Questions?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Search</dc:title>
  <dc:creator>Jaime Teevan</dc:creator>
  <cp:lastModifiedBy>Jaime Teevan</cp:lastModifiedBy>
  <cp:revision>315</cp:revision>
  <dcterms:created xsi:type="dcterms:W3CDTF">2013-09-25T21:20:21Z</dcterms:created>
  <dcterms:modified xsi:type="dcterms:W3CDTF">2015-10-19T19:02:36Z</dcterms:modified>
</cp:coreProperties>
</file>