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64" r:id="rId2"/>
    <p:sldId id="328" r:id="rId3"/>
    <p:sldId id="329" r:id="rId4"/>
    <p:sldId id="330" r:id="rId5"/>
    <p:sldId id="334" r:id="rId6"/>
    <p:sldId id="333" r:id="rId7"/>
    <p:sldId id="337" r:id="rId8"/>
    <p:sldId id="336" r:id="rId9"/>
    <p:sldId id="295" r:id="rId10"/>
    <p:sldId id="297" r:id="rId11"/>
    <p:sldId id="335" r:id="rId12"/>
    <p:sldId id="296" r:id="rId13"/>
    <p:sldId id="298" r:id="rId14"/>
    <p:sldId id="338" r:id="rId15"/>
    <p:sldId id="331" r:id="rId16"/>
    <p:sldId id="314" r:id="rId17"/>
    <p:sldId id="316" r:id="rId18"/>
    <p:sldId id="367" r:id="rId19"/>
    <p:sldId id="319" r:id="rId20"/>
    <p:sldId id="369" r:id="rId21"/>
    <p:sldId id="370" r:id="rId22"/>
    <p:sldId id="326" r:id="rId23"/>
    <p:sldId id="368" r:id="rId24"/>
    <p:sldId id="349" r:id="rId25"/>
    <p:sldId id="360" r:id="rId26"/>
    <p:sldId id="361" r:id="rId27"/>
    <p:sldId id="362" r:id="rId28"/>
    <p:sldId id="363" r:id="rId29"/>
    <p:sldId id="364" r:id="rId30"/>
    <p:sldId id="365" r:id="rId31"/>
    <p:sldId id="359" r:id="rId32"/>
    <p:sldId id="351" r:id="rId33"/>
    <p:sldId id="352" r:id="rId34"/>
    <p:sldId id="358" r:id="rId35"/>
    <p:sldId id="342" r:id="rId36"/>
    <p:sldId id="341" r:id="rId37"/>
    <p:sldId id="343" r:id="rId38"/>
    <p:sldId id="371" r:id="rId39"/>
    <p:sldId id="345" r:id="rId40"/>
    <p:sldId id="344" r:id="rId41"/>
    <p:sldId id="373" r:id="rId42"/>
    <p:sldId id="366" r:id="rId43"/>
    <p:sldId id="293" r:id="rId44"/>
    <p:sldId id="372" r:id="rId45"/>
    <p:sldId id="273"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8BC"/>
    <a:srgbClr val="005079"/>
    <a:srgbClr val="94CEEA"/>
    <a:srgbClr val="73B1D1"/>
    <a:srgbClr val="ED8B00"/>
    <a:srgbClr val="5593B5"/>
    <a:srgbClr val="5995B5"/>
    <a:srgbClr val="5896BB"/>
    <a:srgbClr val="5794B7"/>
    <a:srgbClr val="5996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3" autoAdjust="0"/>
    <p:restoredTop sz="80185" autoAdjust="0"/>
  </p:normalViewPr>
  <p:slideViewPr>
    <p:cSldViewPr snapToGrid="0" snapToObjects="1">
      <p:cViewPr varScale="1">
        <p:scale>
          <a:sx n="76" d="100"/>
          <a:sy n="76" d="100"/>
        </p:scale>
        <p:origin x="1424"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C966A-9F1A-6949-B85E-F8F72B8B9E71}" type="datetimeFigureOut">
              <a:rPr lang="en-US" smtClean="0"/>
              <a:t>3/13/2015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C29D4-8612-1944-B6C5-9875D0210BED}" type="slidenum">
              <a:rPr lang="en-US" smtClean="0"/>
              <a:t>‹#›</a:t>
            </a:fld>
            <a:endParaRPr lang="en-US"/>
          </a:p>
        </p:txBody>
      </p:sp>
    </p:spTree>
    <p:extLst>
      <p:ext uri="{BB962C8B-B14F-4D97-AF65-F5344CB8AC3E}">
        <p14:creationId xmlns:p14="http://schemas.microsoft.com/office/powerpoint/2010/main" val="10130364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Patty and Jaime</a:t>
            </a:r>
          </a:p>
          <a:p>
            <a:r>
              <a:rPr lang="en-US" dirty="0" smtClean="0"/>
              <a:t>Both do brief introductions</a:t>
            </a:r>
            <a:endParaRPr lang="en-US" dirty="0"/>
          </a:p>
        </p:txBody>
      </p:sp>
      <p:sp>
        <p:nvSpPr>
          <p:cNvPr id="4" name="Slide Number Placeholder 3"/>
          <p:cNvSpPr>
            <a:spLocks noGrp="1"/>
          </p:cNvSpPr>
          <p:nvPr>
            <p:ph type="sldNum" sz="quarter" idx="10"/>
          </p:nvPr>
        </p:nvSpPr>
        <p:spPr/>
        <p:txBody>
          <a:bodyPr/>
          <a:lstStyle/>
          <a:p>
            <a:fld id="{9DEC29D4-8612-1944-B6C5-9875D0210BED}" type="slidenum">
              <a:rPr lang="en-US" smtClean="0"/>
              <a:t>1</a:t>
            </a:fld>
            <a:endParaRPr lang="en-US"/>
          </a:p>
        </p:txBody>
      </p:sp>
    </p:spTree>
    <p:extLst>
      <p:ext uri="{BB962C8B-B14F-4D97-AF65-F5344CB8AC3E}">
        <p14:creationId xmlns:p14="http://schemas.microsoft.com/office/powerpoint/2010/main" val="2396114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ceholder 2"/>
          <p:cNvSpPr>
            <a:spLocks noGrp="1" noRot="1" noChangeAspect="1" noChangeArrowheads="1" noTextEdit="1"/>
          </p:cNvSpPr>
          <p:nvPr>
            <p:ph type="sldImg"/>
          </p:nvPr>
        </p:nvSpPr>
        <p:spPr>
          <a:solidFill>
            <a:srgbClr val="FFFFFF"/>
          </a:solidFill>
          <a:ln/>
        </p:spPr>
      </p:sp>
      <p:sp>
        <p:nvSpPr>
          <p:cNvPr id="6147" name="Placeholder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1" dirty="0" smtClean="0">
                <a:latin typeface="Arial" charset="0"/>
                <a:ea typeface="ＭＳ Ｐゴシック" pitchFamily="34" charset="-128"/>
              </a:rPr>
              <a:t>Patty: </a:t>
            </a:r>
          </a:p>
          <a:p>
            <a:endParaRPr lang="en-US" dirty="0" smtClean="0">
              <a:latin typeface="Arial" charset="0"/>
              <a:ea typeface="ＭＳ Ｐゴシック" pitchFamily="34" charset="-128"/>
            </a:endParaRPr>
          </a:p>
          <a:p>
            <a:r>
              <a:rPr lang="en-US" dirty="0" smtClean="0">
                <a:latin typeface="Arial" charset="0"/>
                <a:ea typeface="ＭＳ Ｐゴシック" pitchFamily="34" charset="-128"/>
              </a:rPr>
              <a:t>Talk in more detail about these five components</a:t>
            </a:r>
            <a:endParaRPr lang="en-US" baseline="0" dirty="0" smtClean="0">
              <a:latin typeface="Arial" charset="0"/>
              <a:ea typeface="ＭＳ Ｐゴシック" pitchFamily="34" charset="-128"/>
            </a:endParaRPr>
          </a:p>
        </p:txBody>
      </p:sp>
    </p:spTree>
    <p:extLst>
      <p:ext uri="{BB962C8B-B14F-4D97-AF65-F5344CB8AC3E}">
        <p14:creationId xmlns:p14="http://schemas.microsoft.com/office/powerpoint/2010/main" val="3358654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Patty &amp; Jaime:</a:t>
            </a:r>
            <a:r>
              <a:rPr lang="en-US" dirty="0" smtClean="0"/>
              <a:t> Pair up – take 3 min each, then reflect</a:t>
            </a:r>
            <a:r>
              <a:rPr lang="en-US" baseline="0" dirty="0" smtClean="0"/>
              <a:t> on last two questions. Total time: 10 min</a:t>
            </a:r>
            <a:r>
              <a:rPr lang="en-US" baseline="0" dirty="0" smtClean="0"/>
              <a: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DEC29D4-8612-1944-B6C5-9875D0210BED}" type="slidenum">
              <a:rPr lang="en-US" smtClean="0"/>
              <a:t>11</a:t>
            </a:fld>
            <a:endParaRPr lang="en-US"/>
          </a:p>
        </p:txBody>
      </p:sp>
    </p:spTree>
    <p:extLst>
      <p:ext uri="{BB962C8B-B14F-4D97-AF65-F5344CB8AC3E}">
        <p14:creationId xmlns:p14="http://schemas.microsoft.com/office/powerpoint/2010/main" val="87788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Patty:</a:t>
            </a:r>
          </a:p>
          <a:p>
            <a:endParaRPr lang="en-US" dirty="0" smtClean="0"/>
          </a:p>
          <a:p>
            <a:r>
              <a:rPr lang="en-US" dirty="0" smtClean="0"/>
              <a:t>Research consistently shows that women are over-tapped</a:t>
            </a:r>
            <a:r>
              <a:rPr lang="en-US" baseline="0" dirty="0" smtClean="0"/>
              <a:t> to </a:t>
            </a:r>
            <a:r>
              <a:rPr lang="en-US" dirty="0" smtClean="0"/>
              <a:t>volunteer, especially early</a:t>
            </a:r>
            <a:r>
              <a:rPr lang="en-US" baseline="0" dirty="0" smtClean="0"/>
              <a:t> in their career</a:t>
            </a:r>
            <a:r>
              <a:rPr lang="en-US" dirty="0" smtClean="0"/>
              <a:t> (pre-tenure, for example).</a:t>
            </a:r>
            <a:r>
              <a:rPr lang="en-US" baseline="0" dirty="0" smtClean="0"/>
              <a:t> I</a:t>
            </a:r>
            <a:r>
              <a:rPr lang="en-US" dirty="0" smtClean="0"/>
              <a:t>t is</a:t>
            </a:r>
            <a:r>
              <a:rPr lang="en-US" baseline="0" dirty="0" smtClean="0"/>
              <a:t> your research that will really speak for you most strongly.</a:t>
            </a:r>
            <a:endParaRPr lang="en-US" dirty="0"/>
          </a:p>
        </p:txBody>
      </p:sp>
      <p:sp>
        <p:nvSpPr>
          <p:cNvPr id="4" name="Slide Number Placeholder 3"/>
          <p:cNvSpPr>
            <a:spLocks noGrp="1"/>
          </p:cNvSpPr>
          <p:nvPr>
            <p:ph type="sldNum" sz="quarter" idx="10"/>
          </p:nvPr>
        </p:nvSpPr>
        <p:spPr/>
        <p:txBody>
          <a:bodyPr/>
          <a:lstStyle/>
          <a:p>
            <a:fld id="{9DEC29D4-8612-1944-B6C5-9875D0210BED}" type="slidenum">
              <a:rPr lang="en-US" smtClean="0"/>
              <a:t>12</a:t>
            </a:fld>
            <a:endParaRPr lang="en-US"/>
          </a:p>
        </p:txBody>
      </p:sp>
    </p:spTree>
    <p:extLst>
      <p:ext uri="{BB962C8B-B14F-4D97-AF65-F5344CB8AC3E}">
        <p14:creationId xmlns:p14="http://schemas.microsoft.com/office/powerpoint/2010/main" val="181660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ceholder 2"/>
          <p:cNvSpPr>
            <a:spLocks noGrp="1" noRot="1" noChangeAspect="1" noChangeArrowheads="1" noTextEdit="1"/>
          </p:cNvSpPr>
          <p:nvPr>
            <p:ph type="sldImg"/>
          </p:nvPr>
        </p:nvSpPr>
        <p:spPr>
          <a:solidFill>
            <a:srgbClr val="FFFFFF"/>
          </a:solidFill>
          <a:ln/>
        </p:spPr>
      </p:sp>
      <p:sp>
        <p:nvSpPr>
          <p:cNvPr id="6147" name="Placeholder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b="1" dirty="0" smtClean="0">
                <a:latin typeface="Arial" charset="0"/>
                <a:ea typeface="ＭＳ Ｐゴシック" pitchFamily="34" charset="-128"/>
              </a:rPr>
              <a:t>Patty:</a:t>
            </a:r>
          </a:p>
          <a:p>
            <a:endParaRPr lang="en-US" dirty="0" smtClean="0">
              <a:latin typeface="Arial" charset="0"/>
              <a:ea typeface="ＭＳ Ｐゴシック" pitchFamily="34" charset="-128"/>
            </a:endParaRPr>
          </a:p>
          <a:p>
            <a:r>
              <a:rPr lang="en-US" dirty="0" smtClean="0">
                <a:latin typeface="Arial" charset="0"/>
                <a:ea typeface="ＭＳ Ｐゴシック" pitchFamily="34" charset="-128"/>
              </a:rPr>
              <a:t>Discuss online first impressions – what does a search engine turn up for you? What would someone take away from your website? What URL would you give someone to learn more about you?</a:t>
            </a:r>
          </a:p>
          <a:p>
            <a:r>
              <a:rPr lang="en-US" dirty="0" smtClean="0">
                <a:latin typeface="Arial" charset="0"/>
                <a:ea typeface="ＭＳ Ｐゴシック" pitchFamily="34" charset="-128"/>
              </a:rPr>
              <a:t>Reflect</a:t>
            </a:r>
            <a:r>
              <a:rPr lang="en-US" baseline="0" dirty="0" smtClean="0">
                <a:latin typeface="Arial" charset="0"/>
                <a:ea typeface="ＭＳ Ｐゴシック" pitchFamily="34" charset="-128"/>
              </a:rPr>
              <a:t> on </a:t>
            </a:r>
            <a:r>
              <a:rPr lang="en-US" dirty="0" smtClean="0">
                <a:latin typeface="Arial" charset="0"/>
                <a:ea typeface="ＭＳ Ｐゴシック" pitchFamily="34" charset="-128"/>
              </a:rPr>
              <a:t>what how others might</a:t>
            </a:r>
            <a:r>
              <a:rPr lang="en-US" baseline="0" dirty="0" smtClean="0">
                <a:latin typeface="Arial" charset="0"/>
                <a:ea typeface="ＭＳ Ｐゴシック" pitchFamily="34" charset="-128"/>
              </a:rPr>
              <a:t> view </a:t>
            </a:r>
            <a:r>
              <a:rPr lang="en-US" dirty="0" smtClean="0">
                <a:latin typeface="Arial" charset="0"/>
                <a:ea typeface="ＭＳ Ｐゴシック" pitchFamily="34" charset="-128"/>
              </a:rPr>
              <a:t>you through online videos</a:t>
            </a:r>
            <a:r>
              <a:rPr lang="en-US" baseline="0" dirty="0" smtClean="0">
                <a:latin typeface="Arial" charset="0"/>
                <a:ea typeface="ＭＳ Ｐゴシック" pitchFamily="34" charset="-128"/>
              </a:rPr>
              <a:t> </a:t>
            </a:r>
            <a:r>
              <a:rPr lang="en-US" dirty="0" smtClean="0">
                <a:latin typeface="Arial" charset="0"/>
                <a:ea typeface="ＭＳ Ｐゴシック" pitchFamily="34" charset="-128"/>
              </a:rPr>
              <a:t>and search</a:t>
            </a:r>
            <a:r>
              <a:rPr lang="en-US" baseline="0" dirty="0" smtClean="0">
                <a:latin typeface="Arial" charset="0"/>
                <a:ea typeface="ＭＳ Ｐゴシック" pitchFamily="34" charset="-128"/>
              </a:rPr>
              <a:t> results.</a:t>
            </a:r>
            <a:endParaRPr lang="en-US" dirty="0" smtClean="0">
              <a:latin typeface="Arial" charset="0"/>
              <a:ea typeface="ＭＳ Ｐゴシック" pitchFamily="34" charset="-128"/>
            </a:endParaRPr>
          </a:p>
        </p:txBody>
      </p:sp>
    </p:spTree>
    <p:extLst>
      <p:ext uri="{BB962C8B-B14F-4D97-AF65-F5344CB8AC3E}">
        <p14:creationId xmlns:p14="http://schemas.microsoft.com/office/powerpoint/2010/main" val="1674696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Jaime:</a:t>
            </a:r>
          </a:p>
          <a:p>
            <a:endParaRPr lang="en-US" dirty="0"/>
          </a:p>
        </p:txBody>
      </p:sp>
      <p:sp>
        <p:nvSpPr>
          <p:cNvPr id="4" name="Slide Number Placeholder 3"/>
          <p:cNvSpPr>
            <a:spLocks noGrp="1"/>
          </p:cNvSpPr>
          <p:nvPr>
            <p:ph type="sldNum" sz="quarter" idx="10"/>
          </p:nvPr>
        </p:nvSpPr>
        <p:spPr/>
        <p:txBody>
          <a:bodyPr/>
          <a:lstStyle/>
          <a:p>
            <a:fld id="{9DEC29D4-8612-1944-B6C5-9875D0210BED}" type="slidenum">
              <a:rPr lang="en-US" smtClean="0"/>
              <a:t>14</a:t>
            </a:fld>
            <a:endParaRPr lang="en-US"/>
          </a:p>
        </p:txBody>
      </p:sp>
    </p:spTree>
    <p:extLst>
      <p:ext uri="{BB962C8B-B14F-4D97-AF65-F5344CB8AC3E}">
        <p14:creationId xmlns:p14="http://schemas.microsoft.com/office/powerpoint/2010/main" val="145845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Jaime: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determining</a:t>
            </a:r>
            <a:r>
              <a:rPr lang="en-US" baseline="0" dirty="0" smtClean="0"/>
              <a:t> whether something is publishable, the audience that needs or wants the information is considered, not the authors need to publish. Quality is always the paramount concern, typical numbers of publications and numbers of authors/paper varies with sub-area.</a:t>
            </a:r>
            <a:endParaRPr lang="en-US" dirty="0" smtClean="0"/>
          </a:p>
          <a:p>
            <a:endParaRPr lang="en-US" dirty="0"/>
          </a:p>
        </p:txBody>
      </p:sp>
      <p:sp>
        <p:nvSpPr>
          <p:cNvPr id="4" name="Slide Number Placeholder 3"/>
          <p:cNvSpPr>
            <a:spLocks noGrp="1"/>
          </p:cNvSpPr>
          <p:nvPr>
            <p:ph type="sldNum" sz="quarter" idx="10"/>
          </p:nvPr>
        </p:nvSpPr>
        <p:spPr/>
        <p:txBody>
          <a:bodyPr/>
          <a:lstStyle/>
          <a:p>
            <a:fld id="{9DEC29D4-8612-1944-B6C5-9875D0210BED}" type="slidenum">
              <a:rPr lang="en-US" smtClean="0"/>
              <a:t>15</a:t>
            </a:fld>
            <a:endParaRPr lang="en-US"/>
          </a:p>
        </p:txBody>
      </p:sp>
    </p:spTree>
    <p:extLst>
      <p:ext uri="{BB962C8B-B14F-4D97-AF65-F5344CB8AC3E}">
        <p14:creationId xmlns:p14="http://schemas.microsoft.com/office/powerpoint/2010/main" val="393339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Jaime:</a:t>
            </a:r>
          </a:p>
          <a:p>
            <a:r>
              <a:rPr lang="en-US" dirty="0" smtClean="0"/>
              <a:t>Conference status is different in CS</a:t>
            </a:r>
          </a:p>
          <a:p>
            <a:pPr lvl="1"/>
            <a:r>
              <a:rPr lang="en-US" dirty="0" smtClean="0"/>
              <a:t>Primary outlet for CS  (selective)</a:t>
            </a:r>
          </a:p>
          <a:p>
            <a:pPr lvl="1"/>
            <a:r>
              <a:rPr lang="en-US" dirty="0" smtClean="0"/>
              <a:t>Place to meet for other disciplines (not selective)</a:t>
            </a:r>
          </a:p>
          <a:p>
            <a:r>
              <a:rPr lang="en-US" dirty="0" smtClean="0"/>
              <a:t>Identifying top-tier conferences</a:t>
            </a:r>
          </a:p>
          <a:p>
            <a:pPr lvl="1"/>
            <a:r>
              <a:rPr lang="en-US" dirty="0" smtClean="0"/>
              <a:t>Process</a:t>
            </a:r>
          </a:p>
          <a:p>
            <a:pPr lvl="1"/>
            <a:r>
              <a:rPr lang="en-US" dirty="0" smtClean="0"/>
              <a:t>Acceptance rate/citations</a:t>
            </a:r>
          </a:p>
          <a:p>
            <a:pPr lvl="1"/>
            <a:r>
              <a:rPr lang="en-US" dirty="0" smtClean="0"/>
              <a:t>Sponsoring organizations</a:t>
            </a:r>
          </a:p>
        </p:txBody>
      </p:sp>
      <p:sp>
        <p:nvSpPr>
          <p:cNvPr id="4" name="Slide Number Placeholder 3"/>
          <p:cNvSpPr>
            <a:spLocks noGrp="1"/>
          </p:cNvSpPr>
          <p:nvPr>
            <p:ph type="sldNum" sz="quarter" idx="10"/>
          </p:nvPr>
        </p:nvSpPr>
        <p:spPr/>
        <p:txBody>
          <a:bodyPr/>
          <a:lstStyle/>
          <a:p>
            <a:fld id="{AD06FB52-E8B3-4E2E-AF13-63624750AD76}" type="slidenum">
              <a:rPr lang="en-US" smtClean="0"/>
              <a:t>16</a:t>
            </a:fld>
            <a:endParaRPr lang="en-US"/>
          </a:p>
        </p:txBody>
      </p:sp>
    </p:spTree>
    <p:extLst>
      <p:ext uri="{BB962C8B-B14F-4D97-AF65-F5344CB8AC3E}">
        <p14:creationId xmlns:p14="http://schemas.microsoft.com/office/powerpoint/2010/main" val="4006512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Jaime:</a:t>
            </a:r>
          </a:p>
          <a:p>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17</a:t>
            </a:fld>
            <a:endParaRPr lang="en-US"/>
          </a:p>
        </p:txBody>
      </p:sp>
    </p:spTree>
    <p:extLst>
      <p:ext uri="{BB962C8B-B14F-4D97-AF65-F5344CB8AC3E}">
        <p14:creationId xmlns:p14="http://schemas.microsoft.com/office/powerpoint/2010/main" val="3645595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Jaime</a:t>
            </a:r>
            <a:r>
              <a:rPr lang="en-US" sz="1200" kern="1200" dirty="0" smtClean="0">
                <a:solidFill>
                  <a:schemeClr val="tx1"/>
                </a:solidFill>
                <a:effectLst/>
                <a:latin typeface="+mn-lt"/>
                <a:ea typeface="+mn-ea"/>
                <a:cs typeface="+mn-cs"/>
              </a:rPr>
              <a:t>:</a:t>
            </a:r>
          </a:p>
          <a:p>
            <a:pPr lvl="1"/>
            <a:r>
              <a:rPr lang="en-US" sz="1200" kern="1200" dirty="0" smtClean="0">
                <a:solidFill>
                  <a:schemeClr val="tx1"/>
                </a:solidFill>
                <a:effectLst/>
                <a:latin typeface="+mn-lt"/>
                <a:ea typeface="+mn-ea"/>
                <a:cs typeface="+mn-cs"/>
              </a:rPr>
              <a:t>Introduction</a:t>
            </a:r>
          </a:p>
          <a:p>
            <a:pPr lvl="2"/>
            <a:r>
              <a:rPr lang="en-US" sz="1200" kern="1200" dirty="0" smtClean="0">
                <a:solidFill>
                  <a:schemeClr val="tx1"/>
                </a:solidFill>
                <a:effectLst/>
                <a:latin typeface="+mn-lt"/>
                <a:ea typeface="+mn-ea"/>
                <a:cs typeface="+mn-cs"/>
              </a:rPr>
              <a:t>Begins with a catchy description of the problem area</a:t>
            </a:r>
          </a:p>
          <a:p>
            <a:pPr lvl="2"/>
            <a:r>
              <a:rPr lang="en-US" sz="1200" kern="1200" dirty="0" smtClean="0">
                <a:solidFill>
                  <a:schemeClr val="tx1"/>
                </a:solidFill>
                <a:effectLst/>
                <a:latin typeface="+mn-lt"/>
                <a:ea typeface="+mn-ea"/>
                <a:cs typeface="+mn-cs"/>
              </a:rPr>
              <a:t>Avoid being too abstract, this is a good place to give the reader a concrete way to understand the problem area</a:t>
            </a:r>
          </a:p>
          <a:p>
            <a:pPr lvl="2"/>
            <a:r>
              <a:rPr lang="en-US" sz="1200" kern="1200" dirty="0" smtClean="0">
                <a:solidFill>
                  <a:schemeClr val="tx1"/>
                </a:solidFill>
                <a:effectLst/>
                <a:latin typeface="+mn-lt"/>
                <a:ea typeface="+mn-ea"/>
                <a:cs typeface="+mn-cs"/>
              </a:rPr>
              <a:t>Nice to introduce an example that will carry through the problem</a:t>
            </a:r>
          </a:p>
          <a:p>
            <a:pPr lvl="2"/>
            <a:r>
              <a:rPr lang="en-US" sz="1200" kern="1200" dirty="0" smtClean="0">
                <a:solidFill>
                  <a:schemeClr val="tx1"/>
                </a:solidFill>
                <a:effectLst/>
                <a:latin typeface="+mn-lt"/>
                <a:ea typeface="+mn-ea"/>
                <a:cs typeface="+mn-cs"/>
              </a:rPr>
              <a:t>Nice to have a picture, screenshot, diagram, or something visual to grab onto</a:t>
            </a:r>
          </a:p>
          <a:p>
            <a:pPr lvl="2"/>
            <a:r>
              <a:rPr lang="en-US" sz="1200" kern="1200" dirty="0" smtClean="0">
                <a:solidFill>
                  <a:schemeClr val="tx1"/>
                </a:solidFill>
                <a:effectLst/>
                <a:latin typeface="+mn-lt"/>
                <a:ea typeface="+mn-ea"/>
                <a:cs typeface="+mn-cs"/>
              </a:rPr>
              <a:t>Give the big picture</a:t>
            </a:r>
          </a:p>
          <a:p>
            <a:pPr lvl="2"/>
            <a:r>
              <a:rPr lang="en-US" sz="1200" kern="1200" dirty="0" smtClean="0">
                <a:solidFill>
                  <a:schemeClr val="tx1"/>
                </a:solidFill>
                <a:effectLst/>
                <a:latin typeface="+mn-lt"/>
                <a:ea typeface="+mn-ea"/>
                <a:cs typeface="+mn-cs"/>
              </a:rPr>
              <a:t>Typically ends with a paragraph describing the rest of the paper</a:t>
            </a:r>
          </a:p>
          <a:p>
            <a:pPr lvl="2"/>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Get the story right</a:t>
            </a:r>
          </a:p>
          <a:p>
            <a:pPr lvl="1"/>
            <a:r>
              <a:rPr lang="en-US" sz="1200" kern="1200" dirty="0" smtClean="0">
                <a:solidFill>
                  <a:schemeClr val="tx1"/>
                </a:solidFill>
                <a:effectLst/>
                <a:latin typeface="+mn-lt"/>
                <a:ea typeface="+mn-ea"/>
                <a:cs typeface="+mn-cs"/>
              </a:rPr>
              <a:t>Provide a picture at the right level</a:t>
            </a:r>
          </a:p>
          <a:p>
            <a:pPr lvl="2"/>
            <a:r>
              <a:rPr lang="en-US" sz="1200" kern="1200" dirty="0" smtClean="0">
                <a:solidFill>
                  <a:schemeClr val="tx1"/>
                </a:solidFill>
                <a:effectLst/>
                <a:latin typeface="+mn-lt"/>
                <a:ea typeface="+mn-ea"/>
                <a:cs typeface="+mn-cs"/>
              </a:rPr>
              <a:t>Don’t go to low: You know all of the details and are the expert in the topic area, make sure you give the big picture for people who aren’t as into the details as you are</a:t>
            </a:r>
          </a:p>
          <a:p>
            <a:pPr lvl="2"/>
            <a:r>
              <a:rPr lang="en-US" sz="1200" kern="1200" dirty="0" smtClean="0">
                <a:solidFill>
                  <a:schemeClr val="tx1"/>
                </a:solidFill>
                <a:effectLst/>
                <a:latin typeface="+mn-lt"/>
                <a:ea typeface="+mn-ea"/>
                <a:cs typeface="+mn-cs"/>
              </a:rPr>
              <a:t>Your thesis covers more, your whole thesis story isn’t always needed for framing</a:t>
            </a:r>
          </a:p>
          <a:p>
            <a:pPr lvl="1"/>
            <a:r>
              <a:rPr lang="en-US" sz="1200" kern="1200" dirty="0" smtClean="0">
                <a:solidFill>
                  <a:schemeClr val="tx1"/>
                </a:solidFill>
                <a:effectLst/>
                <a:latin typeface="+mn-lt"/>
                <a:ea typeface="+mn-ea"/>
                <a:cs typeface="+mn-cs"/>
              </a:rPr>
              <a:t>Don’t tell what you did, the order you figured things out isn’t necessarily the best way to communicate them</a:t>
            </a:r>
          </a:p>
          <a:p>
            <a:pPr lvl="1"/>
            <a:r>
              <a:rPr lang="en-US" sz="1200" kern="1200" dirty="0" smtClean="0">
                <a:solidFill>
                  <a:schemeClr val="tx1"/>
                </a:solidFill>
                <a:effectLst/>
                <a:latin typeface="+mn-lt"/>
                <a:ea typeface="+mn-ea"/>
                <a:cs typeface="+mn-cs"/>
              </a:rPr>
              <a:t>Just because something was a lot of work,</a:t>
            </a:r>
            <a:r>
              <a:rPr lang="en-US" sz="1200" kern="1200" baseline="0" dirty="0" smtClean="0">
                <a:solidFill>
                  <a:schemeClr val="tx1"/>
                </a:solidFill>
                <a:effectLst/>
                <a:latin typeface="+mn-lt"/>
                <a:ea typeface="+mn-ea"/>
                <a:cs typeface="+mn-cs"/>
              </a:rPr>
              <a:t> that doesn’t mean it was the important contribution</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Don’t feel the need to include everything, it’s better to get your main points across clearly</a:t>
            </a:r>
          </a:p>
          <a:p>
            <a:pPr lvl="1"/>
            <a:r>
              <a:rPr lang="en-US" sz="1200" kern="1200" dirty="0" smtClean="0">
                <a:solidFill>
                  <a:schemeClr val="tx1"/>
                </a:solidFill>
                <a:effectLst/>
                <a:latin typeface="+mn-lt"/>
                <a:ea typeface="+mn-ea"/>
                <a:cs typeface="+mn-cs"/>
              </a:rPr>
              <a:t>Create a “dead kittens” file for ideas that are so cute you don’t want to kill them, but that don’t really belong in the paper </a:t>
            </a:r>
          </a:p>
          <a:p>
            <a:pPr lvl="1"/>
            <a:r>
              <a:rPr lang="en-US" sz="1200" kern="1200" dirty="0" smtClean="0">
                <a:solidFill>
                  <a:schemeClr val="tx1"/>
                </a:solidFill>
                <a:effectLst/>
                <a:latin typeface="+mn-lt"/>
                <a:ea typeface="+mn-ea"/>
                <a:cs typeface="+mn-cs"/>
              </a:rPr>
              <a:t>You’re not trying to build to a surprise, don’t hold anything out early on – be clear in the abstract and intro what you’re going to say, say it in the body, and then tell them what you said at the </a:t>
            </a:r>
            <a:r>
              <a:rPr lang="en-US" sz="1200" kern="1200" dirty="0" smtClean="0">
                <a:solidFill>
                  <a:schemeClr val="tx1"/>
                </a:solidFill>
                <a:effectLst/>
                <a:latin typeface="+mn-lt"/>
                <a:ea typeface="+mn-ea"/>
                <a:cs typeface="+mn-cs"/>
              </a:rPr>
              <a:t>end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EC29D4-8612-1944-B6C5-9875D0210BED}" type="slidenum">
              <a:rPr lang="en-US" smtClean="0"/>
              <a:t>18</a:t>
            </a:fld>
            <a:endParaRPr lang="en-US"/>
          </a:p>
        </p:txBody>
      </p:sp>
    </p:spTree>
    <p:extLst>
      <p:ext uri="{BB962C8B-B14F-4D97-AF65-F5344CB8AC3E}">
        <p14:creationId xmlns:p14="http://schemas.microsoft.com/office/powerpoint/2010/main" val="1537269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Jaime:</a:t>
            </a:r>
          </a:p>
          <a:p>
            <a:pPr marL="0" indent="0">
              <a:buFont typeface="Arial" panose="020B0604020202020204" pitchFamily="34" charset="0"/>
              <a:buNone/>
            </a:pPr>
            <a:r>
              <a:rPr lang="en-US" dirty="0" smtClean="0"/>
              <a:t>What reviewers look for:</a:t>
            </a:r>
          </a:p>
          <a:p>
            <a:pPr marL="457200" indent="-457200">
              <a:buFont typeface="Arial" panose="020B0604020202020204" pitchFamily="34" charset="0"/>
              <a:buChar char="•"/>
            </a:pPr>
            <a:r>
              <a:rPr lang="en-US" dirty="0" smtClean="0"/>
              <a:t>Clear contribution</a:t>
            </a:r>
          </a:p>
          <a:p>
            <a:pPr marL="457200" indent="-457200">
              <a:buFont typeface="Arial" panose="020B0604020202020204" pitchFamily="34" charset="0"/>
              <a:buChar char="•"/>
            </a:pPr>
            <a:r>
              <a:rPr lang="en-US" dirty="0" smtClean="0"/>
              <a:t>Solid evidence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06FB52-E8B3-4E2E-AF13-63624750AD76}" type="slidenum">
              <a:rPr lang="en-US" smtClean="0"/>
              <a:t>19</a:t>
            </a:fld>
            <a:endParaRPr lang="en-US"/>
          </a:p>
        </p:txBody>
      </p:sp>
    </p:spTree>
    <p:extLst>
      <p:ext uri="{BB962C8B-B14F-4D97-AF65-F5344CB8AC3E}">
        <p14:creationId xmlns:p14="http://schemas.microsoft.com/office/powerpoint/2010/main" val="350733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charset="0"/>
                <a:ea typeface="ＭＳ Ｐゴシック" charset="0"/>
                <a:cs typeface="ＭＳ Ｐゴシック" charset="0"/>
              </a:rPr>
              <a:t>Patty:</a:t>
            </a:r>
            <a:r>
              <a:rPr lang="en-US" b="1" baseline="0" dirty="0" smtClean="0">
                <a:latin typeface="Arial" charset="0"/>
                <a:ea typeface="ＭＳ Ｐゴシック" charset="0"/>
                <a:cs typeface="ＭＳ Ｐゴシック" charset="0"/>
              </a:rPr>
              <a:t> </a:t>
            </a:r>
          </a:p>
          <a:p>
            <a:r>
              <a:rPr lang="en-US" dirty="0" smtClean="0">
                <a:latin typeface="Arial" charset="0"/>
                <a:ea typeface="ＭＳ Ｐゴシック" charset="0"/>
                <a:cs typeface="ＭＳ Ｐゴシック" charset="0"/>
              </a:rPr>
              <a:t>To effect this</a:t>
            </a:r>
            <a:r>
              <a:rPr lang="en-US" baseline="0" dirty="0" smtClean="0">
                <a:latin typeface="Arial" charset="0"/>
                <a:ea typeface="ＭＳ Ｐゴシック" charset="0"/>
                <a:cs typeface="ＭＳ Ｐゴシック" charset="0"/>
              </a:rPr>
              <a:t> change, </a:t>
            </a:r>
            <a:r>
              <a:rPr lang="en-US" dirty="0" smtClean="0">
                <a:latin typeface="Arial" charset="0"/>
                <a:ea typeface="ＭＳ Ｐゴシック" charset="0"/>
                <a:cs typeface="ＭＳ Ｐゴシック" charset="0"/>
              </a:rPr>
              <a:t>CRA-Women </a:t>
            </a:r>
            <a:r>
              <a:rPr lang="en-US" baseline="0" dirty="0" smtClean="0">
                <a:latin typeface="Arial" charset="0"/>
                <a:ea typeface="ＭＳ Ｐゴシック" charset="0"/>
                <a:cs typeface="ＭＳ Ｐゴシック" charset="0"/>
              </a:rPr>
              <a:t>organizes programmatic interventions. </a:t>
            </a:r>
          </a:p>
          <a:p>
            <a:r>
              <a:rPr lang="en-US" baseline="0" dirty="0" smtClean="0">
                <a:latin typeface="Arial" charset="0"/>
                <a:ea typeface="ＭＳ Ｐゴシック" charset="0"/>
                <a:cs typeface="ＭＳ Ｐゴシック" charset="0"/>
              </a:rPr>
              <a:t>Our current programs reach over 600 students a year across the United States.</a:t>
            </a:r>
            <a:endParaRPr lang="en-US" dirty="0"/>
          </a:p>
        </p:txBody>
      </p:sp>
      <p:sp>
        <p:nvSpPr>
          <p:cNvPr id="4" name="Slide Number Placeholder 3"/>
          <p:cNvSpPr>
            <a:spLocks noGrp="1"/>
          </p:cNvSpPr>
          <p:nvPr>
            <p:ph type="sldNum" sz="quarter" idx="10"/>
          </p:nvPr>
        </p:nvSpPr>
        <p:spPr/>
        <p:txBody>
          <a:bodyPr/>
          <a:lstStyle/>
          <a:p>
            <a:fld id="{0D6E916F-9099-4D4F-93E5-8A7F05965847}" type="slidenum">
              <a:rPr lang="en-US" smtClean="0"/>
              <a:pPr/>
              <a:t>2</a:t>
            </a:fld>
            <a:endParaRPr lang="en-US"/>
          </a:p>
        </p:txBody>
      </p:sp>
    </p:spTree>
    <p:extLst>
      <p:ext uri="{BB962C8B-B14F-4D97-AF65-F5344CB8AC3E}">
        <p14:creationId xmlns:p14="http://schemas.microsoft.com/office/powerpoint/2010/main" val="1967611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Jaime:</a:t>
            </a:r>
          </a:p>
          <a:p>
            <a:r>
              <a:rPr lang="en-US" dirty="0" smtClean="0"/>
              <a:t>You can have an</a:t>
            </a:r>
            <a:r>
              <a:rPr lang="en-US" baseline="0" dirty="0" smtClean="0"/>
              <a:t> emotional response even when a paper is accepted</a:t>
            </a:r>
          </a:p>
          <a:p>
            <a:r>
              <a:rPr lang="en-US" baseline="0" dirty="0" smtClean="0"/>
              <a:t>Reviews may </a:t>
            </a:r>
            <a:r>
              <a:rPr lang="en-US" baseline="0" dirty="0" smtClean="0"/>
              <a:t>sting</a:t>
            </a:r>
            <a:endParaRPr lang="en-US" dirty="0" smtClean="0"/>
          </a:p>
          <a:p>
            <a:r>
              <a:rPr lang="en-US" dirty="0" smtClean="0"/>
              <a:t>Take</a:t>
            </a:r>
            <a:r>
              <a:rPr lang="en-US" baseline="0" dirty="0" smtClean="0"/>
              <a:t> reviews seriously but d</a:t>
            </a:r>
            <a:r>
              <a:rPr lang="en-US" dirty="0" smtClean="0"/>
              <a:t>on’t </a:t>
            </a:r>
            <a:r>
              <a:rPr lang="en-US" dirty="0" smtClean="0"/>
              <a:t>read too much into reviews</a:t>
            </a:r>
          </a:p>
          <a:p>
            <a:r>
              <a:rPr lang="en-US" dirty="0" smtClean="0"/>
              <a:t>Writing rebuttal – important, no additional experiments, be brief and to the point, don’t hide</a:t>
            </a:r>
            <a:r>
              <a:rPr lang="en-US" baseline="0" dirty="0" smtClean="0"/>
              <a:t> things</a:t>
            </a:r>
          </a:p>
          <a:p>
            <a:endParaRPr lang="en-US" baseline="0" dirty="0" smtClean="0"/>
          </a:p>
          <a:p>
            <a:r>
              <a:rPr lang="en-US" baseline="0" dirty="0" smtClean="0"/>
              <a:t>Understand reviews</a:t>
            </a:r>
          </a:p>
          <a:p>
            <a:r>
              <a:rPr lang="en-US" baseline="0" dirty="0" smtClean="0"/>
              <a:t>Go through paper and tag issues with the comments, highlight reviews, …</a:t>
            </a:r>
          </a:p>
          <a:p>
            <a:r>
              <a:rPr lang="en-US" baseline="0" dirty="0" smtClean="0"/>
              <a:t>	Important issues tend to be:</a:t>
            </a:r>
          </a:p>
          <a:p>
            <a:pPr lvl="2"/>
            <a:r>
              <a:rPr lang="en-US" dirty="0" smtClean="0"/>
              <a:t>- Raised by more than one reviewer</a:t>
            </a:r>
          </a:p>
          <a:p>
            <a:pPr marL="1085850" lvl="2" indent="-171450">
              <a:buFontTx/>
              <a:buChar char="-"/>
            </a:pPr>
            <a:r>
              <a:rPr lang="en-US" dirty="0" smtClean="0"/>
              <a:t>Raised by meta-reviewer</a:t>
            </a:r>
          </a:p>
          <a:p>
            <a:pPr marL="914400" lvl="2" indent="0">
              <a:buFontTx/>
              <a:buNone/>
            </a:pPr>
            <a:r>
              <a:rPr lang="en-US" dirty="0" smtClean="0"/>
              <a:t>Get at the root cause of a complaint: Focus</a:t>
            </a:r>
            <a:r>
              <a:rPr lang="en-US" baseline="0" dirty="0" smtClean="0"/>
              <a:t> on a methodological issue may be that you weren’t clear about the focus, concern about the </a:t>
            </a:r>
            <a:endParaRPr lang="en-US" dirty="0" smtClean="0"/>
          </a:p>
          <a:p>
            <a:endParaRPr lang="en-US" baseline="0" dirty="0" smtClean="0"/>
          </a:p>
          <a:p>
            <a:r>
              <a:rPr lang="en-US" sz="1200" kern="1200" dirty="0" smtClean="0">
                <a:solidFill>
                  <a:schemeClr val="tx1"/>
                </a:solidFill>
                <a:effectLst/>
                <a:latin typeface="+mn-lt"/>
                <a:ea typeface="+mn-ea"/>
                <a:cs typeface="+mn-cs"/>
              </a:rPr>
              <a:t>How to handle reviews:</a:t>
            </a:r>
          </a:p>
          <a:p>
            <a:pPr lvl="0"/>
            <a:r>
              <a:rPr lang="en-US" sz="1200" kern="1200" dirty="0" smtClean="0">
                <a:solidFill>
                  <a:schemeClr val="tx1"/>
                </a:solidFill>
                <a:effectLst/>
                <a:latin typeface="+mn-lt"/>
                <a:ea typeface="+mn-ea"/>
                <a:cs typeface="+mn-cs"/>
              </a:rPr>
              <a:t>Papers don’t have to get in the first time you submit them</a:t>
            </a:r>
          </a:p>
          <a:p>
            <a:pPr lvl="0"/>
            <a:r>
              <a:rPr lang="en-US" sz="1200" kern="1200" dirty="0" smtClean="0">
                <a:solidFill>
                  <a:schemeClr val="tx1"/>
                </a:solidFill>
                <a:effectLst/>
                <a:latin typeface="+mn-lt"/>
                <a:ea typeface="+mn-ea"/>
                <a:cs typeface="+mn-cs"/>
              </a:rPr>
              <a:t>Built into the journal process, with conferences revise and re-submit expected</a:t>
            </a:r>
          </a:p>
          <a:p>
            <a:pPr lvl="0"/>
            <a:r>
              <a:rPr lang="en-US" sz="1200" kern="1200" dirty="0" smtClean="0">
                <a:solidFill>
                  <a:schemeClr val="tx1"/>
                </a:solidFill>
                <a:effectLst/>
                <a:latin typeface="+mn-lt"/>
                <a:ea typeface="+mn-ea"/>
                <a:cs typeface="+mn-cs"/>
              </a:rPr>
              <a:t>Take the time to respond to reviews positively, not just defensively (reviewers want to help you make the paper stronger)</a:t>
            </a:r>
          </a:p>
          <a:p>
            <a:pPr lvl="0"/>
            <a:r>
              <a:rPr lang="en-US" sz="1200" kern="1200" dirty="0" smtClean="0">
                <a:solidFill>
                  <a:schemeClr val="tx1"/>
                </a:solidFill>
                <a:effectLst/>
                <a:latin typeface="+mn-lt"/>
                <a:ea typeface="+mn-ea"/>
                <a:cs typeface="+mn-cs"/>
              </a:rPr>
              <a:t>Address reviewer comments, as reviewers are likely to see the paper again when you resubmit (or when it is published – at this point they can’t reject the paper again if you don’t address their suggestions, but they will know who you are and be annoyed)</a:t>
            </a:r>
          </a:p>
          <a:p>
            <a:pPr lvl="0"/>
            <a:endParaRPr lang="en-US" sz="1200" kern="120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Even when paper was accepted deal with responses</a:t>
            </a:r>
          </a:p>
          <a:p>
            <a:pPr lvl="0"/>
            <a:r>
              <a:rPr lang="en-US" sz="1200" kern="1200" dirty="0" smtClean="0">
                <a:solidFill>
                  <a:schemeClr val="tx1"/>
                </a:solidFill>
                <a:effectLst/>
                <a:latin typeface="+mn-lt"/>
                <a:ea typeface="+mn-ea"/>
                <a:cs typeface="+mn-cs"/>
              </a:rPr>
              <a:t>Long term game, long term management of</a:t>
            </a:r>
            <a:r>
              <a:rPr lang="en-US" sz="1200" kern="1200" baseline="0" dirty="0" smtClean="0">
                <a:solidFill>
                  <a:schemeClr val="tx1"/>
                </a:solidFill>
                <a:effectLst/>
                <a:latin typeface="+mn-lt"/>
                <a:ea typeface="+mn-ea"/>
                <a:cs typeface="+mn-cs"/>
              </a:rPr>
              <a:t> reputation</a:t>
            </a:r>
          </a:p>
          <a:p>
            <a:pPr lvl="0"/>
            <a:r>
              <a:rPr lang="en-US" sz="1200" kern="1200" baseline="0" dirty="0" smtClean="0">
                <a:solidFill>
                  <a:schemeClr val="tx1"/>
                </a:solidFill>
                <a:effectLst/>
                <a:latin typeface="+mn-lt"/>
                <a:ea typeface="+mn-ea"/>
                <a:cs typeface="+mn-cs"/>
              </a:rPr>
              <a:t>You want to be know for doing good work and taking responses </a:t>
            </a:r>
            <a:r>
              <a:rPr lang="en-US" sz="1200" kern="1200" baseline="0" dirty="0" smtClean="0">
                <a:solidFill>
                  <a:schemeClr val="tx1"/>
                </a:solidFill>
                <a:effectLst/>
                <a:latin typeface="+mn-lt"/>
                <a:ea typeface="+mn-ea"/>
                <a:cs typeface="+mn-cs"/>
              </a:rPr>
              <a:t>seriously</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06FB52-E8B3-4E2E-AF13-63624750AD76}" type="slidenum">
              <a:rPr lang="en-US" smtClean="0"/>
              <a:t>20</a:t>
            </a:fld>
            <a:endParaRPr lang="en-US"/>
          </a:p>
        </p:txBody>
      </p:sp>
    </p:spTree>
    <p:extLst>
      <p:ext uri="{BB962C8B-B14F-4D97-AF65-F5344CB8AC3E}">
        <p14:creationId xmlns:p14="http://schemas.microsoft.com/office/powerpoint/2010/main" val="2585657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Jaime:</a:t>
            </a:r>
          </a:p>
          <a:p>
            <a:r>
              <a:rPr lang="en-US" dirty="0" smtClean="0"/>
              <a:t>Give</a:t>
            </a:r>
            <a:r>
              <a:rPr lang="en-US" baseline="0" dirty="0" smtClean="0"/>
              <a:t> an e</a:t>
            </a:r>
            <a:r>
              <a:rPr lang="en-US" dirty="0" smtClean="0"/>
              <a:t>xample of paper that was rejected, revised, venue </a:t>
            </a:r>
            <a:r>
              <a:rPr lang="en-US" dirty="0" smtClean="0"/>
              <a:t>changed, now very well cited</a:t>
            </a:r>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21</a:t>
            </a:fld>
            <a:endParaRPr lang="en-US"/>
          </a:p>
        </p:txBody>
      </p:sp>
    </p:spTree>
    <p:extLst>
      <p:ext uri="{BB962C8B-B14F-4D97-AF65-F5344CB8AC3E}">
        <p14:creationId xmlns:p14="http://schemas.microsoft.com/office/powerpoint/2010/main" val="1365985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Jaime:</a:t>
            </a:r>
          </a:p>
          <a:p>
            <a:r>
              <a:rPr lang="en-US" dirty="0" smtClean="0"/>
              <a:t>Include some times about how to present the work so it represents you well –</a:t>
            </a:r>
            <a:r>
              <a:rPr lang="en-US" baseline="0" dirty="0" smtClean="0"/>
              <a:t> </a:t>
            </a:r>
            <a:r>
              <a:rPr lang="en-US" dirty="0" smtClean="0"/>
              <a:t>presentation tips.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sym typeface="Wingdings" pitchFamily="2" charset="2"/>
              </a:rPr>
              <a:t>Link to it, blog about it, Tweet about </a:t>
            </a:r>
            <a:r>
              <a:rPr lang="en-US" dirty="0" smtClean="0">
                <a:sym typeface="Wingdings" pitchFamily="2" charset="2"/>
              </a:rPr>
              <a:t>it.</a:t>
            </a:r>
            <a:endParaRPr lang="en-US" dirty="0" smtClean="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22</a:t>
            </a:fld>
            <a:endParaRPr lang="en-US"/>
          </a:p>
        </p:txBody>
      </p:sp>
    </p:spTree>
    <p:extLst>
      <p:ext uri="{BB962C8B-B14F-4D97-AF65-F5344CB8AC3E}">
        <p14:creationId xmlns:p14="http://schemas.microsoft.com/office/powerpoint/2010/main" val="2859184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Jaime:</a:t>
            </a:r>
          </a:p>
          <a:p>
            <a:endParaRPr lang="en-US" dirty="0"/>
          </a:p>
        </p:txBody>
      </p:sp>
      <p:sp>
        <p:nvSpPr>
          <p:cNvPr id="4" name="Slide Number Placeholder 3"/>
          <p:cNvSpPr>
            <a:spLocks noGrp="1"/>
          </p:cNvSpPr>
          <p:nvPr>
            <p:ph type="sldNum" sz="quarter" idx="10"/>
          </p:nvPr>
        </p:nvSpPr>
        <p:spPr/>
        <p:txBody>
          <a:bodyPr/>
          <a:lstStyle/>
          <a:p>
            <a:fld id="{9DEC29D4-8612-1944-B6C5-9875D0210BED}" type="slidenum">
              <a:rPr lang="en-US" smtClean="0"/>
              <a:t>23</a:t>
            </a:fld>
            <a:endParaRPr lang="en-US"/>
          </a:p>
        </p:txBody>
      </p:sp>
    </p:spTree>
    <p:extLst>
      <p:ext uri="{BB962C8B-B14F-4D97-AF65-F5344CB8AC3E}">
        <p14:creationId xmlns:p14="http://schemas.microsoft.com/office/powerpoint/2010/main" val="607627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Patty:</a:t>
            </a:r>
            <a:endParaRPr lang="en-US" b="1" dirty="0"/>
          </a:p>
        </p:txBody>
      </p:sp>
      <p:sp>
        <p:nvSpPr>
          <p:cNvPr id="4" name="Slide Number Placeholder 3"/>
          <p:cNvSpPr>
            <a:spLocks noGrp="1"/>
          </p:cNvSpPr>
          <p:nvPr>
            <p:ph type="sldNum" sz="quarter" idx="10"/>
          </p:nvPr>
        </p:nvSpPr>
        <p:spPr/>
        <p:txBody>
          <a:bodyPr/>
          <a:lstStyle/>
          <a:p>
            <a:fld id="{9DEC29D4-8612-1944-B6C5-9875D0210BED}" type="slidenum">
              <a:rPr lang="en-US" smtClean="0"/>
              <a:t>24</a:t>
            </a:fld>
            <a:endParaRPr lang="en-US"/>
          </a:p>
        </p:txBody>
      </p:sp>
    </p:spTree>
    <p:extLst>
      <p:ext uri="{BB962C8B-B14F-4D97-AF65-F5344CB8AC3E}">
        <p14:creationId xmlns:p14="http://schemas.microsoft.com/office/powerpoint/2010/main" val="3988454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Patty:</a:t>
            </a:r>
          </a:p>
        </p:txBody>
      </p:sp>
      <p:sp>
        <p:nvSpPr>
          <p:cNvPr id="4" name="Slide Number Placeholder 3"/>
          <p:cNvSpPr>
            <a:spLocks noGrp="1"/>
          </p:cNvSpPr>
          <p:nvPr>
            <p:ph type="sldNum" sz="quarter" idx="10"/>
          </p:nvPr>
        </p:nvSpPr>
        <p:spPr/>
        <p:txBody>
          <a:bodyPr/>
          <a:lstStyle/>
          <a:p>
            <a:fld id="{9DEC29D4-8612-1944-B6C5-9875D0210BED}" type="slidenum">
              <a:rPr lang="en-US" smtClean="0"/>
              <a:t>25</a:t>
            </a:fld>
            <a:endParaRPr lang="en-US"/>
          </a:p>
        </p:txBody>
      </p:sp>
    </p:spTree>
    <p:extLst>
      <p:ext uri="{BB962C8B-B14F-4D97-AF65-F5344CB8AC3E}">
        <p14:creationId xmlns:p14="http://schemas.microsoft.com/office/powerpoint/2010/main" val="4197534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Patty:</a:t>
            </a:r>
          </a:p>
          <a:p>
            <a:r>
              <a:rPr lang="en-US" dirty="0" smtClean="0"/>
              <a:t>People</a:t>
            </a:r>
            <a:r>
              <a:rPr lang="en-US" baseline="0" dirty="0" smtClean="0"/>
              <a:t> can’t control their academic </a:t>
            </a:r>
            <a:r>
              <a:rPr lang="en-US" baseline="0" dirty="0" smtClean="0"/>
              <a:t>Google Scholar page </a:t>
            </a:r>
            <a:r>
              <a:rPr lang="en-US" baseline="0" dirty="0" smtClean="0"/>
              <a:t>– that’s more of a “manage”</a:t>
            </a:r>
          </a:p>
          <a:p>
            <a:r>
              <a:rPr lang="en-US" baseline="0" dirty="0" smtClean="0"/>
              <a:t>What link would you give a person to learn more about you?</a:t>
            </a:r>
          </a:p>
          <a:p>
            <a:r>
              <a:rPr lang="en-US" baseline="0" dirty="0" smtClean="0"/>
              <a:t>Control that, have it include pointers to all of the content you would want a person to find.</a:t>
            </a:r>
            <a:endParaRPr lang="en-US" dirty="0" smtClean="0"/>
          </a:p>
        </p:txBody>
      </p:sp>
      <p:sp>
        <p:nvSpPr>
          <p:cNvPr id="4" name="Slide Number Placeholder 3"/>
          <p:cNvSpPr>
            <a:spLocks noGrp="1"/>
          </p:cNvSpPr>
          <p:nvPr>
            <p:ph type="sldNum" sz="quarter" idx="10"/>
          </p:nvPr>
        </p:nvSpPr>
        <p:spPr/>
        <p:txBody>
          <a:bodyPr/>
          <a:lstStyle/>
          <a:p>
            <a:fld id="{9DEC29D4-8612-1944-B6C5-9875D0210BED}" type="slidenum">
              <a:rPr lang="en-US" smtClean="0"/>
              <a:t>26</a:t>
            </a:fld>
            <a:endParaRPr lang="en-US"/>
          </a:p>
        </p:txBody>
      </p:sp>
    </p:spTree>
    <p:extLst>
      <p:ext uri="{BB962C8B-B14F-4D97-AF65-F5344CB8AC3E}">
        <p14:creationId xmlns:p14="http://schemas.microsoft.com/office/powerpoint/2010/main" val="4197534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Patty:</a:t>
            </a:r>
          </a:p>
          <a:p>
            <a:r>
              <a:rPr lang="en-US" dirty="0" smtClean="0"/>
              <a:t>Your locus of greatest control</a:t>
            </a:r>
          </a:p>
          <a:p>
            <a:r>
              <a:rPr lang="en-US" dirty="0" smtClean="0"/>
              <a:t>You</a:t>
            </a:r>
            <a:r>
              <a:rPr lang="en-US" baseline="0" dirty="0" smtClean="0"/>
              <a:t> may choose to limit what others can learn about you to avoid bias </a:t>
            </a:r>
            <a:r>
              <a:rPr lang="en-US" baseline="0" dirty="0" smtClean="0"/>
              <a:t>(e.g., marital </a:t>
            </a:r>
            <a:r>
              <a:rPr lang="en-US" baseline="0" dirty="0" smtClean="0"/>
              <a:t>status, family, sexual orientation, politics, etc.)</a:t>
            </a:r>
            <a:endParaRPr lang="en-US" dirty="0" smtClean="0"/>
          </a:p>
        </p:txBody>
      </p:sp>
      <p:sp>
        <p:nvSpPr>
          <p:cNvPr id="4" name="Slide Number Placeholder 3"/>
          <p:cNvSpPr>
            <a:spLocks noGrp="1"/>
          </p:cNvSpPr>
          <p:nvPr>
            <p:ph type="sldNum" idx="10"/>
          </p:nvPr>
        </p:nvSpPr>
        <p:spPr/>
        <p:txBody>
          <a:bodyPr/>
          <a:lstStyle/>
          <a:p>
            <a:fld id="{8A8A5EC4-0E8E-4077-973A-CC069DF35529}" type="slidenum">
              <a:rPr lang="en-US" smtClean="0"/>
              <a:pPr/>
              <a:t>27</a:t>
            </a:fld>
            <a:endParaRPr lang="en-US"/>
          </a:p>
        </p:txBody>
      </p:sp>
    </p:spTree>
    <p:extLst>
      <p:ext uri="{BB962C8B-B14F-4D97-AF65-F5344CB8AC3E}">
        <p14:creationId xmlns:p14="http://schemas.microsoft.com/office/powerpoint/2010/main" val="1058272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Patty:</a:t>
            </a:r>
          </a:p>
          <a:p>
            <a:endParaRPr lang="en-US" dirty="0"/>
          </a:p>
        </p:txBody>
      </p:sp>
      <p:sp>
        <p:nvSpPr>
          <p:cNvPr id="4" name="Slide Number Placeholder 3"/>
          <p:cNvSpPr>
            <a:spLocks noGrp="1"/>
          </p:cNvSpPr>
          <p:nvPr>
            <p:ph type="sldNum" sz="quarter" idx="10"/>
          </p:nvPr>
        </p:nvSpPr>
        <p:spPr/>
        <p:txBody>
          <a:bodyPr/>
          <a:lstStyle/>
          <a:p>
            <a:fld id="{9DEC29D4-8612-1944-B6C5-9875D0210BED}" type="slidenum">
              <a:rPr lang="en-US" smtClean="0"/>
              <a:t>28</a:t>
            </a:fld>
            <a:endParaRPr lang="en-US"/>
          </a:p>
        </p:txBody>
      </p:sp>
    </p:spTree>
    <p:extLst>
      <p:ext uri="{BB962C8B-B14F-4D97-AF65-F5344CB8AC3E}">
        <p14:creationId xmlns:p14="http://schemas.microsoft.com/office/powerpoint/2010/main" val="2049667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Patty:</a:t>
            </a:r>
          </a:p>
          <a:p>
            <a:endParaRPr lang="en-US" dirty="0"/>
          </a:p>
        </p:txBody>
      </p:sp>
      <p:sp>
        <p:nvSpPr>
          <p:cNvPr id="4" name="Slide Number Placeholder 3"/>
          <p:cNvSpPr>
            <a:spLocks noGrp="1"/>
          </p:cNvSpPr>
          <p:nvPr>
            <p:ph type="sldNum" sz="quarter" idx="10"/>
          </p:nvPr>
        </p:nvSpPr>
        <p:spPr/>
        <p:txBody>
          <a:bodyPr/>
          <a:lstStyle/>
          <a:p>
            <a:fld id="{9DEC29D4-8612-1944-B6C5-9875D0210BED}" type="slidenum">
              <a:rPr lang="en-US" smtClean="0"/>
              <a:t>29</a:t>
            </a:fld>
            <a:endParaRPr lang="en-US"/>
          </a:p>
        </p:txBody>
      </p:sp>
    </p:spTree>
    <p:extLst>
      <p:ext uri="{BB962C8B-B14F-4D97-AF65-F5344CB8AC3E}">
        <p14:creationId xmlns:p14="http://schemas.microsoft.com/office/powerpoint/2010/main" val="18974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charset="0"/>
                <a:ea typeface="ＭＳ Ｐゴシック" charset="0"/>
                <a:cs typeface="ＭＳ Ｐゴシック" charset="0"/>
              </a:rPr>
              <a:t>Patty:</a:t>
            </a:r>
          </a:p>
          <a:p>
            <a:r>
              <a:rPr lang="en-US" dirty="0" smtClean="0">
                <a:latin typeface="Arial" charset="0"/>
                <a:ea typeface="ＭＳ Ｐゴシック" charset="0"/>
                <a:cs typeface="ＭＳ Ｐゴシック" charset="0"/>
              </a:rPr>
              <a:t>CRA-W </a:t>
            </a:r>
            <a:r>
              <a:rPr lang="en-US" dirty="0">
                <a:latin typeface="Arial" charset="0"/>
                <a:ea typeface="ＭＳ Ｐゴシック" charset="0"/>
                <a:cs typeface="ＭＳ Ｐゴシック" charset="0"/>
              </a:rPr>
              <a:t>helps women succeed in research by providing them with research experiences with professors, role models, information about graduate school, information about computer research jobs, and help in their disciplines with group and individual mentoring in all stages of their research experience.</a:t>
            </a: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0766" indent="-281064">
              <a:defRPr sz="2400">
                <a:solidFill>
                  <a:schemeClr val="tx1"/>
                </a:solidFill>
                <a:latin typeface="Arial" charset="0"/>
                <a:ea typeface="ＭＳ Ｐゴシック" charset="0"/>
              </a:defRPr>
            </a:lvl2pPr>
            <a:lvl3pPr marL="1124255" indent="-224851">
              <a:defRPr sz="2400">
                <a:solidFill>
                  <a:schemeClr val="tx1"/>
                </a:solidFill>
                <a:latin typeface="Arial" charset="0"/>
                <a:ea typeface="ＭＳ Ｐゴシック" charset="0"/>
              </a:defRPr>
            </a:lvl3pPr>
            <a:lvl4pPr marL="1573957" indent="-224851">
              <a:defRPr sz="2400">
                <a:solidFill>
                  <a:schemeClr val="tx1"/>
                </a:solidFill>
                <a:latin typeface="Arial" charset="0"/>
                <a:ea typeface="ＭＳ Ｐゴシック" charset="0"/>
              </a:defRPr>
            </a:lvl4pPr>
            <a:lvl5pPr marL="2023659" indent="-224851">
              <a:defRPr sz="2400">
                <a:solidFill>
                  <a:schemeClr val="tx1"/>
                </a:solidFill>
                <a:latin typeface="Arial" charset="0"/>
                <a:ea typeface="ＭＳ Ｐゴシック" charset="0"/>
              </a:defRPr>
            </a:lvl5pPr>
            <a:lvl6pPr marL="2473361" indent="-224851" eaLnBrk="0" fontAlgn="base" hangingPunct="0">
              <a:spcBef>
                <a:spcPct val="0"/>
              </a:spcBef>
              <a:spcAft>
                <a:spcPct val="0"/>
              </a:spcAft>
              <a:defRPr sz="2400">
                <a:solidFill>
                  <a:schemeClr val="tx1"/>
                </a:solidFill>
                <a:latin typeface="Arial" charset="0"/>
                <a:ea typeface="ＭＳ Ｐゴシック" charset="0"/>
              </a:defRPr>
            </a:lvl6pPr>
            <a:lvl7pPr marL="2923062" indent="-224851" eaLnBrk="0" fontAlgn="base" hangingPunct="0">
              <a:spcBef>
                <a:spcPct val="0"/>
              </a:spcBef>
              <a:spcAft>
                <a:spcPct val="0"/>
              </a:spcAft>
              <a:defRPr sz="2400">
                <a:solidFill>
                  <a:schemeClr val="tx1"/>
                </a:solidFill>
                <a:latin typeface="Arial" charset="0"/>
                <a:ea typeface="ＭＳ Ｐゴシック" charset="0"/>
              </a:defRPr>
            </a:lvl7pPr>
            <a:lvl8pPr marL="3372764" indent="-224851" eaLnBrk="0" fontAlgn="base" hangingPunct="0">
              <a:spcBef>
                <a:spcPct val="0"/>
              </a:spcBef>
              <a:spcAft>
                <a:spcPct val="0"/>
              </a:spcAft>
              <a:defRPr sz="2400">
                <a:solidFill>
                  <a:schemeClr val="tx1"/>
                </a:solidFill>
                <a:latin typeface="Arial" charset="0"/>
                <a:ea typeface="ＭＳ Ｐゴシック" charset="0"/>
              </a:defRPr>
            </a:lvl8pPr>
            <a:lvl9pPr marL="3822466" indent="-224851" eaLnBrk="0" fontAlgn="base" hangingPunct="0">
              <a:spcBef>
                <a:spcPct val="0"/>
              </a:spcBef>
              <a:spcAft>
                <a:spcPct val="0"/>
              </a:spcAft>
              <a:defRPr sz="2400">
                <a:solidFill>
                  <a:schemeClr val="tx1"/>
                </a:solidFill>
                <a:latin typeface="Arial" charset="0"/>
                <a:ea typeface="ＭＳ Ｐゴシック" charset="0"/>
              </a:defRPr>
            </a:lvl9pPr>
          </a:lstStyle>
          <a:p>
            <a:fld id="{61137AC7-4237-4644-A82C-5E207131B8DD}" type="slidenum">
              <a:rPr lang="en-US" sz="1200"/>
              <a:pPr/>
              <a:t>3</a:t>
            </a:fld>
            <a:endParaRPr lang="en-US" sz="1200"/>
          </a:p>
        </p:txBody>
      </p:sp>
    </p:spTree>
    <p:extLst>
      <p:ext uri="{BB962C8B-B14F-4D97-AF65-F5344CB8AC3E}">
        <p14:creationId xmlns:p14="http://schemas.microsoft.com/office/powerpoint/2010/main" val="4213399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Patty:</a:t>
            </a:r>
          </a:p>
          <a:p>
            <a:endParaRPr lang="en-US" dirty="0"/>
          </a:p>
        </p:txBody>
      </p:sp>
      <p:sp>
        <p:nvSpPr>
          <p:cNvPr id="4" name="Slide Number Placeholder 3"/>
          <p:cNvSpPr>
            <a:spLocks noGrp="1"/>
          </p:cNvSpPr>
          <p:nvPr>
            <p:ph type="sldNum" sz="quarter" idx="10"/>
          </p:nvPr>
        </p:nvSpPr>
        <p:spPr/>
        <p:txBody>
          <a:bodyPr/>
          <a:lstStyle/>
          <a:p>
            <a:fld id="{9DEC29D4-8612-1944-B6C5-9875D0210BED}" type="slidenum">
              <a:rPr lang="en-US" smtClean="0"/>
              <a:t>30</a:t>
            </a:fld>
            <a:endParaRPr lang="en-US"/>
          </a:p>
        </p:txBody>
      </p:sp>
    </p:spTree>
    <p:extLst>
      <p:ext uri="{BB962C8B-B14F-4D97-AF65-F5344CB8AC3E}">
        <p14:creationId xmlns:p14="http://schemas.microsoft.com/office/powerpoint/2010/main" val="97528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Patty:</a:t>
            </a:r>
          </a:p>
          <a:p>
            <a:endParaRPr lang="en-US" dirty="0"/>
          </a:p>
        </p:txBody>
      </p:sp>
      <p:sp>
        <p:nvSpPr>
          <p:cNvPr id="4" name="Slide Number Placeholder 3"/>
          <p:cNvSpPr>
            <a:spLocks noGrp="1"/>
          </p:cNvSpPr>
          <p:nvPr>
            <p:ph type="sldNum" sz="quarter" idx="10"/>
          </p:nvPr>
        </p:nvSpPr>
        <p:spPr/>
        <p:txBody>
          <a:bodyPr/>
          <a:lstStyle/>
          <a:p>
            <a:fld id="{9DEC29D4-8612-1944-B6C5-9875D0210BED}" type="slidenum">
              <a:rPr lang="en-US" smtClean="0"/>
              <a:t>31</a:t>
            </a:fld>
            <a:endParaRPr lang="en-US"/>
          </a:p>
        </p:txBody>
      </p:sp>
    </p:spTree>
    <p:extLst>
      <p:ext uri="{BB962C8B-B14F-4D97-AF65-F5344CB8AC3E}">
        <p14:creationId xmlns:p14="http://schemas.microsoft.com/office/powerpoint/2010/main" val="302026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Patty:</a:t>
            </a:r>
          </a:p>
          <a:p>
            <a:endParaRPr lang="en-US" dirty="0"/>
          </a:p>
        </p:txBody>
      </p:sp>
      <p:sp>
        <p:nvSpPr>
          <p:cNvPr id="4" name="Slide Number Placeholder 3"/>
          <p:cNvSpPr>
            <a:spLocks noGrp="1"/>
          </p:cNvSpPr>
          <p:nvPr>
            <p:ph type="sldNum" sz="quarter" idx="10"/>
          </p:nvPr>
        </p:nvSpPr>
        <p:spPr/>
        <p:txBody>
          <a:bodyPr/>
          <a:lstStyle/>
          <a:p>
            <a:fld id="{9DEC29D4-8612-1944-B6C5-9875D0210BED}" type="slidenum">
              <a:rPr lang="en-US" smtClean="0"/>
              <a:t>32</a:t>
            </a:fld>
            <a:endParaRPr lang="en-US"/>
          </a:p>
        </p:txBody>
      </p:sp>
    </p:spTree>
    <p:extLst>
      <p:ext uri="{BB962C8B-B14F-4D97-AF65-F5344CB8AC3E}">
        <p14:creationId xmlns:p14="http://schemas.microsoft.com/office/powerpoint/2010/main" val="541723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Patty:</a:t>
            </a:r>
          </a:p>
          <a:p>
            <a:endParaRPr lang="en-US" dirty="0" smtClean="0"/>
          </a:p>
          <a:p>
            <a:r>
              <a:rPr lang="en-US" dirty="0" smtClean="0"/>
              <a:t>Perhaps include some</a:t>
            </a:r>
            <a:r>
              <a:rPr lang="en-US" baseline="0" dirty="0" smtClean="0"/>
              <a:t> SEO tips – </a:t>
            </a:r>
          </a:p>
          <a:p>
            <a:r>
              <a:rPr lang="en-US" baseline="0" dirty="0" smtClean="0"/>
              <a:t> Your university site will be ranked higher because it is reputable.</a:t>
            </a:r>
          </a:p>
          <a:p>
            <a:r>
              <a:rPr lang="en-US" baseline="0" dirty="0" smtClean="0"/>
              <a:t> Things that are linked to (especially from reputable sites) will be ranked higher, so create links</a:t>
            </a:r>
          </a:p>
          <a:p>
            <a:r>
              <a:rPr lang="en-US" baseline="0" dirty="0" smtClean="0"/>
              <a:t> etc.</a:t>
            </a:r>
          </a:p>
          <a:p>
            <a:endParaRPr lang="en-US" baseline="0" dirty="0" smtClean="0"/>
          </a:p>
          <a:p>
            <a:r>
              <a:rPr lang="en-US" baseline="0" dirty="0" smtClean="0"/>
              <a:t>Also, think about how to manage your Scholar account, your ACM account, or other places for people to find your publications.</a:t>
            </a:r>
            <a:endParaRPr lang="en-US" dirty="0"/>
          </a:p>
        </p:txBody>
      </p:sp>
      <p:sp>
        <p:nvSpPr>
          <p:cNvPr id="4" name="Slide Number Placeholder 3"/>
          <p:cNvSpPr>
            <a:spLocks noGrp="1"/>
          </p:cNvSpPr>
          <p:nvPr>
            <p:ph type="sldNum" sz="quarter" idx="10"/>
          </p:nvPr>
        </p:nvSpPr>
        <p:spPr/>
        <p:txBody>
          <a:bodyPr/>
          <a:lstStyle/>
          <a:p>
            <a:fld id="{9DEC29D4-8612-1944-B6C5-9875D0210BED}" type="slidenum">
              <a:rPr lang="en-US" smtClean="0"/>
              <a:t>33</a:t>
            </a:fld>
            <a:endParaRPr lang="en-US"/>
          </a:p>
        </p:txBody>
      </p:sp>
    </p:spTree>
    <p:extLst>
      <p:ext uri="{BB962C8B-B14F-4D97-AF65-F5344CB8AC3E}">
        <p14:creationId xmlns:p14="http://schemas.microsoft.com/office/powerpoint/2010/main" val="1015085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Patty:</a:t>
            </a:r>
          </a:p>
          <a:p>
            <a:endParaRPr lang="en-US" dirty="0"/>
          </a:p>
        </p:txBody>
      </p:sp>
      <p:sp>
        <p:nvSpPr>
          <p:cNvPr id="4" name="Slide Number Placeholder 3"/>
          <p:cNvSpPr>
            <a:spLocks noGrp="1"/>
          </p:cNvSpPr>
          <p:nvPr>
            <p:ph type="sldNum" sz="quarter" idx="10"/>
          </p:nvPr>
        </p:nvSpPr>
        <p:spPr/>
        <p:txBody>
          <a:bodyPr/>
          <a:lstStyle/>
          <a:p>
            <a:fld id="{9DEC29D4-8612-1944-B6C5-9875D0210BED}" type="slidenum">
              <a:rPr lang="en-US" smtClean="0"/>
              <a:t>34</a:t>
            </a:fld>
            <a:endParaRPr lang="en-US"/>
          </a:p>
        </p:txBody>
      </p:sp>
    </p:spTree>
    <p:extLst>
      <p:ext uri="{BB962C8B-B14F-4D97-AF65-F5344CB8AC3E}">
        <p14:creationId xmlns:p14="http://schemas.microsoft.com/office/powerpoint/2010/main" val="436955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Jaime:</a:t>
            </a:r>
            <a:endParaRPr lang="en-US" b="1" dirty="0"/>
          </a:p>
        </p:txBody>
      </p:sp>
      <p:sp>
        <p:nvSpPr>
          <p:cNvPr id="4" name="Slide Number Placeholder 3"/>
          <p:cNvSpPr>
            <a:spLocks noGrp="1"/>
          </p:cNvSpPr>
          <p:nvPr>
            <p:ph type="sldNum" sz="quarter" idx="10"/>
          </p:nvPr>
        </p:nvSpPr>
        <p:spPr/>
        <p:txBody>
          <a:bodyPr/>
          <a:lstStyle/>
          <a:p>
            <a:fld id="{9DEC29D4-8612-1944-B6C5-9875D0210BED}" type="slidenum">
              <a:rPr lang="en-US" smtClean="0"/>
              <a:t>35</a:t>
            </a:fld>
            <a:endParaRPr lang="en-US"/>
          </a:p>
        </p:txBody>
      </p:sp>
    </p:spTree>
    <p:extLst>
      <p:ext uri="{BB962C8B-B14F-4D97-AF65-F5344CB8AC3E}">
        <p14:creationId xmlns:p14="http://schemas.microsoft.com/office/powerpoint/2010/main" val="1843064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Jaime:</a:t>
            </a:r>
          </a:p>
        </p:txBody>
      </p:sp>
      <p:sp>
        <p:nvSpPr>
          <p:cNvPr id="4" name="Slide Number Placeholder 3"/>
          <p:cNvSpPr>
            <a:spLocks noGrp="1"/>
          </p:cNvSpPr>
          <p:nvPr>
            <p:ph type="sldNum" sz="quarter" idx="10"/>
          </p:nvPr>
        </p:nvSpPr>
        <p:spPr/>
        <p:txBody>
          <a:bodyPr/>
          <a:lstStyle/>
          <a:p>
            <a:pPr>
              <a:defRPr/>
            </a:pPr>
            <a:fld id="{7DA45681-EFCB-45D6-B58B-A0EDDA355587}" type="slidenum">
              <a:rPr lang="en-US" smtClean="0"/>
              <a:pPr>
                <a:defRPr/>
              </a:pPr>
              <a:t>36</a:t>
            </a:fld>
            <a:endParaRPr lang="en-US"/>
          </a:p>
        </p:txBody>
      </p:sp>
    </p:spTree>
    <p:extLst>
      <p:ext uri="{BB962C8B-B14F-4D97-AF65-F5344CB8AC3E}">
        <p14:creationId xmlns:p14="http://schemas.microsoft.com/office/powerpoint/2010/main" val="2302849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Jaime:</a:t>
            </a:r>
          </a:p>
          <a:p>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37</a:t>
            </a:fld>
            <a:endParaRPr lang="en-US"/>
          </a:p>
        </p:txBody>
      </p:sp>
    </p:spTree>
    <p:extLst>
      <p:ext uri="{BB962C8B-B14F-4D97-AF65-F5344CB8AC3E}">
        <p14:creationId xmlns:p14="http://schemas.microsoft.com/office/powerpoint/2010/main" val="280897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Jaime:</a:t>
            </a:r>
          </a:p>
          <a:p>
            <a:r>
              <a:rPr lang="en-US" dirty="0" smtClean="0"/>
              <a:t>Be explicit and generous about role</a:t>
            </a:r>
          </a:p>
          <a:p>
            <a:r>
              <a:rPr lang="en-US" dirty="0" smtClean="0"/>
              <a:t>Author ordering</a:t>
            </a:r>
          </a:p>
          <a:p>
            <a:pPr lvl="1"/>
            <a:r>
              <a:rPr lang="en-US" dirty="0" smtClean="0"/>
              <a:t>By contribution or convention</a:t>
            </a:r>
          </a:p>
          <a:p>
            <a:pPr lvl="1"/>
            <a:r>
              <a:rPr lang="en-US" dirty="0" smtClean="0"/>
              <a:t>Importance of position</a:t>
            </a:r>
          </a:p>
          <a:p>
            <a:r>
              <a:rPr lang="en-US" dirty="0" smtClean="0"/>
              <a:t>Author responsibilities</a:t>
            </a:r>
          </a:p>
          <a:p>
            <a:pPr lvl="1"/>
            <a:r>
              <a:rPr lang="en-US" dirty="0" smtClean="0"/>
              <a:t>Contributed to the work</a:t>
            </a:r>
          </a:p>
          <a:p>
            <a:pPr lvl="1"/>
            <a:r>
              <a:rPr lang="en-US" dirty="0" smtClean="0"/>
              <a:t>Verified the work</a:t>
            </a:r>
          </a:p>
          <a:p>
            <a:pPr lvl="1"/>
            <a:r>
              <a:rPr lang="en-US" dirty="0" smtClean="0"/>
              <a:t>Willing and able to present</a:t>
            </a:r>
          </a:p>
          <a:p>
            <a:pPr lvl="1"/>
            <a:endParaRPr lang="en-US" dirty="0" smtClean="0"/>
          </a:p>
          <a:p>
            <a:r>
              <a:rPr lang="en-US" dirty="0" smtClean="0"/>
              <a:t>Externalize thinking</a:t>
            </a:r>
          </a:p>
          <a:p>
            <a:pPr lvl="1"/>
            <a:r>
              <a:rPr lang="en-US" dirty="0" smtClean="0"/>
              <a:t>Get your ideas onto paper</a:t>
            </a:r>
          </a:p>
          <a:p>
            <a:pPr lvl="1"/>
            <a:r>
              <a:rPr lang="en-US" dirty="0" smtClean="0"/>
              <a:t>Share outlines and drafts</a:t>
            </a:r>
          </a:p>
          <a:p>
            <a:r>
              <a:rPr lang="en-US" dirty="0" smtClean="0"/>
              <a:t>Be respectful of time</a:t>
            </a:r>
          </a:p>
          <a:p>
            <a:pPr lvl="1"/>
            <a:r>
              <a:rPr lang="en-US" dirty="0" smtClean="0"/>
              <a:t>Create a schedule</a:t>
            </a:r>
          </a:p>
          <a:p>
            <a:pPr lvl="1"/>
            <a:r>
              <a:rPr lang="en-US" dirty="0" smtClean="0"/>
              <a:t>Share it</a:t>
            </a:r>
          </a:p>
          <a:p>
            <a:pPr lvl="1"/>
            <a:r>
              <a:rPr lang="en-US" dirty="0" smtClean="0"/>
              <a:t>Keep to it</a:t>
            </a:r>
          </a:p>
          <a:p>
            <a:r>
              <a:rPr lang="en-US" dirty="0" smtClean="0"/>
              <a:t>Speak up</a:t>
            </a:r>
          </a:p>
          <a:p>
            <a:endParaRPr lang="en-US" dirty="0"/>
          </a:p>
        </p:txBody>
      </p:sp>
      <p:sp>
        <p:nvSpPr>
          <p:cNvPr id="4" name="Slide Number Placeholder 3"/>
          <p:cNvSpPr>
            <a:spLocks noGrp="1"/>
          </p:cNvSpPr>
          <p:nvPr>
            <p:ph type="sldNum" sz="quarter" idx="10"/>
          </p:nvPr>
        </p:nvSpPr>
        <p:spPr/>
        <p:txBody>
          <a:bodyPr/>
          <a:lstStyle/>
          <a:p>
            <a:fld id="{9DEC29D4-8612-1944-B6C5-9875D0210BED}" type="slidenum">
              <a:rPr lang="en-US" smtClean="0"/>
              <a:t>38</a:t>
            </a:fld>
            <a:endParaRPr lang="en-US"/>
          </a:p>
        </p:txBody>
      </p:sp>
    </p:spTree>
    <p:extLst>
      <p:ext uri="{BB962C8B-B14F-4D97-AF65-F5344CB8AC3E}">
        <p14:creationId xmlns:p14="http://schemas.microsoft.com/office/powerpoint/2010/main" val="2632933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Jaime:</a:t>
            </a:r>
          </a:p>
          <a:p>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39</a:t>
            </a:fld>
            <a:endParaRPr lang="en-US"/>
          </a:p>
        </p:txBody>
      </p:sp>
    </p:spTree>
    <p:extLst>
      <p:ext uri="{BB962C8B-B14F-4D97-AF65-F5344CB8AC3E}">
        <p14:creationId xmlns:p14="http://schemas.microsoft.com/office/powerpoint/2010/main" val="9528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Patty</a:t>
            </a:r>
            <a:r>
              <a:rPr lang="en-US" b="1" baseline="0" dirty="0" smtClean="0"/>
              <a:t>:</a:t>
            </a:r>
          </a:p>
          <a:p>
            <a:r>
              <a:rPr lang="en-US" baseline="0" dirty="0" smtClean="0"/>
              <a:t>(working the booth)</a:t>
            </a:r>
            <a:endParaRPr lang="en-US" dirty="0"/>
          </a:p>
        </p:txBody>
      </p:sp>
      <p:sp>
        <p:nvSpPr>
          <p:cNvPr id="4" name="Slide Number Placeholder 3"/>
          <p:cNvSpPr>
            <a:spLocks noGrp="1"/>
          </p:cNvSpPr>
          <p:nvPr>
            <p:ph type="sldNum" sz="quarter" idx="10"/>
          </p:nvPr>
        </p:nvSpPr>
        <p:spPr/>
        <p:txBody>
          <a:bodyPr/>
          <a:lstStyle/>
          <a:p>
            <a:fld id="{9DEC29D4-8612-1944-B6C5-9875D0210BED}" type="slidenum">
              <a:rPr lang="en-US" smtClean="0"/>
              <a:t>4</a:t>
            </a:fld>
            <a:endParaRPr lang="en-US"/>
          </a:p>
        </p:txBody>
      </p:sp>
    </p:spTree>
    <p:extLst>
      <p:ext uri="{BB962C8B-B14F-4D97-AF65-F5344CB8AC3E}">
        <p14:creationId xmlns:p14="http://schemas.microsoft.com/office/powerpoint/2010/main" val="81432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Jaime:</a:t>
            </a:r>
          </a:p>
          <a:p>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40</a:t>
            </a:fld>
            <a:endParaRPr lang="en-US"/>
          </a:p>
        </p:txBody>
      </p:sp>
    </p:spTree>
    <p:extLst>
      <p:ext uri="{BB962C8B-B14F-4D97-AF65-F5344CB8AC3E}">
        <p14:creationId xmlns:p14="http://schemas.microsoft.com/office/powerpoint/2010/main" val="2435676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Jaime</a:t>
            </a:r>
            <a:r>
              <a:rPr lang="en-US" b="1" dirty="0" smtClean="0"/>
              <a:t>:</a:t>
            </a:r>
            <a:endParaRPr lang="en-US" b="1" dirty="0" smtClean="0"/>
          </a:p>
        </p:txBody>
      </p:sp>
      <p:sp>
        <p:nvSpPr>
          <p:cNvPr id="4" name="Slide Number Placeholder 3"/>
          <p:cNvSpPr>
            <a:spLocks noGrp="1"/>
          </p:cNvSpPr>
          <p:nvPr>
            <p:ph type="sldNum" sz="quarter" idx="10"/>
          </p:nvPr>
        </p:nvSpPr>
        <p:spPr/>
        <p:txBody>
          <a:bodyPr/>
          <a:lstStyle/>
          <a:p>
            <a:fld id="{9DEC29D4-8612-1944-B6C5-9875D0210BED}" type="slidenum">
              <a:rPr lang="en-US" smtClean="0"/>
              <a:t>41</a:t>
            </a:fld>
            <a:endParaRPr lang="en-US"/>
          </a:p>
        </p:txBody>
      </p:sp>
    </p:spTree>
    <p:extLst>
      <p:ext uri="{BB962C8B-B14F-4D97-AF65-F5344CB8AC3E}">
        <p14:creationId xmlns:p14="http://schemas.microsoft.com/office/powerpoint/2010/main" val="1991910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Jaime</a:t>
            </a:r>
            <a:r>
              <a:rPr lang="en-US" b="1" dirty="0" smtClean="0"/>
              <a:t>:</a:t>
            </a:r>
            <a:endParaRPr lang="en-US" b="1" dirty="0" smtClean="0"/>
          </a:p>
        </p:txBody>
      </p:sp>
      <p:sp>
        <p:nvSpPr>
          <p:cNvPr id="4" name="Slide Number Placeholder 3"/>
          <p:cNvSpPr>
            <a:spLocks noGrp="1"/>
          </p:cNvSpPr>
          <p:nvPr>
            <p:ph type="sldNum" sz="quarter" idx="10"/>
          </p:nvPr>
        </p:nvSpPr>
        <p:spPr/>
        <p:txBody>
          <a:bodyPr/>
          <a:lstStyle/>
          <a:p>
            <a:fld id="{9DEC29D4-8612-1944-B6C5-9875D0210BED}" type="slidenum">
              <a:rPr lang="en-US" smtClean="0"/>
              <a:t>42</a:t>
            </a:fld>
            <a:endParaRPr lang="en-US"/>
          </a:p>
        </p:txBody>
      </p:sp>
    </p:spTree>
    <p:extLst>
      <p:ext uri="{BB962C8B-B14F-4D97-AF65-F5344CB8AC3E}">
        <p14:creationId xmlns:p14="http://schemas.microsoft.com/office/powerpoint/2010/main" val="25527042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Patty and Jaime</a:t>
            </a:r>
          </a:p>
          <a:p>
            <a:endParaRPr lang="en-US" dirty="0"/>
          </a:p>
        </p:txBody>
      </p:sp>
      <p:sp>
        <p:nvSpPr>
          <p:cNvPr id="4" name="Slide Number Placeholder 3"/>
          <p:cNvSpPr>
            <a:spLocks noGrp="1"/>
          </p:cNvSpPr>
          <p:nvPr>
            <p:ph type="sldNum" sz="quarter" idx="10"/>
          </p:nvPr>
        </p:nvSpPr>
        <p:spPr/>
        <p:txBody>
          <a:bodyPr/>
          <a:lstStyle/>
          <a:p>
            <a:fld id="{9DEC29D4-8612-1944-B6C5-9875D0210BED}" type="slidenum">
              <a:rPr lang="en-US" smtClean="0"/>
              <a:t>43</a:t>
            </a:fld>
            <a:endParaRPr lang="en-US"/>
          </a:p>
        </p:txBody>
      </p:sp>
    </p:spTree>
    <p:extLst>
      <p:ext uri="{BB962C8B-B14F-4D97-AF65-F5344CB8AC3E}">
        <p14:creationId xmlns:p14="http://schemas.microsoft.com/office/powerpoint/2010/main" val="13872953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30766" indent="-281064">
              <a:defRPr sz="2400">
                <a:solidFill>
                  <a:schemeClr val="tx1"/>
                </a:solidFill>
                <a:latin typeface="Arial" charset="0"/>
                <a:ea typeface="ＭＳ Ｐゴシック" charset="0"/>
              </a:defRPr>
            </a:lvl2pPr>
            <a:lvl3pPr marL="1124255" indent="-224851">
              <a:defRPr sz="2400">
                <a:solidFill>
                  <a:schemeClr val="tx1"/>
                </a:solidFill>
                <a:latin typeface="Arial" charset="0"/>
                <a:ea typeface="ＭＳ Ｐゴシック" charset="0"/>
              </a:defRPr>
            </a:lvl3pPr>
            <a:lvl4pPr marL="1573957" indent="-224851">
              <a:defRPr sz="2400">
                <a:solidFill>
                  <a:schemeClr val="tx1"/>
                </a:solidFill>
                <a:latin typeface="Arial" charset="0"/>
                <a:ea typeface="ＭＳ Ｐゴシック" charset="0"/>
              </a:defRPr>
            </a:lvl4pPr>
            <a:lvl5pPr marL="2023659" indent="-224851">
              <a:defRPr sz="2400">
                <a:solidFill>
                  <a:schemeClr val="tx1"/>
                </a:solidFill>
                <a:latin typeface="Arial" charset="0"/>
                <a:ea typeface="ＭＳ Ｐゴシック" charset="0"/>
              </a:defRPr>
            </a:lvl5pPr>
            <a:lvl6pPr marL="2473361" indent="-224851" eaLnBrk="0" fontAlgn="base" hangingPunct="0">
              <a:spcBef>
                <a:spcPct val="0"/>
              </a:spcBef>
              <a:spcAft>
                <a:spcPct val="0"/>
              </a:spcAft>
              <a:defRPr sz="2400">
                <a:solidFill>
                  <a:schemeClr val="tx1"/>
                </a:solidFill>
                <a:latin typeface="Arial" charset="0"/>
                <a:ea typeface="ＭＳ Ｐゴシック" charset="0"/>
              </a:defRPr>
            </a:lvl6pPr>
            <a:lvl7pPr marL="2923062" indent="-224851" eaLnBrk="0" fontAlgn="base" hangingPunct="0">
              <a:spcBef>
                <a:spcPct val="0"/>
              </a:spcBef>
              <a:spcAft>
                <a:spcPct val="0"/>
              </a:spcAft>
              <a:defRPr sz="2400">
                <a:solidFill>
                  <a:schemeClr val="tx1"/>
                </a:solidFill>
                <a:latin typeface="Arial" charset="0"/>
                <a:ea typeface="ＭＳ Ｐゴシック" charset="0"/>
              </a:defRPr>
            </a:lvl7pPr>
            <a:lvl8pPr marL="3372764" indent="-224851" eaLnBrk="0" fontAlgn="base" hangingPunct="0">
              <a:spcBef>
                <a:spcPct val="0"/>
              </a:spcBef>
              <a:spcAft>
                <a:spcPct val="0"/>
              </a:spcAft>
              <a:defRPr sz="2400">
                <a:solidFill>
                  <a:schemeClr val="tx1"/>
                </a:solidFill>
                <a:latin typeface="Arial" charset="0"/>
                <a:ea typeface="ＭＳ Ｐゴシック" charset="0"/>
              </a:defRPr>
            </a:lvl8pPr>
            <a:lvl9pPr marL="3822466" indent="-224851" eaLnBrk="0" fontAlgn="base" hangingPunct="0">
              <a:spcBef>
                <a:spcPct val="0"/>
              </a:spcBef>
              <a:spcAft>
                <a:spcPct val="0"/>
              </a:spcAft>
              <a:defRPr sz="2400">
                <a:solidFill>
                  <a:schemeClr val="tx1"/>
                </a:solidFill>
                <a:latin typeface="Arial" charset="0"/>
                <a:ea typeface="ＭＳ Ｐゴシック" charset="0"/>
              </a:defRPr>
            </a:lvl9pPr>
          </a:lstStyle>
          <a:p>
            <a:fld id="{665864B5-922A-3A44-A854-090497873B06}" type="slidenum">
              <a:rPr lang="en-US" sz="1200"/>
              <a:pPr/>
              <a:t>45</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13144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Patty:</a:t>
            </a:r>
          </a:p>
          <a:p>
            <a:r>
              <a:rPr lang="en-US" dirty="0" smtClean="0"/>
              <a:t>Intro to the topic</a:t>
            </a:r>
            <a:endParaRPr lang="en-US" dirty="0"/>
          </a:p>
        </p:txBody>
      </p:sp>
      <p:sp>
        <p:nvSpPr>
          <p:cNvPr id="4" name="Slide Number Placeholder 3"/>
          <p:cNvSpPr>
            <a:spLocks noGrp="1"/>
          </p:cNvSpPr>
          <p:nvPr>
            <p:ph type="sldNum" sz="quarter" idx="10"/>
          </p:nvPr>
        </p:nvSpPr>
        <p:spPr/>
        <p:txBody>
          <a:bodyPr/>
          <a:lstStyle/>
          <a:p>
            <a:fld id="{9DEC29D4-8612-1944-B6C5-9875D0210BED}" type="slidenum">
              <a:rPr lang="en-US" smtClean="0"/>
              <a:t>5</a:t>
            </a:fld>
            <a:endParaRPr lang="en-US"/>
          </a:p>
        </p:txBody>
      </p:sp>
    </p:spTree>
    <p:extLst>
      <p:ext uri="{BB962C8B-B14F-4D97-AF65-F5344CB8AC3E}">
        <p14:creationId xmlns:p14="http://schemas.microsoft.com/office/powerpoint/2010/main" val="219980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Patty</a:t>
            </a:r>
            <a:r>
              <a:rPr lang="en-US" b="1" dirty="0" smtClean="0"/>
              <a:t>:</a:t>
            </a:r>
          </a:p>
          <a:p>
            <a:endParaRPr lang="en-US" dirty="0" smtClean="0"/>
          </a:p>
          <a:p>
            <a:r>
              <a:rPr lang="en-US" dirty="0" smtClean="0"/>
              <a:t>O</a:t>
            </a:r>
            <a:r>
              <a:rPr lang="en-US" baseline="0" dirty="0" smtClean="0"/>
              <a:t>verview and </a:t>
            </a:r>
            <a:r>
              <a:rPr lang="en-US" dirty="0" smtClean="0"/>
              <a:t>exercise to help develop your </a:t>
            </a:r>
            <a:r>
              <a:rPr lang="en-US" baseline="0" dirty="0" smtClean="0"/>
              <a:t>professional persona.</a:t>
            </a:r>
          </a:p>
          <a:p>
            <a:r>
              <a:rPr lang="en-US" baseline="0" dirty="0" smtClean="0"/>
              <a:t>Then we’ll look at how you can convey that persona</a:t>
            </a:r>
          </a:p>
          <a:p>
            <a:pPr marL="171450" indent="-171450">
              <a:buFontTx/>
              <a:buChar char="-"/>
            </a:pPr>
            <a:r>
              <a:rPr lang="en-US" baseline="0" dirty="0" smtClean="0"/>
              <a:t>Through the research you publish</a:t>
            </a:r>
          </a:p>
          <a:p>
            <a:pPr marL="171450" indent="-171450">
              <a:buFontTx/>
              <a:buChar char="-"/>
            </a:pPr>
            <a:r>
              <a:rPr lang="en-US" baseline="0" dirty="0" smtClean="0"/>
              <a:t>Through your online presence</a:t>
            </a:r>
          </a:p>
          <a:p>
            <a:pPr marL="171450" indent="-171450">
              <a:buFontTx/>
              <a:buChar char="-"/>
            </a:pPr>
            <a:r>
              <a:rPr lang="en-US" baseline="0" dirty="0" smtClean="0"/>
              <a:t>And through your professional conduct</a:t>
            </a:r>
            <a:endParaRPr lang="en-US" baseline="0" dirty="0" smtClean="0"/>
          </a:p>
        </p:txBody>
      </p:sp>
      <p:sp>
        <p:nvSpPr>
          <p:cNvPr id="4" name="Slide Number Placeholder 3"/>
          <p:cNvSpPr>
            <a:spLocks noGrp="1"/>
          </p:cNvSpPr>
          <p:nvPr>
            <p:ph type="sldNum" sz="quarter" idx="10"/>
          </p:nvPr>
        </p:nvSpPr>
        <p:spPr/>
        <p:txBody>
          <a:bodyPr/>
          <a:lstStyle/>
          <a:p>
            <a:fld id="{9DEC29D4-8612-1944-B6C5-9875D0210BED}" type="slidenum">
              <a:rPr lang="en-US" smtClean="0"/>
              <a:t>6</a:t>
            </a:fld>
            <a:endParaRPr lang="en-US"/>
          </a:p>
        </p:txBody>
      </p:sp>
    </p:spTree>
    <p:extLst>
      <p:ext uri="{BB962C8B-B14F-4D97-AF65-F5344CB8AC3E}">
        <p14:creationId xmlns:p14="http://schemas.microsoft.com/office/powerpoint/2010/main" val="255270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Patty:</a:t>
            </a:r>
          </a:p>
          <a:p>
            <a:endParaRPr lang="en-US" baseline="0" dirty="0" smtClean="0"/>
          </a:p>
          <a:p>
            <a:r>
              <a:rPr lang="en-US" baseline="0" dirty="0" smtClean="0"/>
              <a:t>Frame the topic</a:t>
            </a:r>
            <a:endParaRPr lang="en-US" dirty="0"/>
          </a:p>
        </p:txBody>
      </p:sp>
      <p:sp>
        <p:nvSpPr>
          <p:cNvPr id="4" name="Slide Number Placeholder 3"/>
          <p:cNvSpPr>
            <a:spLocks noGrp="1"/>
          </p:cNvSpPr>
          <p:nvPr>
            <p:ph type="sldNum" sz="quarter" idx="10"/>
          </p:nvPr>
        </p:nvSpPr>
        <p:spPr/>
        <p:txBody>
          <a:bodyPr/>
          <a:lstStyle/>
          <a:p>
            <a:fld id="{9DEC29D4-8612-1944-B6C5-9875D0210BED}" type="slidenum">
              <a:rPr lang="en-US" smtClean="0"/>
              <a:t>7</a:t>
            </a:fld>
            <a:endParaRPr lang="en-US"/>
          </a:p>
        </p:txBody>
      </p:sp>
    </p:spTree>
    <p:extLst>
      <p:ext uri="{BB962C8B-B14F-4D97-AF65-F5344CB8AC3E}">
        <p14:creationId xmlns:p14="http://schemas.microsoft.com/office/powerpoint/2010/main" val="120196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Patty:</a:t>
            </a:r>
            <a:endParaRPr lang="en-US" b="1" baseline="0" dirty="0" smtClean="0"/>
          </a:p>
          <a:p>
            <a:endParaRPr lang="en-US" baseline="0" dirty="0" smtClean="0"/>
          </a:p>
          <a:p>
            <a:r>
              <a:rPr lang="en-US" baseline="0" dirty="0" smtClean="0"/>
              <a:t>Introduce the topic.</a:t>
            </a:r>
          </a:p>
        </p:txBody>
      </p:sp>
      <p:sp>
        <p:nvSpPr>
          <p:cNvPr id="4" name="Slide Number Placeholder 3"/>
          <p:cNvSpPr>
            <a:spLocks noGrp="1"/>
          </p:cNvSpPr>
          <p:nvPr>
            <p:ph type="sldNum" sz="quarter" idx="10"/>
          </p:nvPr>
        </p:nvSpPr>
        <p:spPr/>
        <p:txBody>
          <a:bodyPr/>
          <a:lstStyle/>
          <a:p>
            <a:fld id="{9DEC29D4-8612-1944-B6C5-9875D0210BED}" type="slidenum">
              <a:rPr lang="en-US" smtClean="0"/>
              <a:t>8</a:t>
            </a:fld>
            <a:endParaRPr lang="en-US"/>
          </a:p>
        </p:txBody>
      </p:sp>
    </p:spTree>
    <p:extLst>
      <p:ext uri="{BB962C8B-B14F-4D97-AF65-F5344CB8AC3E}">
        <p14:creationId xmlns:p14="http://schemas.microsoft.com/office/powerpoint/2010/main" val="194474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p:nvPr>
        </p:nvSpPr>
        <p:spPr>
          <a:noFill/>
          <a:ln>
            <a:round/>
            <a:headEnd/>
            <a:tailEnd/>
          </a:ln>
        </p:spPr>
        <p:txBody>
          <a:bodyPr/>
          <a:lstStyle/>
          <a:p>
            <a:fld id="{AFF9CF31-6704-44E4-A517-11F40B04182B}" type="slidenum">
              <a:rPr lang="en-US"/>
              <a:pPr/>
              <a:t>9</a:t>
            </a:fld>
            <a:endParaRPr lang="en-US"/>
          </a:p>
        </p:txBody>
      </p:sp>
      <p:sp>
        <p:nvSpPr>
          <p:cNvPr id="7171" name="Rectangle 1"/>
          <p:cNvSpPr>
            <a:spLocks noGrp="1" noRot="1" noChangeAspect="1" noChangeArrowheads="1" noTextEdit="1"/>
          </p:cNvSpPr>
          <p:nvPr>
            <p:ph type="sldImg"/>
          </p:nvPr>
        </p:nvSpPr>
        <p:spPr>
          <a:xfrm>
            <a:off x="1171575" y="696913"/>
            <a:ext cx="4641850" cy="3481387"/>
          </a:xfrm>
          <a:solidFill>
            <a:srgbClr val="FFFFFF"/>
          </a:solidFill>
          <a:ln/>
        </p:spPr>
      </p:sp>
      <p:sp>
        <p:nvSpPr>
          <p:cNvPr id="7172" name="Text Box 2"/>
          <p:cNvSpPr>
            <a:spLocks noGrp="1" noChangeArrowheads="1"/>
          </p:cNvSpPr>
          <p:nvPr>
            <p:ph type="body" idx="1"/>
          </p:nvPr>
        </p:nvSpPr>
        <p:spPr>
          <a:xfrm>
            <a:off x="698500" y="4410075"/>
            <a:ext cx="5588000" cy="4176713"/>
          </a:xfrm>
          <a:noFill/>
        </p:spPr>
        <p:txBody>
          <a:bodyPr lIns="0" tIns="0" rIns="0" bIns="0"/>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smtClean="0">
                <a:latin typeface="Arial" pitchFamily="34" charset="0"/>
                <a:ea typeface="ＭＳ Ｐゴシック" pitchFamily="34" charset="-128"/>
              </a:rPr>
              <a:t>Patty: </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Arial" pitchFamily="34" charset="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pitchFamily="34" charset="0"/>
                <a:ea typeface="ＭＳ Ｐゴシック" pitchFamily="34" charset="-128"/>
              </a:rPr>
              <a:t>Job opportunities: for yourself and students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Arial" pitchFamily="34" charset="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pitchFamily="34" charset="0"/>
                <a:ea typeface="ＭＳ Ｐゴシック" pitchFamily="34" charset="-128"/>
              </a:rPr>
              <a:t>Invitations: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pitchFamily="34" charset="0"/>
                <a:ea typeface="ＭＳ Ｐゴシック" pitchFamily="34" charset="-128"/>
              </a:rPr>
              <a:t>- speaking invitations, including keynote addresses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pitchFamily="34" charset="0"/>
                <a:ea typeface="ＭＳ Ｐゴシック" pitchFamily="34" charset="-128"/>
              </a:rPr>
              <a:t>- possible collaborators, including grant opportunities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pitchFamily="34" charset="0"/>
                <a:ea typeface="ＭＳ Ｐゴシック" pitchFamily="34" charset="-128"/>
              </a:rPr>
              <a:t>- professional service opportunities, including committees and reviewing</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Arial" pitchFamily="34" charset="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pitchFamily="34" charset="0"/>
                <a:ea typeface="ＭＳ Ｐゴシック" pitchFamily="34" charset="-128"/>
              </a:rPr>
              <a:t>Award nominations: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pitchFamily="34" charset="0"/>
                <a:ea typeface="ＭＳ Ｐゴシック" pitchFamily="34" charset="-128"/>
              </a:rPr>
              <a:t>- not so much that someone would choose to nominate you because they find you online but that someone who already decided to nominate you would have the information they needed.</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Arial" pitchFamily="34" charset="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pitchFamily="34" charset="0"/>
                <a:ea typeface="ＭＳ Ｐゴシック" pitchFamily="34" charset="-128"/>
              </a:rPr>
              <a:t>External evaluation:</a:t>
            </a:r>
          </a:p>
          <a:p>
            <a:pPr marL="171450" indent="-171450">
              <a:spcBef>
                <a:spcPts val="45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Arial" pitchFamily="34" charset="0"/>
                <a:ea typeface="ＭＳ Ｐゴシック" pitchFamily="34" charset="-128"/>
              </a:rPr>
              <a:t>Once you've been nominated for an award, or submitted a proposal, or even submitted a paper, reviewers may well look for information about you online</a:t>
            </a:r>
            <a:r>
              <a:rPr lang="en-US" dirty="0" smtClean="0">
                <a:latin typeface="Arial" pitchFamily="34" charset="0"/>
                <a:ea typeface="ＭＳ Ｐゴシック" pitchFamily="34" charset="-128"/>
              </a:rPr>
              <a:t>.</a:t>
            </a: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55004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798B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98706"/>
            <a:ext cx="9144000" cy="849661"/>
          </a:xfrm>
        </p:spPr>
        <p:txBody>
          <a:bodyPr>
            <a:noAutofit/>
          </a:bodyPr>
          <a:lstStyle>
            <a:lvl1pPr>
              <a:defRPr sz="4400" b="1" i="0" cap="none">
                <a:solidFill>
                  <a:srgbClr val="FFFFFF"/>
                </a:solidFill>
                <a:latin typeface="Aria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445732"/>
            <a:ext cx="6400800" cy="1752600"/>
          </a:xfrm>
        </p:spPr>
        <p:txBody>
          <a:bodyPr>
            <a:normAutofit/>
          </a:bodyPr>
          <a:lstStyle>
            <a:lvl1pPr marL="0" indent="0" algn="ctr">
              <a:buNone/>
              <a:defRPr sz="3200" b="0" i="1">
                <a:solidFill>
                  <a:srgbClr val="005079"/>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a:t>
            </a:r>
            <a:endParaRPr lang="en-US" dirty="0"/>
          </a:p>
        </p:txBody>
      </p:sp>
      <p:pic>
        <p:nvPicPr>
          <p:cNvPr id="5" name="Picture 4"/>
          <p:cNvPicPr>
            <a:picLocks noChangeAspect="1"/>
          </p:cNvPicPr>
          <p:nvPr userDrawn="1"/>
        </p:nvPicPr>
        <p:blipFill>
          <a:blip r:embed="rId2"/>
          <a:stretch>
            <a:fillRect/>
          </a:stretch>
        </p:blipFill>
        <p:spPr>
          <a:xfrm>
            <a:off x="6774425" y="5893948"/>
            <a:ext cx="2091542" cy="704637"/>
          </a:xfrm>
          <a:prstGeom prst="rect">
            <a:avLst/>
          </a:prstGeom>
        </p:spPr>
      </p:pic>
      <p:pic>
        <p:nvPicPr>
          <p:cNvPr id="4" name="Picture 3"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pic>
        <p:nvPicPr>
          <p:cNvPr id="6" name="Picture 5" descr="bottom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746168"/>
            <a:ext cx="9144000" cy="1119909"/>
          </a:xfrm>
          <a:prstGeom prst="rect">
            <a:avLst/>
          </a:prstGeom>
        </p:spPr>
      </p:pic>
      <p:pic>
        <p:nvPicPr>
          <p:cNvPr id="7" name="Picture 6"/>
          <p:cNvPicPr>
            <a:picLocks noChangeAspect="1"/>
          </p:cNvPicPr>
          <p:nvPr userDrawn="1"/>
        </p:nvPicPr>
        <p:blipFill>
          <a:blip r:embed="rId5"/>
          <a:stretch>
            <a:fillRect/>
          </a:stretch>
        </p:blipFill>
        <p:spPr>
          <a:xfrm>
            <a:off x="6738375" y="5866636"/>
            <a:ext cx="2095362" cy="725318"/>
          </a:xfrm>
          <a:prstGeom prst="rect">
            <a:avLst/>
          </a:prstGeom>
        </p:spPr>
      </p:pic>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366069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_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noAutofit/>
          </a:bodyPr>
          <a:lstStyle>
            <a:lvl1pPr marL="0" indent="0">
              <a:buNone/>
              <a:defRPr sz="3200" b="0" i="1">
                <a:solidFill>
                  <a:srgbClr val="5798BC"/>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4" name="Content Placeholder 3"/>
          <p:cNvSpPr>
            <a:spLocks noGrp="1"/>
          </p:cNvSpPr>
          <p:nvPr>
            <p:ph sz="half" idx="2" hasCustomPrompt="1"/>
          </p:nvPr>
        </p:nvSpPr>
        <p:spPr>
          <a:xfrm>
            <a:off x="457200" y="2174875"/>
            <a:ext cx="4040188" cy="3951288"/>
          </a:xfrm>
        </p:spPr>
        <p:txBody>
          <a:bodyPr>
            <a:normAutofit/>
          </a:bodyPr>
          <a:lstStyle>
            <a:lvl1pPr>
              <a:buClr>
                <a:srgbClr val="ED8B00"/>
              </a:buClr>
              <a:defRPr sz="3200">
                <a:latin typeface="Arial"/>
              </a:defRPr>
            </a:lvl1pPr>
            <a:lvl2pPr>
              <a:buClr>
                <a:srgbClr val="ED8B00"/>
              </a:buClr>
              <a:defRPr sz="2800">
                <a:latin typeface="Arial"/>
              </a:defRPr>
            </a:lvl2pPr>
            <a:lvl3pPr>
              <a:buClr>
                <a:srgbClr val="ED8B00"/>
              </a:buClr>
              <a:defRPr sz="2400">
                <a:latin typeface="Arial"/>
              </a:defRPr>
            </a:lvl3pPr>
            <a:lvl4pPr>
              <a:buClr>
                <a:srgbClr val="ED8B00"/>
              </a:buClr>
              <a:defRPr sz="2400">
                <a:latin typeface="Arial"/>
              </a:defRPr>
            </a:lvl4pPr>
            <a:lvl5pPr>
              <a:buClr>
                <a:srgbClr val="ED8B00"/>
              </a:buClr>
              <a:defRPr sz="2400">
                <a:latin typeface="Arial"/>
              </a:defRPr>
            </a:lvl5pPr>
            <a:lvl6pPr>
              <a:defRPr sz="1600"/>
            </a:lvl6pPr>
            <a:lvl7pPr>
              <a:defRPr sz="1600"/>
            </a:lvl7pPr>
            <a:lvl8pPr>
              <a:defRPr sz="1600"/>
            </a:lvl8pPr>
            <a:lvl9pPr>
              <a:defRPr sz="1600"/>
            </a:lvl9pPr>
          </a:lstStyle>
          <a:p>
            <a:pPr lvl="0"/>
            <a:r>
              <a:rPr lang="en-US" dirty="0" smtClean="0"/>
              <a:t>First level list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Autofit/>
          </a:bodyPr>
          <a:lstStyle>
            <a:lvl1pPr marL="0" indent="0">
              <a:buNone/>
              <a:defRPr sz="3200" b="0" i="1">
                <a:solidFill>
                  <a:srgbClr val="5798BC"/>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pic>
        <p:nvPicPr>
          <p:cNvPr id="10" name="Picture 9"/>
          <p:cNvPicPr>
            <a:picLocks noChangeAspect="1"/>
          </p:cNvPicPr>
          <p:nvPr userDrawn="1"/>
        </p:nvPicPr>
        <p:blipFill>
          <a:blip r:embed="rId3"/>
          <a:stretch>
            <a:fillRect/>
          </a:stretch>
        </p:blipFill>
        <p:spPr>
          <a:xfrm>
            <a:off x="6738375" y="5866636"/>
            <a:ext cx="2095362" cy="725318"/>
          </a:xfrm>
          <a:prstGeom prst="rect">
            <a:avLst/>
          </a:prstGeom>
        </p:spPr>
      </p:pic>
      <p:pic>
        <p:nvPicPr>
          <p:cNvPr id="12" name="Picture 11" descr="top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731000"/>
            <a:ext cx="9144000" cy="127000"/>
          </a:xfrm>
          <a:prstGeom prst="rect">
            <a:avLst/>
          </a:prstGeom>
        </p:spPr>
      </p:pic>
      <p:sp>
        <p:nvSpPr>
          <p:cNvPr id="9" name="Slide Number Placeholder 5"/>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
        <p:nvSpPr>
          <p:cNvPr id="11" name="Content Placeholder 3"/>
          <p:cNvSpPr>
            <a:spLocks noGrp="1"/>
          </p:cNvSpPr>
          <p:nvPr>
            <p:ph sz="half" idx="11" hasCustomPrompt="1"/>
          </p:nvPr>
        </p:nvSpPr>
        <p:spPr>
          <a:xfrm>
            <a:off x="4645025" y="2188381"/>
            <a:ext cx="4040188" cy="3951288"/>
          </a:xfrm>
        </p:spPr>
        <p:txBody>
          <a:bodyPr>
            <a:normAutofit/>
          </a:bodyPr>
          <a:lstStyle>
            <a:lvl1pPr>
              <a:buClr>
                <a:srgbClr val="ED8B00"/>
              </a:buClr>
              <a:defRPr sz="3200">
                <a:latin typeface="Arial"/>
              </a:defRPr>
            </a:lvl1pPr>
            <a:lvl2pPr>
              <a:buClr>
                <a:srgbClr val="ED8B00"/>
              </a:buClr>
              <a:defRPr sz="2800">
                <a:latin typeface="Arial"/>
              </a:defRPr>
            </a:lvl2pPr>
            <a:lvl3pPr>
              <a:buClr>
                <a:srgbClr val="ED8B00"/>
              </a:buClr>
              <a:defRPr sz="2400">
                <a:latin typeface="Arial"/>
              </a:defRPr>
            </a:lvl3pPr>
            <a:lvl4pPr>
              <a:buClr>
                <a:srgbClr val="ED8B00"/>
              </a:buClr>
              <a:defRPr sz="2400">
                <a:latin typeface="Arial"/>
              </a:defRPr>
            </a:lvl4pPr>
            <a:lvl5pPr>
              <a:buClr>
                <a:srgbClr val="ED8B00"/>
              </a:buClr>
              <a:defRPr sz="2400">
                <a:latin typeface="Arial"/>
              </a:defRPr>
            </a:lvl5pPr>
            <a:lvl6pPr>
              <a:defRPr sz="1600"/>
            </a:lvl6pPr>
            <a:lvl7pPr>
              <a:defRPr sz="1600"/>
            </a:lvl7pPr>
            <a:lvl8pPr>
              <a:defRPr sz="1600"/>
            </a:lvl8pPr>
            <a:lvl9pPr>
              <a:defRPr sz="1600"/>
            </a:lvl9pPr>
          </a:lstStyle>
          <a:p>
            <a:pPr lvl="0"/>
            <a:r>
              <a:rPr lang="en-US" dirty="0" smtClean="0"/>
              <a:t>First level list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715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5E408-7B29-AF40-B286-29475E83587B}" type="datetimeFigureOut">
              <a:rPr lang="en-US" smtClean="0"/>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426277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5E408-7B29-AF40-B286-29475E83587B}"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189FA-E85E-2246-973C-FA5BF0DBB426}" type="slidenum">
              <a:rPr lang="en-US" smtClean="0"/>
              <a:t>‹#›</a:t>
            </a:fld>
            <a:endParaRPr lang="en-US"/>
          </a:p>
        </p:txBody>
      </p:sp>
      <p:sp>
        <p:nvSpPr>
          <p:cNvPr id="6" name="Title 1"/>
          <p:cNvSpPr>
            <a:spLocks noGrp="1"/>
          </p:cNvSpPr>
          <p:nvPr>
            <p:ph type="title" hasCustomPrompt="1"/>
          </p:nvPr>
        </p:nvSpPr>
        <p:spPr>
          <a:xfrm>
            <a:off x="457200" y="274638"/>
            <a:ext cx="8229600" cy="1143000"/>
          </a:xfrm>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spTree>
    <p:extLst>
      <p:ext uri="{BB962C8B-B14F-4D97-AF65-F5344CB8AC3E}">
        <p14:creationId xmlns:p14="http://schemas.microsoft.com/office/powerpoint/2010/main" val="485481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4977374" cy="4691063"/>
          </a:xfrm>
        </p:spPr>
        <p:txBody>
          <a:bodyPr/>
          <a:lstStyle>
            <a:lvl1pPr>
              <a:defRPr sz="4400" b="1">
                <a:solidFill>
                  <a:srgbClr val="5996B6"/>
                </a:solidFill>
                <a:latin typeface="Arial"/>
                <a:cs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smtClean="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 name="Date Placeholder 4"/>
          <p:cNvSpPr>
            <a:spLocks noGrp="1"/>
          </p:cNvSpPr>
          <p:nvPr>
            <p:ph type="dt" sz="half" idx="10"/>
          </p:nvPr>
        </p:nvSpPr>
        <p:spPr/>
        <p:txBody>
          <a:bodyPr/>
          <a:lstStyle/>
          <a:p>
            <a:fld id="{1785E408-7B29-AF40-B286-29475E83587B}"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
        <p:nvSpPr>
          <p:cNvPr id="8" name="Title 1"/>
          <p:cNvSpPr txBox="1">
            <a:spLocks/>
          </p:cNvSpPr>
          <p:nvPr userDrawn="1"/>
        </p:nvSpPr>
        <p:spPr>
          <a:xfrm>
            <a:off x="3575050" y="274638"/>
            <a:ext cx="497737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cap="none" baseline="0">
                <a:solidFill>
                  <a:srgbClr val="005079"/>
                </a:solidFill>
                <a:latin typeface="Arial"/>
                <a:ea typeface="+mj-ea"/>
                <a:cs typeface="+mj-cs"/>
              </a:defRPr>
            </a:lvl1pPr>
          </a:lstStyle>
          <a:p>
            <a:r>
              <a:rPr lang="en-US" smtClean="0"/>
              <a:t>Click To Edit Title</a:t>
            </a:r>
            <a:endParaRPr lang="en-US" dirty="0"/>
          </a:p>
        </p:txBody>
      </p:sp>
      <p:sp>
        <p:nvSpPr>
          <p:cNvPr id="9" name="Title 1"/>
          <p:cNvSpPr txBox="1">
            <a:spLocks/>
          </p:cNvSpPr>
          <p:nvPr userDrawn="1"/>
        </p:nvSpPr>
        <p:spPr>
          <a:xfrm>
            <a:off x="457200" y="274753"/>
            <a:ext cx="3008313"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cap="none" baseline="0">
                <a:solidFill>
                  <a:srgbClr val="005079"/>
                </a:solidFill>
                <a:latin typeface="Arial"/>
                <a:ea typeface="+mj-ea"/>
                <a:cs typeface="+mj-cs"/>
              </a:defRPr>
            </a:lvl1pPr>
          </a:lstStyle>
          <a:p>
            <a:r>
              <a:rPr lang="en-US" dirty="0" smtClean="0"/>
              <a:t>Edit</a:t>
            </a:r>
            <a:endParaRPr lang="en-US" dirty="0"/>
          </a:p>
        </p:txBody>
      </p:sp>
    </p:spTree>
    <p:extLst>
      <p:ext uri="{BB962C8B-B14F-4D97-AF65-F5344CB8AC3E}">
        <p14:creationId xmlns:p14="http://schemas.microsoft.com/office/powerpoint/2010/main" val="2489165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785E408-7B29-AF40-B286-29475E83587B}"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720741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938F8BA-158D-4FC4-8077-CE312BAA3DEB}" type="datetimeFigureOut">
              <a:rPr lang="en-US" smtClean="0"/>
              <a:pPr/>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40F55-93A8-4E1E-A35C-F61B65385169}" type="slidenum">
              <a:rPr lang="en-US" smtClean="0"/>
              <a:pPr/>
              <a:t>‹#›</a:t>
            </a:fld>
            <a:endParaRPr lang="en-US"/>
          </a:p>
        </p:txBody>
      </p:sp>
      <p:sp>
        <p:nvSpPr>
          <p:cNvPr id="12" name="Title 1"/>
          <p:cNvSpPr>
            <a:spLocks noGrp="1"/>
          </p:cNvSpPr>
          <p:nvPr>
            <p:ph type="title" hasCustomPrompt="1"/>
          </p:nvPr>
        </p:nvSpPr>
        <p:spPr>
          <a:xfrm>
            <a:off x="457200" y="274638"/>
            <a:ext cx="8229600" cy="1143000"/>
          </a:xfrm>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spTree>
    <p:extLst>
      <p:ext uri="{BB962C8B-B14F-4D97-AF65-F5344CB8AC3E}">
        <p14:creationId xmlns:p14="http://schemas.microsoft.com/office/powerpoint/2010/main" val="408334084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5798BC"/>
        </a:solidFill>
        <a:effectLst/>
      </p:bgPr>
    </p:bg>
    <p:spTree>
      <p:nvGrpSpPr>
        <p:cNvPr id="1" name=""/>
        <p:cNvGrpSpPr/>
        <p:nvPr/>
      </p:nvGrpSpPr>
      <p:grpSpPr>
        <a:xfrm>
          <a:off x="0" y="0"/>
          <a:ext cx="0" cy="0"/>
          <a:chOff x="0" y="0"/>
          <a:chExt cx="0" cy="0"/>
        </a:xfrm>
      </p:grpSpPr>
      <p:pic>
        <p:nvPicPr>
          <p:cNvPr id="4" name="Picture 3" descr="top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
        <p:nvSpPr>
          <p:cNvPr id="6" name="Title 1"/>
          <p:cNvSpPr>
            <a:spLocks noGrp="1"/>
          </p:cNvSpPr>
          <p:nvPr>
            <p:ph type="ctrTitle" hasCustomPrompt="1"/>
          </p:nvPr>
        </p:nvSpPr>
        <p:spPr>
          <a:xfrm>
            <a:off x="0" y="2367363"/>
            <a:ext cx="9144000" cy="849661"/>
          </a:xfrm>
        </p:spPr>
        <p:txBody>
          <a:bodyPr>
            <a:noAutofit/>
          </a:bodyPr>
          <a:lstStyle>
            <a:lvl1pPr>
              <a:defRPr sz="4400" b="1" i="0" cap="none">
                <a:solidFill>
                  <a:srgbClr val="FFFFFF"/>
                </a:solidFill>
                <a:latin typeface="Arial"/>
              </a:defRPr>
            </a:lvl1pPr>
          </a:lstStyle>
          <a:p>
            <a:r>
              <a:rPr lang="en-US" dirty="0" smtClean="0"/>
              <a:t>Click to edit master title style</a:t>
            </a:r>
            <a:endParaRPr lang="en-US" dirty="0"/>
          </a:p>
        </p:txBody>
      </p:sp>
      <p:grpSp>
        <p:nvGrpSpPr>
          <p:cNvPr id="7" name="Group 17"/>
          <p:cNvGrpSpPr/>
          <p:nvPr userDrawn="1"/>
        </p:nvGrpSpPr>
        <p:grpSpPr>
          <a:xfrm>
            <a:off x="-46639" y="297018"/>
            <a:ext cx="2151710" cy="1367134"/>
            <a:chOff x="3600031" y="1188066"/>
            <a:chExt cx="4320845" cy="2858829"/>
          </a:xfrm>
        </p:grpSpPr>
        <p:sp>
          <p:nvSpPr>
            <p:cNvPr id="8" name="Oval 7"/>
            <p:cNvSpPr/>
            <p:nvPr/>
          </p:nvSpPr>
          <p:spPr>
            <a:xfrm>
              <a:off x="4332593" y="1495259"/>
              <a:ext cx="914400" cy="914400"/>
            </a:xfrm>
            <a:prstGeom prst="ellipse">
              <a:avLst/>
            </a:prstGeom>
            <a:gradFill>
              <a:gsLst>
                <a:gs pos="30000">
                  <a:schemeClr val="accent1"/>
                </a:gs>
                <a:gs pos="100000">
                  <a:schemeClr val="accent1">
                    <a:tint val="50000"/>
                    <a:shade val="100000"/>
                    <a:satMod val="350000"/>
                  </a:schemeClr>
                </a:gs>
              </a:gsLst>
              <a:lin ang="159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 name="TextBox 8"/>
            <p:cNvSpPr txBox="1"/>
            <p:nvPr/>
          </p:nvSpPr>
          <p:spPr>
            <a:xfrm>
              <a:off x="3600031" y="3564200"/>
              <a:ext cx="4320845" cy="482695"/>
            </a:xfrm>
            <a:prstGeom prst="rect">
              <a:avLst/>
            </a:prstGeom>
            <a:solidFill>
              <a:schemeClr val="bg1"/>
            </a:solidFill>
          </p:spPr>
          <p:txBody>
            <a:bodyPr wrap="none" rtlCol="0">
              <a:spAutoFit/>
            </a:bodyPr>
            <a:lstStyle/>
            <a:p>
              <a:r>
                <a:rPr lang="en-US" sz="900" dirty="0" smtClean="0">
                  <a:latin typeface="Apple Casual"/>
                  <a:cs typeface="Apple Casual"/>
                </a:rPr>
                <a:t>Broadening Participation in Computing</a:t>
              </a:r>
              <a:endParaRPr lang="en-US" sz="900" dirty="0">
                <a:latin typeface="Apple Casual"/>
                <a:cs typeface="Apple Casual"/>
              </a:endParaRPr>
            </a:p>
          </p:txBody>
        </p:sp>
        <p:sp>
          <p:nvSpPr>
            <p:cNvPr id="10" name="Isosceles Triangle 9"/>
            <p:cNvSpPr/>
            <p:nvPr/>
          </p:nvSpPr>
          <p:spPr>
            <a:xfrm>
              <a:off x="3810000" y="1188066"/>
              <a:ext cx="3648861" cy="2376132"/>
            </a:xfrm>
            <a:prstGeom prst="triangle">
              <a:avLst/>
            </a:prstGeom>
            <a:gradFill flip="none" rotWithShape="1">
              <a:gsLst>
                <a:gs pos="40000">
                  <a:schemeClr val="accent6"/>
                </a:gs>
                <a:gs pos="100000">
                  <a:srgbClr val="FFFFFF"/>
                </a:gs>
              </a:gsLst>
              <a:lin ang="0" scaled="1"/>
              <a:tileRect/>
            </a:gradFill>
            <a:ln>
              <a:noFill/>
            </a:ln>
            <a:effectLst>
              <a:outerShdw blurRad="40000" dist="23000" dir="5340000" rotWithShape="0">
                <a:srgbClr val="000000">
                  <a:alpha val="35000"/>
                </a:srgbClr>
              </a:outerShdw>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1" name="TextBox 15"/>
            <p:cNvSpPr txBox="1">
              <a:spLocks noChangeArrowheads="1"/>
            </p:cNvSpPr>
            <p:nvPr/>
          </p:nvSpPr>
          <p:spPr bwMode="auto">
            <a:xfrm>
              <a:off x="3635456" y="2338033"/>
              <a:ext cx="2268332" cy="580570"/>
            </a:xfrm>
            <a:prstGeom prst="rect">
              <a:avLst/>
            </a:prstGeom>
            <a:noFill/>
            <a:ln w="9525">
              <a:noFill/>
              <a:miter lim="800000"/>
              <a:headEnd/>
              <a:tailEnd/>
            </a:ln>
            <a:scene3d>
              <a:camera prst="orthographicFront">
                <a:rot lat="0" lon="0" rev="3120000"/>
              </a:camera>
              <a:lightRig rig="threePt" dir="t"/>
            </a:scene3d>
          </p:spPr>
          <p:txBody>
            <a:bodyPr wrap="none">
              <a:prstTxWarp prst="textNoShape">
                <a:avLst/>
              </a:prstTxWarp>
              <a:spAutoFit/>
            </a:bodyPr>
            <a:lstStyle/>
            <a:p>
              <a:r>
                <a:rPr lang="en-US" sz="1400" b="1" dirty="0" smtClean="0">
                  <a:latin typeface="+mj-lt"/>
                  <a:ea typeface="Helvetica" charset="0"/>
                  <a:cs typeface="Helvetica" charset="0"/>
                </a:rPr>
                <a:t> CRAW   CDC</a:t>
              </a:r>
            </a:p>
          </p:txBody>
        </p:sp>
      </p:grpSp>
    </p:spTree>
    <p:extLst>
      <p:ext uri="{BB962C8B-B14F-4D97-AF65-F5344CB8AC3E}">
        <p14:creationId xmlns:p14="http://schemas.microsoft.com/office/powerpoint/2010/main" val="1193177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5798BC"/>
        </a:solidFill>
        <a:effectLst/>
      </p:bgPr>
    </p:bg>
    <p:spTree>
      <p:nvGrpSpPr>
        <p:cNvPr id="1" name=""/>
        <p:cNvGrpSpPr/>
        <p:nvPr/>
      </p:nvGrpSpPr>
      <p:grpSpPr>
        <a:xfrm>
          <a:off x="0" y="0"/>
          <a:ext cx="0" cy="0"/>
          <a:chOff x="0" y="0"/>
          <a:chExt cx="0" cy="0"/>
        </a:xfrm>
      </p:grpSpPr>
      <p:pic>
        <p:nvPicPr>
          <p:cNvPr id="4" name="Picture 3" descr="top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7000"/>
          </a:xfrm>
          <a:prstGeom prst="rect">
            <a:avLst/>
          </a:prstGeom>
        </p:spPr>
      </p:pic>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
        <p:nvSpPr>
          <p:cNvPr id="6" name="Title 1"/>
          <p:cNvSpPr>
            <a:spLocks noGrp="1"/>
          </p:cNvSpPr>
          <p:nvPr>
            <p:ph type="ctrTitle" hasCustomPrompt="1"/>
          </p:nvPr>
        </p:nvSpPr>
        <p:spPr>
          <a:xfrm>
            <a:off x="0" y="2367363"/>
            <a:ext cx="9144000" cy="849661"/>
          </a:xfrm>
        </p:spPr>
        <p:txBody>
          <a:bodyPr>
            <a:noAutofit/>
          </a:bodyPr>
          <a:lstStyle>
            <a:lvl1pPr>
              <a:defRPr sz="4400" b="1" i="0" cap="none">
                <a:solidFill>
                  <a:srgbClr val="FFFFFF"/>
                </a:solidFill>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3204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pic>
        <p:nvPicPr>
          <p:cNvPr id="10" name="Picture 9"/>
          <p:cNvPicPr>
            <a:picLocks noChangeAspect="1"/>
          </p:cNvPicPr>
          <p:nvPr userDrawn="1"/>
        </p:nvPicPr>
        <p:blipFill>
          <a:blip r:embed="rId3"/>
          <a:stretch>
            <a:fillRect/>
          </a:stretch>
        </p:blipFill>
        <p:spPr>
          <a:xfrm>
            <a:off x="6738375" y="5866636"/>
            <a:ext cx="2095362" cy="725318"/>
          </a:xfrm>
          <a:prstGeom prst="rect">
            <a:avLst/>
          </a:prstGeom>
        </p:spPr>
      </p:pic>
      <p:pic>
        <p:nvPicPr>
          <p:cNvPr id="12" name="Picture 11" descr="top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731000"/>
            <a:ext cx="9144000" cy="127000"/>
          </a:xfrm>
          <a:prstGeom prst="rect">
            <a:avLst/>
          </a:prstGeom>
        </p:spPr>
      </p:pic>
      <p:sp>
        <p:nvSpPr>
          <p:cNvPr id="14" name="Text Placeholder 13"/>
          <p:cNvSpPr>
            <a:spLocks noGrp="1"/>
          </p:cNvSpPr>
          <p:nvPr>
            <p:ph type="body" sz="quarter" idx="10" hasCustomPrompt="1"/>
          </p:nvPr>
        </p:nvSpPr>
        <p:spPr>
          <a:xfrm>
            <a:off x="457200" y="1656412"/>
            <a:ext cx="8229600" cy="4449114"/>
          </a:xfrm>
        </p:spPr>
        <p:txBody>
          <a:bodyPr>
            <a:normAutofit/>
          </a:bodyPr>
          <a:lstStyle>
            <a:lvl1pPr marL="0" indent="0">
              <a:buNone/>
              <a:defRPr sz="3200" baseline="0">
                <a:latin typeface="Arial"/>
                <a:cs typeface="Arial"/>
              </a:defRPr>
            </a:lvl1pPr>
            <a:lvl2pPr>
              <a:defRPr sz="2800">
                <a:latin typeface="Arial"/>
                <a:cs typeface="Arial"/>
              </a:defRPr>
            </a:lvl2pPr>
            <a:lvl3pPr>
              <a:defRPr sz="2800">
                <a:latin typeface="Arial"/>
                <a:cs typeface="Arial"/>
              </a:defRPr>
            </a:lvl3pPr>
            <a:lvl4pPr>
              <a:defRPr sz="2800">
                <a:latin typeface="Arial"/>
                <a:cs typeface="Arial"/>
              </a:defRPr>
            </a:lvl4pPr>
            <a:lvl5pPr>
              <a:defRPr sz="2800">
                <a:latin typeface="Arial"/>
                <a:cs typeface="Arial"/>
              </a:defRPr>
            </a:lvl5pPr>
          </a:lstStyle>
          <a:p>
            <a:pPr lvl="0"/>
            <a:r>
              <a:rPr lang="en-US" dirty="0" smtClean="0"/>
              <a:t>Content goes here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320316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with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pic>
        <p:nvPicPr>
          <p:cNvPr id="10" name="Picture 9"/>
          <p:cNvPicPr>
            <a:picLocks noChangeAspect="1"/>
          </p:cNvPicPr>
          <p:nvPr userDrawn="1"/>
        </p:nvPicPr>
        <p:blipFill>
          <a:blip r:embed="rId3"/>
          <a:stretch>
            <a:fillRect/>
          </a:stretch>
        </p:blipFill>
        <p:spPr>
          <a:xfrm>
            <a:off x="6738375" y="5866636"/>
            <a:ext cx="2095362" cy="725318"/>
          </a:xfrm>
          <a:prstGeom prst="rect">
            <a:avLst/>
          </a:prstGeom>
        </p:spPr>
      </p:pic>
      <p:pic>
        <p:nvPicPr>
          <p:cNvPr id="12" name="Picture 11" descr="top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731000"/>
            <a:ext cx="9144000" cy="12700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134244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two_pan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pic>
        <p:nvPicPr>
          <p:cNvPr id="10" name="Picture 9"/>
          <p:cNvPicPr>
            <a:picLocks noChangeAspect="1"/>
          </p:cNvPicPr>
          <p:nvPr userDrawn="1"/>
        </p:nvPicPr>
        <p:blipFill>
          <a:blip r:embed="rId3"/>
          <a:stretch>
            <a:fillRect/>
          </a:stretch>
        </p:blipFill>
        <p:spPr>
          <a:xfrm>
            <a:off x="6738375" y="5866636"/>
            <a:ext cx="2095362" cy="725318"/>
          </a:xfrm>
          <a:prstGeom prst="rect">
            <a:avLst/>
          </a:prstGeom>
        </p:spPr>
      </p:pic>
      <p:pic>
        <p:nvPicPr>
          <p:cNvPr id="12" name="Picture 11" descr="top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731000"/>
            <a:ext cx="9144000" cy="127000"/>
          </a:xfrm>
          <a:prstGeom prst="rect">
            <a:avLst/>
          </a:prstGeom>
        </p:spPr>
      </p:pic>
      <p:sp>
        <p:nvSpPr>
          <p:cNvPr id="11" name="TextBox 10"/>
          <p:cNvSpPr txBox="1"/>
          <p:nvPr userDrawn="1"/>
        </p:nvSpPr>
        <p:spPr>
          <a:xfrm>
            <a:off x="858959" y="1941057"/>
            <a:ext cx="3552889" cy="369332"/>
          </a:xfrm>
          <a:prstGeom prst="rect">
            <a:avLst/>
          </a:prstGeom>
          <a:noFill/>
        </p:spPr>
        <p:txBody>
          <a:bodyPr wrap="square" rtlCol="0">
            <a:spAutoFit/>
          </a:bodyPr>
          <a:lstStyle/>
          <a:p>
            <a:endParaRPr lang="en-US" dirty="0"/>
          </a:p>
        </p:txBody>
      </p:sp>
      <p:sp>
        <p:nvSpPr>
          <p:cNvPr id="19" name="Text Placeholder 13"/>
          <p:cNvSpPr>
            <a:spLocks noGrp="1"/>
          </p:cNvSpPr>
          <p:nvPr>
            <p:ph type="body" sz="quarter" idx="10" hasCustomPrompt="1"/>
          </p:nvPr>
        </p:nvSpPr>
        <p:spPr>
          <a:xfrm>
            <a:off x="457200" y="1656833"/>
            <a:ext cx="4110622" cy="4463795"/>
          </a:xfrm>
        </p:spPr>
        <p:txBody>
          <a:bodyPr>
            <a:normAutofit/>
          </a:bodyPr>
          <a:lstStyle>
            <a:lvl1pPr marL="0" indent="0">
              <a:buNone/>
              <a:defRPr sz="2800" baseline="0">
                <a:latin typeface="Arial"/>
                <a:cs typeface="Arial"/>
              </a:defRPr>
            </a:lvl1pPr>
            <a:lvl2pPr>
              <a:defRPr sz="2800">
                <a:latin typeface="Arial"/>
                <a:cs typeface="Arial"/>
              </a:defRPr>
            </a:lvl2pPr>
            <a:lvl3pPr>
              <a:defRPr sz="2800">
                <a:latin typeface="Arial"/>
                <a:cs typeface="Arial"/>
              </a:defRPr>
            </a:lvl3pPr>
            <a:lvl4pPr>
              <a:defRPr sz="2800">
                <a:latin typeface="Arial"/>
                <a:cs typeface="Arial"/>
              </a:defRPr>
            </a:lvl4pPr>
            <a:lvl5pPr>
              <a:defRPr sz="2800">
                <a:latin typeface="Arial"/>
                <a:cs typeface="Arial"/>
              </a:defRPr>
            </a:lvl5pPr>
          </a:lstStyle>
          <a:p>
            <a:pPr lvl="0"/>
            <a:r>
              <a:rPr lang="en-US" dirty="0" smtClean="0"/>
              <a:t>Content goes here</a:t>
            </a:r>
            <a:endParaRPr lang="en-US" dirty="0"/>
          </a:p>
        </p:txBody>
      </p:sp>
      <p:sp>
        <p:nvSpPr>
          <p:cNvPr id="20" name="Text Placeholder 13"/>
          <p:cNvSpPr>
            <a:spLocks noGrp="1"/>
          </p:cNvSpPr>
          <p:nvPr>
            <p:ph type="body" sz="quarter" idx="11" hasCustomPrompt="1"/>
          </p:nvPr>
        </p:nvSpPr>
        <p:spPr>
          <a:xfrm>
            <a:off x="4723115" y="1656834"/>
            <a:ext cx="4110622" cy="4463795"/>
          </a:xfrm>
        </p:spPr>
        <p:txBody>
          <a:bodyPr>
            <a:normAutofit/>
          </a:bodyPr>
          <a:lstStyle>
            <a:lvl1pPr marL="0" indent="0">
              <a:buNone/>
              <a:defRPr sz="2800" baseline="0">
                <a:latin typeface="Arial"/>
                <a:cs typeface="Arial"/>
              </a:defRPr>
            </a:lvl1pPr>
            <a:lvl2pPr>
              <a:defRPr sz="2800">
                <a:latin typeface="Arial"/>
                <a:cs typeface="Arial"/>
              </a:defRPr>
            </a:lvl2pPr>
            <a:lvl3pPr>
              <a:defRPr sz="2800">
                <a:latin typeface="Arial"/>
                <a:cs typeface="Arial"/>
              </a:defRPr>
            </a:lvl3pPr>
            <a:lvl4pPr>
              <a:defRPr sz="2800">
                <a:latin typeface="Arial"/>
                <a:cs typeface="Arial"/>
              </a:defRPr>
            </a:lvl4pPr>
            <a:lvl5pPr>
              <a:defRPr sz="2800">
                <a:latin typeface="Arial"/>
                <a:cs typeface="Arial"/>
              </a:defRPr>
            </a:lvl5pPr>
          </a:lstStyle>
          <a:p>
            <a:pPr lvl="0"/>
            <a:r>
              <a:rPr lang="en-US" dirty="0" smtClean="0"/>
              <a:t>Content goes here</a:t>
            </a:r>
            <a:endParaRPr lang="en-US" dirty="0"/>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179776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with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pic>
        <p:nvPicPr>
          <p:cNvPr id="12" name="Picture 11"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31000"/>
            <a:ext cx="9144000" cy="127000"/>
          </a:xfrm>
          <a:prstGeom prst="rect">
            <a:avLst/>
          </a:prstGeom>
        </p:spPr>
      </p:pic>
      <p:sp>
        <p:nvSpPr>
          <p:cNvPr id="14" name="Text Placeholder 13"/>
          <p:cNvSpPr>
            <a:spLocks noGrp="1"/>
          </p:cNvSpPr>
          <p:nvPr>
            <p:ph type="body" sz="quarter" idx="10" hasCustomPrompt="1"/>
          </p:nvPr>
        </p:nvSpPr>
        <p:spPr>
          <a:xfrm>
            <a:off x="457200" y="1656412"/>
            <a:ext cx="8229600" cy="4449114"/>
          </a:xfrm>
        </p:spPr>
        <p:txBody>
          <a:bodyPr>
            <a:normAutofit/>
          </a:bodyPr>
          <a:lstStyle>
            <a:lvl1pPr marL="0" indent="0">
              <a:buNone/>
              <a:defRPr sz="3200" baseline="0">
                <a:latin typeface="Arial"/>
                <a:cs typeface="Arial"/>
              </a:defRPr>
            </a:lvl1pPr>
            <a:lvl2pPr>
              <a:defRPr sz="2800">
                <a:latin typeface="Arial"/>
                <a:cs typeface="Arial"/>
              </a:defRPr>
            </a:lvl2pPr>
            <a:lvl3pPr>
              <a:defRPr sz="2800">
                <a:latin typeface="Arial"/>
                <a:cs typeface="Arial"/>
              </a:defRPr>
            </a:lvl3pPr>
            <a:lvl4pPr>
              <a:defRPr sz="2800">
                <a:latin typeface="Arial"/>
                <a:cs typeface="Arial"/>
              </a:defRPr>
            </a:lvl4pPr>
            <a:lvl5pPr>
              <a:defRPr sz="2800">
                <a:latin typeface="Arial"/>
                <a:cs typeface="Arial"/>
              </a:defRPr>
            </a:lvl5pPr>
          </a:lstStyle>
          <a:p>
            <a:pPr lvl="0"/>
            <a:r>
              <a:rPr lang="en-US" dirty="0" smtClean="0"/>
              <a:t>Content goes here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147525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with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pic>
        <p:nvPicPr>
          <p:cNvPr id="12" name="Picture 11"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31000"/>
            <a:ext cx="9144000" cy="12700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269675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_two_pan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pic>
        <p:nvPicPr>
          <p:cNvPr id="12" name="Picture 11" descr="top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31000"/>
            <a:ext cx="9144000" cy="127000"/>
          </a:xfrm>
          <a:prstGeom prst="rect">
            <a:avLst/>
          </a:prstGeom>
        </p:spPr>
      </p:pic>
      <p:sp>
        <p:nvSpPr>
          <p:cNvPr id="11" name="TextBox 10"/>
          <p:cNvSpPr txBox="1"/>
          <p:nvPr userDrawn="1"/>
        </p:nvSpPr>
        <p:spPr>
          <a:xfrm>
            <a:off x="858959" y="1941057"/>
            <a:ext cx="3552889" cy="369332"/>
          </a:xfrm>
          <a:prstGeom prst="rect">
            <a:avLst/>
          </a:prstGeom>
          <a:noFill/>
        </p:spPr>
        <p:txBody>
          <a:bodyPr wrap="square" rtlCol="0">
            <a:spAutoFit/>
          </a:bodyPr>
          <a:lstStyle/>
          <a:p>
            <a:endParaRPr lang="en-US" dirty="0"/>
          </a:p>
        </p:txBody>
      </p:sp>
      <p:sp>
        <p:nvSpPr>
          <p:cNvPr id="19" name="Text Placeholder 13"/>
          <p:cNvSpPr>
            <a:spLocks noGrp="1"/>
          </p:cNvSpPr>
          <p:nvPr>
            <p:ph type="body" sz="quarter" idx="10" hasCustomPrompt="1"/>
          </p:nvPr>
        </p:nvSpPr>
        <p:spPr>
          <a:xfrm>
            <a:off x="457200" y="1656833"/>
            <a:ext cx="4110622" cy="4463795"/>
          </a:xfrm>
        </p:spPr>
        <p:txBody>
          <a:bodyPr>
            <a:normAutofit/>
          </a:bodyPr>
          <a:lstStyle>
            <a:lvl1pPr marL="0" indent="0">
              <a:buNone/>
              <a:defRPr sz="3200" baseline="0">
                <a:latin typeface="Arial"/>
                <a:cs typeface="Arial"/>
              </a:defRPr>
            </a:lvl1pPr>
            <a:lvl2pPr>
              <a:defRPr sz="2800">
                <a:latin typeface="Arial"/>
                <a:cs typeface="Arial"/>
              </a:defRPr>
            </a:lvl2pPr>
            <a:lvl3pPr>
              <a:defRPr sz="2800">
                <a:latin typeface="Arial"/>
                <a:cs typeface="Arial"/>
              </a:defRPr>
            </a:lvl3pPr>
            <a:lvl4pPr>
              <a:defRPr sz="2800">
                <a:latin typeface="Arial"/>
                <a:cs typeface="Arial"/>
              </a:defRPr>
            </a:lvl4pPr>
            <a:lvl5pPr>
              <a:defRPr sz="2800">
                <a:latin typeface="Arial"/>
                <a:cs typeface="Arial"/>
              </a:defRPr>
            </a:lvl5pPr>
          </a:lstStyle>
          <a:p>
            <a:pPr lvl="0"/>
            <a:r>
              <a:rPr lang="en-US" dirty="0" smtClean="0"/>
              <a:t>Content goes here</a:t>
            </a:r>
            <a:endParaRPr lang="en-US" dirty="0"/>
          </a:p>
        </p:txBody>
      </p:sp>
      <p:sp>
        <p:nvSpPr>
          <p:cNvPr id="20" name="Text Placeholder 13"/>
          <p:cNvSpPr>
            <a:spLocks noGrp="1"/>
          </p:cNvSpPr>
          <p:nvPr>
            <p:ph type="body" sz="quarter" idx="11" hasCustomPrompt="1"/>
          </p:nvPr>
        </p:nvSpPr>
        <p:spPr>
          <a:xfrm>
            <a:off x="4723115" y="1656834"/>
            <a:ext cx="4110622" cy="4463795"/>
          </a:xfrm>
        </p:spPr>
        <p:txBody>
          <a:bodyPr>
            <a:normAutofit/>
          </a:bodyPr>
          <a:lstStyle>
            <a:lvl1pPr marL="0" indent="0">
              <a:buNone/>
              <a:defRPr sz="3200" baseline="0">
                <a:latin typeface="Arial"/>
                <a:cs typeface="Arial"/>
              </a:defRPr>
            </a:lvl1pPr>
            <a:lvl2pPr>
              <a:defRPr sz="2800">
                <a:latin typeface="Arial"/>
                <a:cs typeface="Arial"/>
              </a:defRPr>
            </a:lvl2pPr>
            <a:lvl3pPr>
              <a:defRPr sz="2800">
                <a:latin typeface="Arial"/>
                <a:cs typeface="Arial"/>
              </a:defRPr>
            </a:lvl3pPr>
            <a:lvl4pPr>
              <a:defRPr sz="2800">
                <a:latin typeface="Arial"/>
                <a:cs typeface="Arial"/>
              </a:defRPr>
            </a:lvl4pPr>
            <a:lvl5pPr>
              <a:defRPr sz="2800">
                <a:latin typeface="Arial"/>
                <a:cs typeface="Arial"/>
              </a:defRPr>
            </a:lvl5pPr>
          </a:lstStyle>
          <a:p>
            <a:pPr lvl="0"/>
            <a:r>
              <a:rPr lang="en-US" dirty="0" smtClean="0"/>
              <a:t>Content goes here</a:t>
            </a:r>
            <a:endParaRPr lang="en-US" dirty="0"/>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298230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_no 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654165"/>
            <a:ext cx="4040188" cy="639762"/>
          </a:xfrm>
        </p:spPr>
        <p:txBody>
          <a:bodyPr anchor="b">
            <a:noAutofit/>
          </a:bodyPr>
          <a:lstStyle>
            <a:lvl1pPr marL="0" indent="0">
              <a:buNone/>
              <a:defRPr sz="3200" b="0" i="1">
                <a:solidFill>
                  <a:srgbClr val="5798BC"/>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Subheading</a:t>
            </a:r>
          </a:p>
        </p:txBody>
      </p:sp>
      <p:sp>
        <p:nvSpPr>
          <p:cNvPr id="4" name="Content Placeholder 3"/>
          <p:cNvSpPr>
            <a:spLocks noGrp="1"/>
          </p:cNvSpPr>
          <p:nvPr>
            <p:ph sz="half" idx="2"/>
          </p:nvPr>
        </p:nvSpPr>
        <p:spPr>
          <a:xfrm>
            <a:off x="457200" y="2293927"/>
            <a:ext cx="4040188" cy="3827427"/>
          </a:xfrm>
        </p:spPr>
        <p:txBody>
          <a:bodyPr>
            <a:normAutofit/>
          </a:bodyPr>
          <a:lstStyle>
            <a:lvl1pPr marL="0" indent="0">
              <a:buClr>
                <a:srgbClr val="ED8B00"/>
              </a:buClr>
              <a:buNone/>
              <a:defRPr sz="2800">
                <a:latin typeface="Arial"/>
              </a:defRPr>
            </a:lvl1pPr>
            <a:lvl2pPr>
              <a:buClr>
                <a:srgbClr val="ED8B00"/>
              </a:buClr>
              <a:defRPr sz="1800">
                <a:latin typeface="Arial"/>
              </a:defRPr>
            </a:lvl2pPr>
            <a:lvl3pPr>
              <a:buClr>
                <a:srgbClr val="ED8B00"/>
              </a:buClr>
              <a:defRPr sz="1800">
                <a:latin typeface="Arial"/>
              </a:defRPr>
            </a:lvl3pPr>
            <a:lvl4pPr>
              <a:buClr>
                <a:srgbClr val="ED8B00"/>
              </a:buClr>
              <a:defRPr sz="1800">
                <a:latin typeface="Arial"/>
              </a:defRPr>
            </a:lvl4pPr>
            <a:lvl5pPr>
              <a:buClr>
                <a:srgbClr val="ED8B00"/>
              </a:buClr>
              <a:defRPr sz="1800">
                <a:latin typeface="Arial"/>
              </a:defRPr>
            </a:lvl5pPr>
            <a:lvl6pPr>
              <a:defRPr sz="1600"/>
            </a:lvl6pPr>
            <a:lvl7pPr>
              <a:defRPr sz="1600"/>
            </a:lvl7pPr>
            <a:lvl8pPr>
              <a:defRPr sz="1600"/>
            </a:lvl8pPr>
            <a:lvl9pPr>
              <a:defRPr sz="1600"/>
            </a:lvl9pPr>
          </a:lstStyle>
          <a:p>
            <a:pPr lvl="0"/>
            <a:endParaRPr lang="en-US" dirty="0"/>
          </a:p>
        </p:txBody>
      </p:sp>
      <p:sp>
        <p:nvSpPr>
          <p:cNvPr id="5" name="Text Placeholder 4"/>
          <p:cNvSpPr>
            <a:spLocks noGrp="1"/>
          </p:cNvSpPr>
          <p:nvPr>
            <p:ph type="body" sz="quarter" idx="3" hasCustomPrompt="1"/>
          </p:nvPr>
        </p:nvSpPr>
        <p:spPr>
          <a:xfrm>
            <a:off x="4645025" y="1654165"/>
            <a:ext cx="4041775" cy="639762"/>
          </a:xfrm>
        </p:spPr>
        <p:txBody>
          <a:bodyPr anchor="b">
            <a:noAutofit/>
          </a:bodyPr>
          <a:lstStyle>
            <a:lvl1pPr marL="0" indent="0">
              <a:buNone/>
              <a:defRPr sz="2800" b="0" i="1">
                <a:solidFill>
                  <a:srgbClr val="5798BC"/>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Subheading</a:t>
            </a:r>
          </a:p>
        </p:txBody>
      </p:sp>
      <p:sp>
        <p:nvSpPr>
          <p:cNvPr id="6" name="Content Placeholder 5"/>
          <p:cNvSpPr>
            <a:spLocks noGrp="1"/>
          </p:cNvSpPr>
          <p:nvPr>
            <p:ph sz="quarter" idx="4"/>
          </p:nvPr>
        </p:nvSpPr>
        <p:spPr>
          <a:xfrm>
            <a:off x="4645025" y="2293927"/>
            <a:ext cx="4041775" cy="3827427"/>
          </a:xfrm>
        </p:spPr>
        <p:txBody>
          <a:bodyPr>
            <a:normAutofit/>
          </a:bodyPr>
          <a:lstStyle>
            <a:lvl1pPr marL="0" indent="0">
              <a:buClr>
                <a:srgbClr val="ED8B00"/>
              </a:buClr>
              <a:buNone/>
              <a:defRPr sz="2800" b="0" i="0">
                <a:latin typeface="Arial"/>
                <a:cs typeface="Arial"/>
              </a:defRPr>
            </a:lvl1pPr>
            <a:lvl2pPr>
              <a:buClr>
                <a:srgbClr val="ED8B00"/>
              </a:buClr>
              <a:defRPr sz="1800" b="0" i="0">
                <a:latin typeface="Arial"/>
                <a:cs typeface="Arial"/>
              </a:defRPr>
            </a:lvl2pPr>
            <a:lvl3pPr>
              <a:buClr>
                <a:srgbClr val="ED8B00"/>
              </a:buClr>
              <a:defRPr sz="1800" b="0" i="0">
                <a:latin typeface="Arial"/>
                <a:cs typeface="Arial"/>
              </a:defRPr>
            </a:lvl3pPr>
            <a:lvl4pPr>
              <a:buClr>
                <a:srgbClr val="ED8B00"/>
              </a:buClr>
              <a:defRPr sz="1800" b="0" i="0">
                <a:latin typeface="Arial"/>
                <a:cs typeface="Arial"/>
              </a:defRPr>
            </a:lvl4pPr>
            <a:lvl5pPr>
              <a:buClr>
                <a:srgbClr val="ED8B00"/>
              </a:buClr>
              <a:defRPr sz="1800" b="0" i="0">
                <a:latin typeface="Arial"/>
                <a:cs typeface="Arial"/>
              </a:defRPr>
            </a:lvl5pPr>
            <a:lvl6pPr>
              <a:defRPr sz="1600"/>
            </a:lvl6pPr>
            <a:lvl7pPr>
              <a:defRPr sz="1600"/>
            </a:lvl7pPr>
            <a:lvl8pPr>
              <a:defRPr sz="1600"/>
            </a:lvl8pPr>
            <a:lvl9pPr>
              <a:defRPr sz="1600"/>
            </a:lvl9pPr>
          </a:lstStyle>
          <a:p>
            <a:pPr lvl="0"/>
            <a:endParaRPr lang="en-US" dirty="0"/>
          </a:p>
        </p:txBody>
      </p:sp>
      <p:pic>
        <p:nvPicPr>
          <p:cNvPr id="10" name="Picture 9"/>
          <p:cNvPicPr>
            <a:picLocks noChangeAspect="1"/>
          </p:cNvPicPr>
          <p:nvPr userDrawn="1"/>
        </p:nvPicPr>
        <p:blipFill>
          <a:blip r:embed="rId3"/>
          <a:stretch>
            <a:fillRect/>
          </a:stretch>
        </p:blipFill>
        <p:spPr>
          <a:xfrm>
            <a:off x="6738375" y="5866636"/>
            <a:ext cx="2095362" cy="725318"/>
          </a:xfrm>
          <a:prstGeom prst="rect">
            <a:avLst/>
          </a:prstGeom>
        </p:spPr>
      </p:pic>
      <p:pic>
        <p:nvPicPr>
          <p:cNvPr id="12" name="Picture 11" descr="top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731000"/>
            <a:ext cx="9144000" cy="127000"/>
          </a:xfrm>
          <a:prstGeom prst="rect">
            <a:avLst/>
          </a:prstGeom>
        </p:spPr>
      </p:pic>
      <p:sp>
        <p:nvSpPr>
          <p:cNvPr id="9" name="Slide Number Placeholder 5"/>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285252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 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5E408-7B29-AF40-B286-29475E83587B}" type="datetimeFigureOut">
              <a:rPr lang="en-US" smtClean="0"/>
              <a:t>3/13/2015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382025969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4" r:id="rId4"/>
    <p:sldLayoutId id="2147483661" r:id="rId5"/>
    <p:sldLayoutId id="2147483665" r:id="rId6"/>
    <p:sldLayoutId id="2147483666" r:id="rId7"/>
    <p:sldLayoutId id="2147483667" r:id="rId8"/>
    <p:sldLayoutId id="2147483662" r:id="rId9"/>
    <p:sldLayoutId id="2147483653" r:id="rId10"/>
    <p:sldLayoutId id="2147483655" r:id="rId11"/>
    <p:sldLayoutId id="2147483654" r:id="rId12"/>
    <p:sldLayoutId id="2147483656" r:id="rId13"/>
    <p:sldLayoutId id="2147483657" r:id="rId14"/>
    <p:sldLayoutId id="2147483663" r:id="rId15"/>
    <p:sldLayoutId id="214748366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3200" kern="1200">
          <a:solidFill>
            <a:schemeClr val="tx1"/>
          </a:solidFill>
          <a:latin typeface="+mn-lt"/>
          <a:ea typeface="+mn-ea"/>
          <a:cs typeface="+mn-cs"/>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²"/>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adainitiative.org/"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0798"/>
            <a:ext cx="9144000" cy="849661"/>
          </a:xfrm>
        </p:spPr>
        <p:txBody>
          <a:bodyPr/>
          <a:lstStyle/>
          <a:p>
            <a:r>
              <a:rPr lang="en-US" dirty="0"/>
              <a:t>Building Your </a:t>
            </a:r>
            <a:r>
              <a:rPr lang="en-US" dirty="0" smtClean="0"/>
              <a:t/>
            </a:r>
            <a:br>
              <a:rPr lang="en-US" dirty="0" smtClean="0"/>
            </a:br>
            <a:r>
              <a:rPr lang="en-US" dirty="0" smtClean="0"/>
              <a:t>Professional </a:t>
            </a:r>
            <a:r>
              <a:rPr lang="en-US" dirty="0"/>
              <a:t>Persona</a:t>
            </a:r>
          </a:p>
        </p:txBody>
      </p:sp>
      <p:grpSp>
        <p:nvGrpSpPr>
          <p:cNvPr id="14" name="Group 13"/>
          <p:cNvGrpSpPr/>
          <p:nvPr/>
        </p:nvGrpSpPr>
        <p:grpSpPr>
          <a:xfrm>
            <a:off x="4650240" y="2447701"/>
            <a:ext cx="2971938" cy="3010734"/>
            <a:chOff x="5237988" y="2631849"/>
            <a:chExt cx="2971938" cy="3010734"/>
          </a:xfrm>
        </p:grpSpPr>
        <p:sp>
          <p:nvSpPr>
            <p:cNvPr id="6" name="Subtitle 4"/>
            <p:cNvSpPr txBox="1">
              <a:spLocks/>
            </p:cNvSpPr>
            <p:nvPr/>
          </p:nvSpPr>
          <p:spPr bwMode="auto">
            <a:xfrm>
              <a:off x="5237988" y="4107176"/>
              <a:ext cx="2971938" cy="44319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1095376" rtl="0" eaLnBrk="0" fontAlgn="base" hangingPunct="0">
                <a:lnSpc>
                  <a:spcPct val="90000"/>
                </a:lnSpc>
                <a:spcBef>
                  <a:spcPct val="0"/>
                </a:spcBef>
                <a:spcAft>
                  <a:spcPct val="0"/>
                </a:spcAft>
                <a:buClr>
                  <a:schemeClr val="tx2"/>
                </a:buClr>
                <a:buSzPct val="95000"/>
                <a:buFont typeface="Wingdings" pitchFamily="2" charset="2"/>
                <a:buNone/>
                <a:defRPr sz="4100">
                  <a:solidFill>
                    <a:schemeClr val="tx2"/>
                  </a:solidFill>
                  <a:latin typeface="+mn-lt"/>
                  <a:ea typeface="+mn-ea"/>
                  <a:cs typeface="+mn-cs"/>
                </a:defRPr>
              </a:lvl1pPr>
              <a:lvl2pPr marL="845820" indent="-381000" algn="l" defTabSz="1095376" rtl="0" eaLnBrk="0" fontAlgn="base" hangingPunct="0">
                <a:lnSpc>
                  <a:spcPct val="90000"/>
                </a:lnSpc>
                <a:spcBef>
                  <a:spcPct val="30000"/>
                </a:spcBef>
                <a:spcAft>
                  <a:spcPct val="0"/>
                </a:spcAft>
                <a:buClr>
                  <a:schemeClr val="tx2"/>
                </a:buClr>
                <a:buSzPct val="80000"/>
                <a:buFontTx/>
                <a:buBlip>
                  <a:blip r:embed="rId3"/>
                </a:buBlip>
                <a:defRPr sz="3200">
                  <a:solidFill>
                    <a:schemeClr val="tx1"/>
                  </a:solidFill>
                  <a:latin typeface="+mn-lt"/>
                </a:defRPr>
              </a:lvl2pPr>
              <a:lvl3pPr marL="1186816" indent="-339090" algn="l" defTabSz="1095376" rtl="0" eaLnBrk="0" fontAlgn="base" hangingPunct="0">
                <a:lnSpc>
                  <a:spcPct val="90000"/>
                </a:lnSpc>
                <a:spcBef>
                  <a:spcPct val="30000"/>
                </a:spcBef>
                <a:spcAft>
                  <a:spcPct val="0"/>
                </a:spcAft>
                <a:buClr>
                  <a:schemeClr val="tx2"/>
                </a:buClr>
                <a:buSzPct val="80000"/>
                <a:buFontTx/>
                <a:buBlip>
                  <a:blip r:embed="rId3"/>
                </a:buBlip>
                <a:defRPr sz="2800">
                  <a:solidFill>
                    <a:schemeClr val="tx1"/>
                  </a:solidFill>
                  <a:latin typeface="+mn-lt"/>
                </a:defRPr>
              </a:lvl3pPr>
              <a:lvl4pPr marL="1520190" indent="-331470" algn="l" defTabSz="1095376" rtl="0" eaLnBrk="0" fontAlgn="base" hangingPunct="0">
                <a:lnSpc>
                  <a:spcPct val="90000"/>
                </a:lnSpc>
                <a:spcBef>
                  <a:spcPct val="30000"/>
                </a:spcBef>
                <a:spcAft>
                  <a:spcPct val="0"/>
                </a:spcAft>
                <a:buClr>
                  <a:schemeClr val="tx2"/>
                </a:buClr>
                <a:buSzPct val="80000"/>
                <a:buFontTx/>
                <a:buBlip>
                  <a:blip r:embed="rId3"/>
                </a:buBlip>
                <a:defRPr sz="2400">
                  <a:solidFill>
                    <a:schemeClr val="tx1"/>
                  </a:solidFill>
                  <a:latin typeface="+mn-lt"/>
                </a:defRPr>
              </a:lvl4pPr>
              <a:lvl5pPr marL="1836420" indent="-312420" algn="l" defTabSz="1095376" rtl="0" eaLnBrk="0" fontAlgn="base" hangingPunct="0">
                <a:lnSpc>
                  <a:spcPct val="90000"/>
                </a:lnSpc>
                <a:spcBef>
                  <a:spcPct val="30000"/>
                </a:spcBef>
                <a:spcAft>
                  <a:spcPct val="0"/>
                </a:spcAft>
                <a:buClr>
                  <a:schemeClr val="tx2"/>
                </a:buClr>
                <a:buSzPct val="80000"/>
                <a:buFontTx/>
                <a:buBlip>
                  <a:blip r:embed="rId3"/>
                </a:buBlip>
                <a:defRPr sz="2400">
                  <a:solidFill>
                    <a:schemeClr val="tx1"/>
                  </a:solidFill>
                  <a:latin typeface="+mn-lt"/>
                </a:defRPr>
              </a:lvl5pPr>
              <a:lvl6pPr marL="2293847"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6pPr>
              <a:lvl7pPr marL="2751028"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7pPr>
              <a:lvl8pPr marL="3208210"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8pPr>
              <a:lvl9pPr marL="3665392"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9pPr>
            </a:lstStyle>
            <a:p>
              <a:pPr algn="ctr">
                <a:spcAft>
                  <a:spcPts val="500"/>
                </a:spcAft>
              </a:pPr>
              <a:r>
                <a:rPr lang="en-US" sz="3200" i="1" dirty="0" smtClean="0">
                  <a:solidFill>
                    <a:srgbClr val="005079"/>
                  </a:solidFill>
                  <a:latin typeface="Arial" panose="020B0604020202020204" pitchFamily="34" charset="0"/>
                  <a:cs typeface="Arial" panose="020B0604020202020204" pitchFamily="34" charset="0"/>
                </a:rPr>
                <a:t>Jaime Teevan</a:t>
              </a:r>
            </a:p>
          </p:txBody>
        </p:sp>
        <p:grpSp>
          <p:nvGrpSpPr>
            <p:cNvPr id="10" name="Group 9"/>
            <p:cNvGrpSpPr/>
            <p:nvPr/>
          </p:nvGrpSpPr>
          <p:grpSpPr>
            <a:xfrm>
              <a:off x="5438082" y="4692200"/>
              <a:ext cx="2571750" cy="950383"/>
              <a:chOff x="5610881" y="4692200"/>
              <a:chExt cx="2571750" cy="950383"/>
            </a:xfrm>
          </p:grpSpPr>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0881" y="4692200"/>
                <a:ext cx="2571750" cy="314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2024" y="5143658"/>
                <a:ext cx="2569464" cy="498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2" name="Picture 4" descr="http://research.microsoft.com/en-us/um/people/teevan/imgs/jaime-teeva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2457" y="2631849"/>
              <a:ext cx="1143000" cy="133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1521823" y="2447701"/>
            <a:ext cx="2971938" cy="3011327"/>
            <a:chOff x="1521823" y="2447701"/>
            <a:chExt cx="2971938" cy="3011327"/>
          </a:xfrm>
        </p:grpSpPr>
        <p:sp>
          <p:nvSpPr>
            <p:cNvPr id="11" name="Subtitle 4"/>
            <p:cNvSpPr txBox="1">
              <a:spLocks/>
            </p:cNvSpPr>
            <p:nvPr/>
          </p:nvSpPr>
          <p:spPr bwMode="auto">
            <a:xfrm>
              <a:off x="1521823" y="3923028"/>
              <a:ext cx="2971938" cy="44319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1095376" rtl="0" eaLnBrk="0" fontAlgn="base" hangingPunct="0">
                <a:lnSpc>
                  <a:spcPct val="90000"/>
                </a:lnSpc>
                <a:spcBef>
                  <a:spcPct val="0"/>
                </a:spcBef>
                <a:spcAft>
                  <a:spcPct val="0"/>
                </a:spcAft>
                <a:buClr>
                  <a:schemeClr val="tx2"/>
                </a:buClr>
                <a:buSzPct val="95000"/>
                <a:buFont typeface="Wingdings" pitchFamily="2" charset="2"/>
                <a:buNone/>
                <a:defRPr sz="4100">
                  <a:solidFill>
                    <a:schemeClr val="tx2"/>
                  </a:solidFill>
                  <a:latin typeface="+mn-lt"/>
                  <a:ea typeface="+mn-ea"/>
                  <a:cs typeface="+mn-cs"/>
                </a:defRPr>
              </a:lvl1pPr>
              <a:lvl2pPr marL="845820" indent="-381000" algn="l" defTabSz="1095376" rtl="0" eaLnBrk="0" fontAlgn="base" hangingPunct="0">
                <a:lnSpc>
                  <a:spcPct val="90000"/>
                </a:lnSpc>
                <a:spcBef>
                  <a:spcPct val="30000"/>
                </a:spcBef>
                <a:spcAft>
                  <a:spcPct val="0"/>
                </a:spcAft>
                <a:buClr>
                  <a:schemeClr val="tx2"/>
                </a:buClr>
                <a:buSzPct val="80000"/>
                <a:buFontTx/>
                <a:buBlip>
                  <a:blip r:embed="rId3"/>
                </a:buBlip>
                <a:defRPr sz="3200">
                  <a:solidFill>
                    <a:schemeClr val="tx1"/>
                  </a:solidFill>
                  <a:latin typeface="+mn-lt"/>
                </a:defRPr>
              </a:lvl2pPr>
              <a:lvl3pPr marL="1186816" indent="-339090" algn="l" defTabSz="1095376" rtl="0" eaLnBrk="0" fontAlgn="base" hangingPunct="0">
                <a:lnSpc>
                  <a:spcPct val="90000"/>
                </a:lnSpc>
                <a:spcBef>
                  <a:spcPct val="30000"/>
                </a:spcBef>
                <a:spcAft>
                  <a:spcPct val="0"/>
                </a:spcAft>
                <a:buClr>
                  <a:schemeClr val="tx2"/>
                </a:buClr>
                <a:buSzPct val="80000"/>
                <a:buFontTx/>
                <a:buBlip>
                  <a:blip r:embed="rId3"/>
                </a:buBlip>
                <a:defRPr sz="2800">
                  <a:solidFill>
                    <a:schemeClr val="tx1"/>
                  </a:solidFill>
                  <a:latin typeface="+mn-lt"/>
                </a:defRPr>
              </a:lvl3pPr>
              <a:lvl4pPr marL="1520190" indent="-331470" algn="l" defTabSz="1095376" rtl="0" eaLnBrk="0" fontAlgn="base" hangingPunct="0">
                <a:lnSpc>
                  <a:spcPct val="90000"/>
                </a:lnSpc>
                <a:spcBef>
                  <a:spcPct val="30000"/>
                </a:spcBef>
                <a:spcAft>
                  <a:spcPct val="0"/>
                </a:spcAft>
                <a:buClr>
                  <a:schemeClr val="tx2"/>
                </a:buClr>
                <a:buSzPct val="80000"/>
                <a:buFontTx/>
                <a:buBlip>
                  <a:blip r:embed="rId3"/>
                </a:buBlip>
                <a:defRPr sz="2400">
                  <a:solidFill>
                    <a:schemeClr val="tx1"/>
                  </a:solidFill>
                  <a:latin typeface="+mn-lt"/>
                </a:defRPr>
              </a:lvl4pPr>
              <a:lvl5pPr marL="1836420" indent="-312420" algn="l" defTabSz="1095376" rtl="0" eaLnBrk="0" fontAlgn="base" hangingPunct="0">
                <a:lnSpc>
                  <a:spcPct val="90000"/>
                </a:lnSpc>
                <a:spcBef>
                  <a:spcPct val="30000"/>
                </a:spcBef>
                <a:spcAft>
                  <a:spcPct val="0"/>
                </a:spcAft>
                <a:buClr>
                  <a:schemeClr val="tx2"/>
                </a:buClr>
                <a:buSzPct val="80000"/>
                <a:buFontTx/>
                <a:buBlip>
                  <a:blip r:embed="rId3"/>
                </a:buBlip>
                <a:defRPr sz="2400">
                  <a:solidFill>
                    <a:schemeClr val="tx1"/>
                  </a:solidFill>
                  <a:latin typeface="+mn-lt"/>
                </a:defRPr>
              </a:lvl5pPr>
              <a:lvl6pPr marL="2293847"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6pPr>
              <a:lvl7pPr marL="2751028"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7pPr>
              <a:lvl8pPr marL="3208210"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8pPr>
              <a:lvl9pPr marL="3665392"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9pPr>
            </a:lstStyle>
            <a:p>
              <a:pPr algn="ctr">
                <a:spcAft>
                  <a:spcPts val="500"/>
                </a:spcAft>
              </a:pPr>
              <a:r>
                <a:rPr lang="en-US" sz="3200" i="1" dirty="0" smtClean="0">
                  <a:solidFill>
                    <a:srgbClr val="005079"/>
                  </a:solidFill>
                  <a:latin typeface="Arial" panose="020B0604020202020204" pitchFamily="34" charset="0"/>
                  <a:cs typeface="Arial" panose="020B0604020202020204" pitchFamily="34" charset="0"/>
                </a:rPr>
                <a:t>Patty Lopez</a:t>
              </a:r>
            </a:p>
          </p:txBody>
        </p:sp>
        <p:grpSp>
          <p:nvGrpSpPr>
            <p:cNvPr id="13" name="Group 12"/>
            <p:cNvGrpSpPr/>
            <p:nvPr/>
          </p:nvGrpSpPr>
          <p:grpSpPr>
            <a:xfrm>
              <a:off x="1723060" y="4508052"/>
              <a:ext cx="2569464" cy="950976"/>
              <a:chOff x="2668524" y="4666889"/>
              <a:chExt cx="2569464" cy="950976"/>
            </a:xfrm>
          </p:grpSpPr>
          <p:sp>
            <p:nvSpPr>
              <p:cNvPr id="12" name="Rectangle 11"/>
              <p:cNvSpPr/>
              <p:nvPr/>
            </p:nvSpPr>
            <p:spPr>
              <a:xfrm>
                <a:off x="2668524" y="4666889"/>
                <a:ext cx="2569464" cy="9509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4" name="Picture 6" descr="http://ts3.mm.bing.net/th?id=HN.608026709240450488&amp;w=267&amp;h=176&amp;c=7&amp;rs=1&amp;pid=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1919" y="4666889"/>
                <a:ext cx="1442674" cy="95097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Patty Lopez"/>
            <p:cNvPicPr>
              <a:picLocks noChangeAspect="1" noChangeArrowheads="1"/>
            </p:cNvPicPr>
            <p:nvPr/>
          </p:nvPicPr>
          <p:blipFill rotWithShape="1">
            <a:blip r:embed="rId9">
              <a:extLst>
                <a:ext uri="{BEBA8EAE-BF5A-486C-A8C5-ECC9F3942E4B}">
                  <a14:imgProps xmlns:a14="http://schemas.microsoft.com/office/drawing/2010/main">
                    <a14:imgLayer r:embed="rId10">
                      <a14:imgEffect>
                        <a14:brightnessContrast bright="28000"/>
                      </a14:imgEffect>
                    </a14:imgLayer>
                  </a14:imgProps>
                </a:ext>
                <a:ext uri="{28A0092B-C50C-407E-A947-70E740481C1C}">
                  <a14:useLocalDpi xmlns:a14="http://schemas.microsoft.com/office/drawing/2010/main" val="0"/>
                </a:ext>
              </a:extLst>
            </a:blip>
            <a:srcRect l="3914" r="10470"/>
            <a:stretch/>
          </p:blipFill>
          <p:spPr bwMode="auto">
            <a:xfrm>
              <a:off x="2436292" y="2447701"/>
              <a:ext cx="1143000" cy="1335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3461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9076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ffectLst/>
                <a:latin typeface="Arial" panose="020B0604020202020204" pitchFamily="34" charset="0"/>
                <a:ea typeface="ＭＳ Ｐゴシック" pitchFamily="34" charset="-128"/>
                <a:cs typeface="Arial" panose="020B0604020202020204" pitchFamily="34" charset="0"/>
              </a:rPr>
              <a:t>How To Develop </a:t>
            </a:r>
            <a:r>
              <a:rPr lang="en-US" dirty="0" smtClean="0">
                <a:latin typeface="Arial" panose="020B0604020202020204" pitchFamily="34" charset="0"/>
                <a:ea typeface="ＭＳ Ｐゴシック" pitchFamily="34" charset="-128"/>
                <a:cs typeface="Arial" panose="020B0604020202020204" pitchFamily="34" charset="0"/>
              </a:rPr>
              <a:t>One</a:t>
            </a:r>
            <a:r>
              <a:rPr lang="en-US" dirty="0" smtClean="0">
                <a:effectLst/>
                <a:latin typeface="Arial" panose="020B0604020202020204" pitchFamily="34" charset="0"/>
                <a:ea typeface="ＭＳ Ｐゴシック" pitchFamily="34" charset="-128"/>
                <a:cs typeface="Arial" panose="020B0604020202020204" pitchFamily="34" charset="0"/>
              </a:rPr>
              <a:t>?</a:t>
            </a:r>
          </a:p>
        </p:txBody>
      </p:sp>
      <p:sp>
        <p:nvSpPr>
          <p:cNvPr id="3075" name="Content Placeholder 2"/>
          <p:cNvSpPr>
            <a:spLocks noGrp="1"/>
          </p:cNvSpPr>
          <p:nvPr>
            <p:ph type="body" sz="quarter" idx="10"/>
          </p:nvPr>
        </p:nvSpPr>
        <p:spPr>
          <a:xfrm>
            <a:off x="221672" y="1311564"/>
            <a:ext cx="8709892" cy="4479636"/>
          </a:xfrm>
        </p:spPr>
        <p:txBody>
          <a:bodyPr>
            <a:normAutofit fontScale="77500" lnSpcReduction="20000"/>
          </a:bodyPr>
          <a:lstStyle/>
          <a:p>
            <a:pPr>
              <a:buFont typeface="Times New Roman" panose="02020603050405020304" pitchFamily="18" charset="0"/>
              <a:buNone/>
              <a:defRPr/>
            </a:pPr>
            <a:r>
              <a:rPr lang="en-US" sz="3100" b="1" dirty="0" smtClean="0"/>
              <a:t>Develop your personal brand with five components:</a:t>
            </a:r>
            <a:endParaRPr lang="en-US" sz="2600" dirty="0"/>
          </a:p>
          <a:p>
            <a:pPr marL="514350" indent="-514350">
              <a:spcBef>
                <a:spcPts val="1800"/>
              </a:spcBef>
              <a:buFont typeface="+mj-lt"/>
              <a:buAutoNum type="arabicPeriod"/>
            </a:pPr>
            <a:r>
              <a:rPr lang="en-US" sz="3000" b="1" i="1" dirty="0"/>
              <a:t>Competencies:</a:t>
            </a:r>
            <a:r>
              <a:rPr lang="en-US" sz="3000" b="1" dirty="0"/>
              <a:t> </a:t>
            </a:r>
            <a:r>
              <a:rPr lang="en-US" sz="3000" dirty="0"/>
              <a:t/>
            </a:r>
            <a:br>
              <a:rPr lang="en-US" sz="3000" dirty="0"/>
            </a:br>
            <a:r>
              <a:rPr lang="en-US" sz="3000" dirty="0"/>
              <a:t>Your special skills fulfilling task requirements </a:t>
            </a:r>
          </a:p>
          <a:p>
            <a:pPr marL="514350" indent="-514350">
              <a:spcBef>
                <a:spcPts val="1800"/>
              </a:spcBef>
              <a:buFont typeface="+mj-lt"/>
              <a:buAutoNum type="arabicPeriod"/>
            </a:pPr>
            <a:r>
              <a:rPr lang="en-US" sz="3000" b="1" i="1" dirty="0"/>
              <a:t>Personality:</a:t>
            </a:r>
            <a:r>
              <a:rPr lang="en-US" sz="3000" i="1" dirty="0"/>
              <a:t/>
            </a:r>
            <a:br>
              <a:rPr lang="en-US" sz="3000" i="1" dirty="0"/>
            </a:br>
            <a:r>
              <a:rPr lang="en-US" sz="3000" dirty="0"/>
              <a:t>Your behavior, communication skills, and attitudes</a:t>
            </a:r>
          </a:p>
          <a:p>
            <a:pPr marL="514350" indent="-514350">
              <a:spcBef>
                <a:spcPts val="1800"/>
              </a:spcBef>
              <a:buFont typeface="+mj-lt"/>
              <a:buAutoNum type="arabicPeriod"/>
            </a:pPr>
            <a:r>
              <a:rPr lang="en-US" sz="3000" b="1" i="1" dirty="0" smtClean="0"/>
              <a:t>Differentiation</a:t>
            </a:r>
            <a:r>
              <a:rPr lang="en-US" sz="3000" b="1" i="1" dirty="0"/>
              <a:t>:</a:t>
            </a:r>
            <a:r>
              <a:rPr lang="en-US" sz="3000" b="1" dirty="0"/>
              <a:t> </a:t>
            </a:r>
            <a:r>
              <a:rPr lang="en-US" sz="3000" dirty="0"/>
              <a:t/>
            </a:r>
            <a:br>
              <a:rPr lang="en-US" sz="3000" dirty="0"/>
            </a:br>
            <a:r>
              <a:rPr lang="en-US" sz="3000" dirty="0"/>
              <a:t>What separates you from </a:t>
            </a:r>
            <a:r>
              <a:rPr lang="en-US" sz="3000" dirty="0" smtClean="0"/>
              <a:t>others, </a:t>
            </a:r>
            <a:r>
              <a:rPr lang="en-US" sz="3000" dirty="0"/>
              <a:t>leaves a lasting </a:t>
            </a:r>
            <a:r>
              <a:rPr lang="en-US" sz="3000" dirty="0" smtClean="0"/>
              <a:t>memory</a:t>
            </a:r>
            <a:endParaRPr lang="en-US" sz="3000" dirty="0"/>
          </a:p>
          <a:p>
            <a:pPr marL="514350" indent="-514350">
              <a:spcBef>
                <a:spcPts val="1800"/>
              </a:spcBef>
              <a:buFont typeface="+mj-lt"/>
              <a:buAutoNum type="arabicPeriod"/>
            </a:pPr>
            <a:r>
              <a:rPr lang="en-US" sz="3000" b="1" i="1" dirty="0" smtClean="0"/>
              <a:t>Social Media Presence:</a:t>
            </a:r>
            <a:r>
              <a:rPr lang="en-US" sz="3000" dirty="0"/>
              <a:t/>
            </a:r>
            <a:br>
              <a:rPr lang="en-US" sz="3000" dirty="0"/>
            </a:br>
            <a:r>
              <a:rPr lang="en-US" sz="3000" dirty="0" smtClean="0"/>
              <a:t>How you present yourself online in various forums</a:t>
            </a:r>
          </a:p>
          <a:p>
            <a:pPr marL="514350" indent="-514350">
              <a:spcBef>
                <a:spcPts val="1800"/>
              </a:spcBef>
              <a:buFont typeface="+mj-lt"/>
              <a:buAutoNum type="arabicPeriod"/>
            </a:pPr>
            <a:r>
              <a:rPr lang="en-US" sz="3000" b="1" i="1" dirty="0"/>
              <a:t>Appearance:</a:t>
            </a:r>
            <a:r>
              <a:rPr lang="en-US" sz="3000" i="1" dirty="0"/>
              <a:t/>
            </a:r>
            <a:br>
              <a:rPr lang="en-US" sz="3000" i="1" dirty="0"/>
            </a:br>
            <a:r>
              <a:rPr lang="en-US" sz="3000" dirty="0"/>
              <a:t>Your body language, clothing </a:t>
            </a:r>
            <a:r>
              <a:rPr lang="en-US" sz="3000" dirty="0" smtClean="0"/>
              <a:t>attire, </a:t>
            </a:r>
            <a:r>
              <a:rPr lang="en-US" sz="3000" dirty="0"/>
              <a:t>and overall </a:t>
            </a:r>
            <a:r>
              <a:rPr lang="en-US" sz="3000" dirty="0" smtClean="0"/>
              <a:t>posture</a:t>
            </a:r>
            <a:endParaRPr lang="en-US" sz="3000" b="1" dirty="0" smtClean="0"/>
          </a:p>
          <a:p>
            <a:pPr defTabSz="914400">
              <a:buFont typeface="Arial" charset="0"/>
              <a:buNone/>
            </a:pPr>
            <a:endParaRPr lang="en-US" dirty="0" smtClean="0">
              <a:ea typeface="ＭＳ Ｐゴシック" pitchFamily="34" charset="-128"/>
            </a:endParaRPr>
          </a:p>
        </p:txBody>
      </p:sp>
      <p:sp>
        <p:nvSpPr>
          <p:cNvPr id="4" name="TextBox 3"/>
          <p:cNvSpPr txBox="1"/>
          <p:nvPr/>
        </p:nvSpPr>
        <p:spPr>
          <a:xfrm>
            <a:off x="221672" y="5920448"/>
            <a:ext cx="6271491" cy="646331"/>
          </a:xfrm>
          <a:prstGeom prst="rect">
            <a:avLst/>
          </a:prstGeom>
          <a:solidFill>
            <a:srgbClr val="94CEEA"/>
          </a:solidFill>
        </p:spPr>
        <p:txBody>
          <a:bodyPr wrap="square" rtlCol="0">
            <a:spAutoFit/>
          </a:bodyPr>
          <a:lstStyle/>
          <a:p>
            <a:pPr algn="ctr"/>
            <a:r>
              <a:rPr lang="en-US" b="1" dirty="0">
                <a:latin typeface="Arial" panose="020B0604020202020204" pitchFamily="34" charset="0"/>
                <a:cs typeface="Arial" panose="020B0604020202020204" pitchFamily="34" charset="0"/>
              </a:rPr>
              <a:t>Use your personal brand to differentiate yourself and make a positive impression</a:t>
            </a:r>
          </a:p>
        </p:txBody>
      </p:sp>
    </p:spTree>
    <p:extLst>
      <p:ext uri="{BB962C8B-B14F-4D97-AF65-F5344CB8AC3E}">
        <p14:creationId xmlns:p14="http://schemas.microsoft.com/office/powerpoint/2010/main" val="1918024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Activity: Develop Your Persona</a:t>
            </a:r>
            <a:endParaRPr lang="en-US" sz="4200" dirty="0"/>
          </a:p>
        </p:txBody>
      </p:sp>
      <p:sp>
        <p:nvSpPr>
          <p:cNvPr id="3" name="Text Placeholder 2"/>
          <p:cNvSpPr>
            <a:spLocks noGrp="1"/>
          </p:cNvSpPr>
          <p:nvPr>
            <p:ph type="body" sz="quarter" idx="10"/>
          </p:nvPr>
        </p:nvSpPr>
        <p:spPr>
          <a:xfrm>
            <a:off x="457199" y="1656412"/>
            <a:ext cx="8474927" cy="4449114"/>
          </a:xfrm>
        </p:spPr>
        <p:txBody>
          <a:bodyPr/>
          <a:lstStyle/>
          <a:p>
            <a:r>
              <a:rPr lang="en-US" dirty="0" smtClean="0"/>
              <a:t>Practice your elevator pitch</a:t>
            </a:r>
          </a:p>
          <a:p>
            <a:r>
              <a:rPr lang="en-US" dirty="0" smtClean="0"/>
              <a:t>Share research you’re working on/most interested in</a:t>
            </a:r>
          </a:p>
          <a:p>
            <a:r>
              <a:rPr lang="en-US" dirty="0" smtClean="0"/>
              <a:t>Online presence</a:t>
            </a:r>
          </a:p>
          <a:p>
            <a:pPr marL="914400" lvl="1" indent="-457200">
              <a:buFont typeface="Arial" panose="020B0604020202020204" pitchFamily="34" charset="0"/>
              <a:buChar char="•"/>
            </a:pPr>
            <a:r>
              <a:rPr lang="en-US" dirty="0"/>
              <a:t>What three adjectives would you like others to use to describe you?</a:t>
            </a:r>
          </a:p>
          <a:p>
            <a:pPr marL="914400" lvl="1" indent="-457200">
              <a:buFont typeface="Arial" panose="020B0604020202020204" pitchFamily="34" charset="0"/>
              <a:buChar char="•"/>
            </a:pPr>
            <a:r>
              <a:rPr lang="en-US" dirty="0"/>
              <a:t>What would you hate to hear said about yourself?</a:t>
            </a:r>
          </a:p>
          <a:p>
            <a:endParaRPr lang="en-US" dirty="0"/>
          </a:p>
        </p:txBody>
      </p:sp>
      <p:sp>
        <p:nvSpPr>
          <p:cNvPr id="4" name="TextBox 3"/>
          <p:cNvSpPr txBox="1"/>
          <p:nvPr/>
        </p:nvSpPr>
        <p:spPr>
          <a:xfrm>
            <a:off x="221672" y="5782360"/>
            <a:ext cx="6271491" cy="646331"/>
          </a:xfrm>
          <a:prstGeom prst="rect">
            <a:avLst/>
          </a:prstGeom>
          <a:solidFill>
            <a:srgbClr val="94CEEA"/>
          </a:solidFill>
        </p:spPr>
        <p:txBody>
          <a:bodyPr wrap="square" rtlCol="0">
            <a:spAutoFit/>
          </a:bodyPr>
          <a:lstStyle/>
          <a:p>
            <a:pPr algn="ctr"/>
            <a:r>
              <a:rPr lang="en-US" b="1" dirty="0" smtClean="0">
                <a:latin typeface="Arial" panose="020B0604020202020204" pitchFamily="34" charset="0"/>
                <a:cs typeface="Arial" panose="020B0604020202020204" pitchFamily="34" charset="0"/>
              </a:rPr>
              <a:t>Poll: Who in the audience would like to share their exchanges? What was hard, and what was easy?</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189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6853"/>
          </a:xfrm>
        </p:spPr>
        <p:txBody>
          <a:bodyPr/>
          <a:lstStyle/>
          <a:p>
            <a:r>
              <a:rPr lang="en-US" dirty="0" smtClean="0"/>
              <a:t>How To Develop It?</a:t>
            </a:r>
            <a:endParaRPr lang="en-US" dirty="0"/>
          </a:p>
        </p:txBody>
      </p:sp>
      <p:sp>
        <p:nvSpPr>
          <p:cNvPr id="3" name="Content Placeholder 2"/>
          <p:cNvSpPr>
            <a:spLocks noGrp="1"/>
          </p:cNvSpPr>
          <p:nvPr>
            <p:ph type="body" sz="quarter" idx="10"/>
          </p:nvPr>
        </p:nvSpPr>
        <p:spPr>
          <a:xfrm>
            <a:off x="203200" y="1214437"/>
            <a:ext cx="8940800" cy="5167889"/>
          </a:xfrm>
        </p:spPr>
        <p:txBody>
          <a:bodyPr>
            <a:noAutofit/>
          </a:bodyPr>
          <a:lstStyle/>
          <a:p>
            <a:pPr marL="342900" indent="-342900">
              <a:spcBef>
                <a:spcPts val="0"/>
              </a:spcBef>
              <a:buFont typeface="Arial" panose="020B0604020202020204" pitchFamily="34" charset="0"/>
              <a:buChar char="•"/>
            </a:pPr>
            <a:r>
              <a:rPr lang="en-US" dirty="0" smtClean="0"/>
              <a:t>Offline:</a:t>
            </a:r>
          </a:p>
          <a:p>
            <a:pPr marL="800100" lvl="1" indent="-342900">
              <a:spcBef>
                <a:spcPts val="0"/>
              </a:spcBef>
              <a:buFont typeface="Arial" panose="020B0604020202020204" pitchFamily="34" charset="0"/>
              <a:buChar char="•"/>
            </a:pPr>
            <a:r>
              <a:rPr lang="en-US" sz="2700" dirty="0" smtClean="0"/>
              <a:t>Do good research! This is what counts the most.</a:t>
            </a:r>
          </a:p>
          <a:p>
            <a:pPr marL="800100" lvl="1" indent="-342900">
              <a:spcBef>
                <a:spcPts val="0"/>
              </a:spcBef>
              <a:buFont typeface="Arial" panose="020B0604020202020204" pitchFamily="34" charset="0"/>
              <a:buChar char="•"/>
            </a:pPr>
            <a:r>
              <a:rPr lang="en-US" sz="2700" dirty="0" smtClean="0"/>
              <a:t>Your workday life: colleagues, students, professors</a:t>
            </a:r>
          </a:p>
          <a:p>
            <a:pPr marL="800100" lvl="1" indent="-342900">
              <a:spcBef>
                <a:spcPts val="0"/>
              </a:spcBef>
              <a:buFont typeface="Arial" panose="020B0604020202020204" pitchFamily="34" charset="0"/>
              <a:buChar char="•"/>
            </a:pPr>
            <a:r>
              <a:rPr lang="en-US" sz="2700" dirty="0" smtClean="0"/>
              <a:t>Volunteer at your department, school, conferences, though research comes first</a:t>
            </a:r>
          </a:p>
          <a:p>
            <a:pPr marL="342900" indent="-342900">
              <a:spcBef>
                <a:spcPts val="0"/>
              </a:spcBef>
              <a:buFont typeface="Arial" panose="020B0604020202020204" pitchFamily="34" charset="0"/>
              <a:buChar char="•"/>
            </a:pPr>
            <a:r>
              <a:rPr lang="en-US" dirty="0" smtClean="0"/>
              <a:t>Online:</a:t>
            </a:r>
          </a:p>
          <a:p>
            <a:pPr marL="800100" lvl="1" indent="-342900">
              <a:spcBef>
                <a:spcPts val="0"/>
              </a:spcBef>
              <a:buFont typeface="Arial" panose="020B0604020202020204" pitchFamily="34" charset="0"/>
              <a:buChar char="•"/>
            </a:pPr>
            <a:r>
              <a:rPr lang="en-US" sz="2700" dirty="0" smtClean="0"/>
              <a:t>Your published body of research</a:t>
            </a:r>
          </a:p>
          <a:p>
            <a:pPr marL="800100" lvl="1" indent="-342900">
              <a:spcBef>
                <a:spcPts val="0"/>
              </a:spcBef>
              <a:buFont typeface="Arial" panose="020B0604020202020204" pitchFamily="34" charset="0"/>
              <a:buChar char="•"/>
            </a:pPr>
            <a:r>
              <a:rPr lang="en-US" sz="2700" dirty="0" smtClean="0"/>
              <a:t>Professional web site</a:t>
            </a:r>
          </a:p>
          <a:p>
            <a:pPr marL="800100" lvl="1" indent="-342900">
              <a:spcBef>
                <a:spcPts val="0"/>
              </a:spcBef>
              <a:buFont typeface="Arial" panose="020B0604020202020204" pitchFamily="34" charset="0"/>
              <a:buChar char="•"/>
            </a:pPr>
            <a:r>
              <a:rPr lang="en-US" sz="2700" dirty="0" smtClean="0"/>
              <a:t>Organization web site(s)</a:t>
            </a:r>
          </a:p>
          <a:p>
            <a:pPr marL="800100" lvl="1" indent="-342900">
              <a:spcBef>
                <a:spcPts val="0"/>
              </a:spcBef>
              <a:buFont typeface="Arial" panose="020B0604020202020204" pitchFamily="34" charset="0"/>
              <a:buChar char="•"/>
            </a:pPr>
            <a:r>
              <a:rPr lang="en-US" sz="2700" dirty="0" smtClean="0"/>
              <a:t>General ‘academic’ web sites</a:t>
            </a:r>
          </a:p>
          <a:p>
            <a:pPr marL="800100" lvl="1" indent="-342900">
              <a:spcBef>
                <a:spcPts val="0"/>
              </a:spcBef>
              <a:buFont typeface="Arial" panose="020B0604020202020204" pitchFamily="34" charset="0"/>
              <a:buChar char="•"/>
            </a:pPr>
            <a:r>
              <a:rPr lang="en-US" sz="2700" dirty="0" smtClean="0"/>
              <a:t>LinkedIn</a:t>
            </a:r>
          </a:p>
          <a:p>
            <a:pPr marL="800100" lvl="1" indent="-342900">
              <a:spcBef>
                <a:spcPts val="0"/>
              </a:spcBef>
              <a:buFont typeface="Arial" panose="020B0604020202020204" pitchFamily="34" charset="0"/>
              <a:buChar char="•"/>
            </a:pPr>
            <a:r>
              <a:rPr lang="en-US" sz="2700" dirty="0" smtClean="0"/>
              <a:t>Facebook, Twitter, Tumblr etc.</a:t>
            </a:r>
          </a:p>
        </p:txBody>
      </p:sp>
    </p:spTree>
    <p:extLst>
      <p:ext uri="{BB962C8B-B14F-4D97-AF65-F5344CB8AC3E}">
        <p14:creationId xmlns:p14="http://schemas.microsoft.com/office/powerpoint/2010/main" val="2999388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10092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ffectLst/>
                <a:latin typeface="Arial" panose="020B0604020202020204" pitchFamily="34" charset="0"/>
                <a:ea typeface="ＭＳ Ｐゴシック" pitchFamily="34" charset="-128"/>
                <a:cs typeface="Arial" panose="020B0604020202020204" pitchFamily="34" charset="0"/>
              </a:rPr>
              <a:t>First Impressions Matter</a:t>
            </a:r>
          </a:p>
        </p:txBody>
      </p:sp>
      <p:sp>
        <p:nvSpPr>
          <p:cNvPr id="3075" name="Content Placeholder 2"/>
          <p:cNvSpPr>
            <a:spLocks noGrp="1"/>
          </p:cNvSpPr>
          <p:nvPr>
            <p:ph type="body" sz="quarter" idx="10"/>
          </p:nvPr>
        </p:nvSpPr>
        <p:spPr>
          <a:xfrm>
            <a:off x="101601" y="1204442"/>
            <a:ext cx="9042400" cy="5491921"/>
          </a:xfrm>
        </p:spPr>
        <p:txBody>
          <a:bodyPr>
            <a:noAutofit/>
          </a:bodyPr>
          <a:lstStyle/>
          <a:p>
            <a:pPr marL="230188" indent="-230188">
              <a:spcBef>
                <a:spcPts val="0"/>
              </a:spcBef>
              <a:buFont typeface="Arial" panose="020B0604020202020204" pitchFamily="34" charset="0"/>
              <a:buChar char="•"/>
              <a:defRPr/>
            </a:pPr>
            <a:r>
              <a:rPr lang="en-US" sz="2800" dirty="0" smtClean="0">
                <a:solidFill>
                  <a:srgbClr val="005079"/>
                </a:solidFill>
              </a:rPr>
              <a:t>Make full use of it!</a:t>
            </a:r>
          </a:p>
          <a:p>
            <a:pPr marL="230188" indent="-230188">
              <a:spcBef>
                <a:spcPts val="0"/>
              </a:spcBef>
              <a:buFont typeface="Arial" panose="020B0604020202020204" pitchFamily="34" charset="0"/>
              <a:buChar char="•"/>
              <a:defRPr/>
            </a:pPr>
            <a:r>
              <a:rPr lang="en-US" sz="2800" dirty="0" smtClean="0">
                <a:solidFill>
                  <a:srgbClr val="005079"/>
                </a:solidFill>
              </a:rPr>
              <a:t>With a brief glance, people evaluate you</a:t>
            </a:r>
          </a:p>
          <a:p>
            <a:pPr marL="461963" lvl="1" indent="-231775">
              <a:spcBef>
                <a:spcPts val="0"/>
              </a:spcBef>
              <a:buFont typeface="Arial" panose="020B0604020202020204" pitchFamily="34" charset="0"/>
              <a:buChar char="•"/>
            </a:pPr>
            <a:r>
              <a:rPr lang="en-US" dirty="0" smtClean="0"/>
              <a:t>In person</a:t>
            </a:r>
          </a:p>
          <a:p>
            <a:pPr marL="1147763" lvl="2" indent="-231775">
              <a:spcBef>
                <a:spcPts val="0"/>
              </a:spcBef>
              <a:buFont typeface="Arial" panose="020B0604020202020204" pitchFamily="34" charset="0"/>
              <a:buChar char="•"/>
            </a:pPr>
            <a:r>
              <a:rPr lang="en-US" sz="2400" dirty="0"/>
              <a:t>Dress to your professional persona</a:t>
            </a:r>
          </a:p>
          <a:p>
            <a:pPr marL="1147763" lvl="2" indent="-231775">
              <a:spcBef>
                <a:spcPts val="0"/>
              </a:spcBef>
              <a:buFont typeface="Arial" panose="020B0604020202020204" pitchFamily="34" charset="0"/>
              <a:buChar char="•"/>
            </a:pPr>
            <a:r>
              <a:rPr lang="en-US" sz="2400" dirty="0"/>
              <a:t>Develop an elevator pitch for yourself</a:t>
            </a:r>
          </a:p>
          <a:p>
            <a:pPr marL="1147763" lvl="2" indent="-231775">
              <a:spcBef>
                <a:spcPts val="0"/>
              </a:spcBef>
              <a:buFont typeface="Arial" panose="020B0604020202020204" pitchFamily="34" charset="0"/>
              <a:buChar char="•"/>
            </a:pPr>
            <a:r>
              <a:rPr lang="en-US" sz="2400" u="sng" dirty="0"/>
              <a:t>Film yourself:</a:t>
            </a:r>
            <a:r>
              <a:rPr lang="en-US" sz="2400" dirty="0"/>
              <a:t> What does your body language say?</a:t>
            </a:r>
          </a:p>
          <a:p>
            <a:pPr marL="1773238" lvl="4" indent="-396875">
              <a:spcBef>
                <a:spcPts val="0"/>
              </a:spcBef>
              <a:buFont typeface="Courier New" panose="02070309020205020404" pitchFamily="49" charset="0"/>
              <a:buChar char="o"/>
            </a:pPr>
            <a:r>
              <a:rPr lang="en-US" sz="2000" dirty="0"/>
              <a:t>How do you stand, move, and gesture? </a:t>
            </a:r>
          </a:p>
          <a:p>
            <a:pPr marL="1773238" lvl="4" indent="-396875">
              <a:spcBef>
                <a:spcPts val="0"/>
              </a:spcBef>
              <a:buFont typeface="Courier New" panose="02070309020205020404" pitchFamily="49" charset="0"/>
              <a:buChar char="o"/>
            </a:pPr>
            <a:r>
              <a:rPr lang="en-US" sz="2000" dirty="0"/>
              <a:t>Where do you </a:t>
            </a:r>
            <a:r>
              <a:rPr lang="en-US" sz="2000" dirty="0" smtClean="0"/>
              <a:t>look? Do </a:t>
            </a:r>
            <a:r>
              <a:rPr lang="en-US" sz="2000" dirty="0"/>
              <a:t>you make eye contact? </a:t>
            </a:r>
          </a:p>
          <a:p>
            <a:pPr marL="1773238" lvl="4" indent="-396875">
              <a:spcBef>
                <a:spcPts val="0"/>
              </a:spcBef>
              <a:buFont typeface="Courier New" panose="02070309020205020404" pitchFamily="49" charset="0"/>
              <a:buChar char="o"/>
            </a:pPr>
            <a:r>
              <a:rPr lang="en-US" sz="2000" dirty="0"/>
              <a:t>How do you speak?</a:t>
            </a:r>
          </a:p>
          <a:p>
            <a:pPr marL="1773238" lvl="4" indent="-396875">
              <a:spcBef>
                <a:spcPts val="0"/>
              </a:spcBef>
              <a:buFont typeface="Courier New" panose="02070309020205020404" pitchFamily="49" charset="0"/>
              <a:buChar char="o"/>
            </a:pPr>
            <a:r>
              <a:rPr lang="en-US" sz="2000" dirty="0"/>
              <a:t>How do you take and respond to questions</a:t>
            </a:r>
            <a:r>
              <a:rPr lang="en-US" sz="2000" dirty="0" smtClean="0"/>
              <a:t>?</a:t>
            </a:r>
          </a:p>
          <a:p>
            <a:pPr marL="461963" lvl="1" indent="-231775">
              <a:spcBef>
                <a:spcPts val="0"/>
              </a:spcBef>
              <a:buFont typeface="Arial" panose="020B0604020202020204" pitchFamily="34" charset="0"/>
              <a:buChar char="•"/>
            </a:pPr>
            <a:r>
              <a:rPr lang="en-US" dirty="0" smtClean="0"/>
              <a:t>Online</a:t>
            </a:r>
          </a:p>
          <a:p>
            <a:pPr marL="1147763" lvl="2" indent="-231775">
              <a:spcBef>
                <a:spcPts val="0"/>
              </a:spcBef>
              <a:buFont typeface="Arial" panose="020B0604020202020204" pitchFamily="34" charset="0"/>
              <a:buChar char="•"/>
            </a:pPr>
            <a:r>
              <a:rPr lang="en-US" sz="2400" dirty="0" smtClean="0"/>
              <a:t>Create a professional webpage</a:t>
            </a:r>
          </a:p>
          <a:p>
            <a:pPr marL="1147763" lvl="2" indent="-231775">
              <a:spcBef>
                <a:spcPts val="0"/>
              </a:spcBef>
              <a:buFont typeface="Arial" panose="020B0604020202020204" pitchFamily="34" charset="0"/>
              <a:buChar char="•"/>
            </a:pPr>
            <a:r>
              <a:rPr lang="en-US" sz="2400" u="sng" dirty="0" smtClean="0"/>
              <a:t>Search for yourself:</a:t>
            </a:r>
            <a:r>
              <a:rPr lang="en-US" sz="2400" dirty="0" smtClean="0"/>
              <a:t> What do the</a:t>
            </a:r>
            <a:br>
              <a:rPr lang="en-US" sz="2400" dirty="0" smtClean="0"/>
            </a:br>
            <a:r>
              <a:rPr lang="en-US" sz="2400" dirty="0" smtClean="0"/>
              <a:t>search results say about you?</a:t>
            </a:r>
          </a:p>
          <a:p>
            <a:pPr marL="173038" lvl="1" indent="-396875">
              <a:spcBef>
                <a:spcPts val="0"/>
              </a:spcBef>
              <a:buFont typeface="Courier New" panose="02070309020205020404" pitchFamily="49" charset="0"/>
              <a:buChar char="o"/>
            </a:pPr>
            <a:endParaRPr lang="en-US" sz="2300" dirty="0" smtClean="0"/>
          </a:p>
        </p:txBody>
      </p:sp>
    </p:spTree>
    <p:extLst>
      <p:ext uri="{BB962C8B-B14F-4D97-AF65-F5344CB8AC3E}">
        <p14:creationId xmlns:p14="http://schemas.microsoft.com/office/powerpoint/2010/main" val="1223441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Representing </a:t>
            </a:r>
            <a:r>
              <a:rPr lang="en-US" dirty="0"/>
              <a:t>Y</a:t>
            </a:r>
            <a:r>
              <a:rPr lang="en-US" dirty="0" smtClean="0"/>
              <a:t>ourself </a:t>
            </a:r>
            <a:r>
              <a:rPr lang="en-US" dirty="0"/>
              <a:t>T</a:t>
            </a:r>
            <a:r>
              <a:rPr lang="en-US" dirty="0" smtClean="0"/>
              <a:t>hrough </a:t>
            </a:r>
            <a:r>
              <a:rPr lang="en-US" dirty="0"/>
              <a:t>Y</a:t>
            </a:r>
            <a:r>
              <a:rPr lang="en-US" dirty="0" smtClean="0"/>
              <a:t>our </a:t>
            </a:r>
            <a:r>
              <a:rPr lang="en-US" dirty="0"/>
              <a:t>P</a:t>
            </a:r>
            <a:r>
              <a:rPr lang="en-US" dirty="0" smtClean="0"/>
              <a:t>ublished </a:t>
            </a:r>
            <a:r>
              <a:rPr lang="en-US" dirty="0"/>
              <a:t>R</a:t>
            </a:r>
            <a:r>
              <a:rPr lang="en-US" dirty="0" smtClean="0"/>
              <a:t>esearch</a:t>
            </a:r>
            <a:endParaRPr lang="en-US" dirty="0"/>
          </a:p>
        </p:txBody>
      </p:sp>
    </p:spTree>
    <p:extLst>
      <p:ext uri="{BB962C8B-B14F-4D97-AF65-F5344CB8AC3E}">
        <p14:creationId xmlns:p14="http://schemas.microsoft.com/office/powerpoint/2010/main" val="4071515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Your Research</a:t>
            </a:r>
            <a:endParaRPr lang="en-US" dirty="0"/>
          </a:p>
        </p:txBody>
      </p:sp>
      <p:sp>
        <p:nvSpPr>
          <p:cNvPr id="3" name="Text Placeholder 2"/>
          <p:cNvSpPr>
            <a:spLocks noGrp="1"/>
          </p:cNvSpPr>
          <p:nvPr>
            <p:ph type="body" sz="quarter" idx="10"/>
          </p:nvPr>
        </p:nvSpPr>
        <p:spPr/>
        <p:txBody>
          <a:bodyPr>
            <a:normAutofit fontScale="92500" lnSpcReduction="20000"/>
          </a:bodyPr>
          <a:lstStyle/>
          <a:p>
            <a:r>
              <a:rPr lang="en-US" dirty="0" smtClean="0"/>
              <a:t>Benefits</a:t>
            </a:r>
          </a:p>
          <a:p>
            <a:pPr marL="914400" lvl="1" indent="-457200">
              <a:buFontTx/>
              <a:buChar char="-"/>
            </a:pPr>
            <a:r>
              <a:rPr lang="en-US" dirty="0" smtClean="0"/>
              <a:t>Advance the state of the art</a:t>
            </a:r>
          </a:p>
          <a:p>
            <a:pPr marL="914400" lvl="1" indent="-457200">
              <a:buFontTx/>
              <a:buChar char="-"/>
            </a:pPr>
            <a:r>
              <a:rPr lang="en-US" dirty="0" smtClean="0"/>
              <a:t>Public evidence of your abilities</a:t>
            </a:r>
          </a:p>
          <a:p>
            <a:r>
              <a:rPr lang="en-US" dirty="0" smtClean="0"/>
              <a:t>Quality v. quantity</a:t>
            </a:r>
          </a:p>
          <a:p>
            <a:pPr marL="914400" lvl="1" indent="-457200">
              <a:buFontTx/>
              <a:buChar char="-"/>
            </a:pPr>
            <a:r>
              <a:rPr lang="en-US" dirty="0" smtClean="0"/>
              <a:t>Quality! Quantity varies by area</a:t>
            </a:r>
          </a:p>
          <a:p>
            <a:pPr marL="914400" lvl="1" indent="-457200">
              <a:buFontTx/>
              <a:buChar char="-"/>
            </a:pPr>
            <a:r>
              <a:rPr lang="en-US" dirty="0" smtClean="0"/>
              <a:t>Citations matter as career progresses</a:t>
            </a:r>
          </a:p>
          <a:p>
            <a:r>
              <a:rPr lang="en-US" dirty="0" smtClean="0"/>
              <a:t>How to generate citations</a:t>
            </a:r>
          </a:p>
          <a:p>
            <a:pPr marL="914400" lvl="1" indent="-457200">
              <a:buFontTx/>
              <a:buChar char="-"/>
            </a:pPr>
            <a:r>
              <a:rPr lang="en-US" dirty="0" smtClean="0"/>
              <a:t>High quality work</a:t>
            </a:r>
          </a:p>
          <a:p>
            <a:pPr marL="914400" lvl="1" indent="-457200">
              <a:buFontTx/>
              <a:buChar char="-"/>
            </a:pPr>
            <a:r>
              <a:rPr lang="en-US" dirty="0" smtClean="0"/>
              <a:t>High visibility outlets</a:t>
            </a:r>
          </a:p>
          <a:p>
            <a:pPr marL="914400" lvl="1" indent="-457200">
              <a:buFontTx/>
              <a:buChar char="-"/>
            </a:pPr>
            <a:r>
              <a:rPr lang="en-US" dirty="0" smtClean="0"/>
              <a:t>Strong online visibility</a:t>
            </a:r>
          </a:p>
        </p:txBody>
      </p:sp>
    </p:spTree>
    <p:extLst>
      <p:ext uri="{BB962C8B-B14F-4D97-AF65-F5344CB8AC3E}">
        <p14:creationId xmlns:p14="http://schemas.microsoft.com/office/powerpoint/2010/main" val="1829775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Avenues for Publication</a:t>
            </a:r>
            <a:endParaRPr lang="en-US" dirty="0"/>
          </a:p>
        </p:txBody>
      </p:sp>
      <p:sp>
        <p:nvSpPr>
          <p:cNvPr id="3" name="Content Placeholder 2"/>
          <p:cNvSpPr>
            <a:spLocks noGrp="1"/>
          </p:cNvSpPr>
          <p:nvPr>
            <p:ph type="body" sz="quarter" idx="10"/>
          </p:nvPr>
        </p:nvSpPr>
        <p:spPr/>
        <p:txBody>
          <a:bodyPr>
            <a:normAutofit fontScale="92500" lnSpcReduction="20000"/>
          </a:bodyPr>
          <a:lstStyle/>
          <a:p>
            <a:r>
              <a:rPr lang="en-US" dirty="0" smtClean="0"/>
              <a:t>Primary outlets</a:t>
            </a:r>
          </a:p>
          <a:p>
            <a:pPr marL="914400" lvl="1" indent="-457200">
              <a:buFontTx/>
              <a:buChar char="-"/>
            </a:pPr>
            <a:r>
              <a:rPr lang="en-US" dirty="0" smtClean="0"/>
              <a:t>Conference papers</a:t>
            </a:r>
          </a:p>
          <a:p>
            <a:pPr marL="914400" lvl="1" indent="-457200">
              <a:buFontTx/>
              <a:buChar char="-"/>
            </a:pPr>
            <a:r>
              <a:rPr lang="en-US" dirty="0" smtClean="0"/>
              <a:t>Journal </a:t>
            </a:r>
            <a:r>
              <a:rPr lang="en-US" dirty="0"/>
              <a:t>p</a:t>
            </a:r>
            <a:r>
              <a:rPr lang="en-US" dirty="0" smtClean="0"/>
              <a:t>apers</a:t>
            </a:r>
          </a:p>
          <a:p>
            <a:r>
              <a:rPr lang="en-US" dirty="0" smtClean="0"/>
              <a:t>Additional</a:t>
            </a:r>
          </a:p>
          <a:p>
            <a:pPr marL="914400" lvl="1" indent="-457200">
              <a:buFontTx/>
              <a:buChar char="-"/>
            </a:pPr>
            <a:r>
              <a:rPr lang="en-US" dirty="0" smtClean="0"/>
              <a:t>Workshop Abstracts</a:t>
            </a:r>
          </a:p>
          <a:p>
            <a:pPr marL="914400" lvl="1" indent="-457200">
              <a:buFontTx/>
              <a:buChar char="-"/>
            </a:pPr>
            <a:r>
              <a:rPr lang="en-US" dirty="0" smtClean="0"/>
              <a:t>Doctoral consortium Abstracts/Posters</a:t>
            </a:r>
          </a:p>
          <a:p>
            <a:pPr marL="914400" lvl="1" indent="-457200">
              <a:buFontTx/>
              <a:buChar char="-"/>
            </a:pPr>
            <a:r>
              <a:rPr lang="en-US" dirty="0" smtClean="0"/>
              <a:t>Conference/Workshop Posters</a:t>
            </a:r>
          </a:p>
          <a:p>
            <a:r>
              <a:rPr lang="en-US" dirty="0" smtClean="0"/>
              <a:t>Other outlets</a:t>
            </a:r>
          </a:p>
          <a:p>
            <a:pPr marL="914400" lvl="1" indent="-457200">
              <a:buFontTx/>
              <a:buChar char="-"/>
            </a:pPr>
            <a:r>
              <a:rPr lang="en-US" dirty="0" smtClean="0"/>
              <a:t>Software, patents, books, data repositories</a:t>
            </a:r>
          </a:p>
          <a:p>
            <a:pPr marL="914400" lvl="1" indent="-457200">
              <a:buFontTx/>
              <a:buChar char="-"/>
            </a:pPr>
            <a:r>
              <a:rPr lang="en-US" dirty="0" smtClean="0"/>
              <a:t>Social media: Blogs, Twitter, YouTube</a:t>
            </a:r>
          </a:p>
          <a:p>
            <a:pPr lvl="1"/>
            <a:endParaRPr lang="en-US" dirty="0"/>
          </a:p>
          <a:p>
            <a:pPr marL="457200" lvl="1" indent="0">
              <a:buNone/>
            </a:pPr>
            <a:endParaRPr lang="en-US" dirty="0" smtClean="0"/>
          </a:p>
        </p:txBody>
      </p:sp>
    </p:spTree>
    <p:extLst>
      <p:ext uri="{BB962C8B-B14F-4D97-AF65-F5344CB8AC3E}">
        <p14:creationId xmlns:p14="http://schemas.microsoft.com/office/powerpoint/2010/main" val="4192022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Process</a:t>
            </a:r>
            <a:endParaRPr lang="en-US" dirty="0"/>
          </a:p>
        </p:txBody>
      </p:sp>
      <p:sp>
        <p:nvSpPr>
          <p:cNvPr id="3" name="Content Placeholder 2"/>
          <p:cNvSpPr>
            <a:spLocks noGrp="1"/>
          </p:cNvSpPr>
          <p:nvPr>
            <p:ph type="body" sz="quarter" idx="10"/>
          </p:nvPr>
        </p:nvSpPr>
        <p:spPr/>
        <p:txBody>
          <a:bodyPr>
            <a:normAutofit/>
          </a:bodyPr>
          <a:lstStyle/>
          <a:p>
            <a:r>
              <a:rPr lang="en-US" dirty="0" smtClean="0"/>
              <a:t>Uniform submission date</a:t>
            </a:r>
          </a:p>
          <a:p>
            <a:pPr marL="914400" lvl="1" indent="-457200">
              <a:buFontTx/>
              <a:buChar char="-"/>
            </a:pPr>
            <a:r>
              <a:rPr lang="en-US" dirty="0" smtClean="0"/>
              <a:t>May have separate abstract deadline</a:t>
            </a:r>
          </a:p>
          <a:p>
            <a:r>
              <a:rPr lang="en-US" dirty="0" smtClean="0"/>
              <a:t>Program committee</a:t>
            </a:r>
          </a:p>
          <a:p>
            <a:pPr marL="914400" lvl="1" indent="-457200">
              <a:buFontTx/>
              <a:buChar char="-"/>
            </a:pPr>
            <a:r>
              <a:rPr lang="en-US" dirty="0" smtClean="0"/>
              <a:t>May be hierarchical</a:t>
            </a:r>
          </a:p>
          <a:p>
            <a:pPr marL="914400" lvl="1" indent="-457200">
              <a:buFontTx/>
              <a:buChar char="-"/>
            </a:pPr>
            <a:r>
              <a:rPr lang="en-US" dirty="0"/>
              <a:t>M</a:t>
            </a:r>
            <a:r>
              <a:rPr lang="en-US" dirty="0" smtClean="0"/>
              <a:t>ay have non-committee reviewers</a:t>
            </a:r>
          </a:p>
          <a:p>
            <a:r>
              <a:rPr lang="en-US" dirty="0" smtClean="0"/>
              <a:t>Decisions</a:t>
            </a:r>
            <a:endParaRPr lang="en-US" dirty="0"/>
          </a:p>
          <a:p>
            <a:pPr marL="914400" lvl="1" indent="-457200">
              <a:buFontTx/>
              <a:buChar char="-"/>
            </a:pPr>
            <a:r>
              <a:rPr lang="en-US" dirty="0" smtClean="0"/>
              <a:t>May be two-pass</a:t>
            </a:r>
          </a:p>
          <a:p>
            <a:r>
              <a:rPr lang="en-US" dirty="0" smtClean="0"/>
              <a:t>Details vary: Read the CFP carefully!!!</a:t>
            </a:r>
            <a:endParaRPr lang="en-US" dirty="0"/>
          </a:p>
        </p:txBody>
      </p:sp>
    </p:spTree>
    <p:extLst>
      <p:ext uri="{BB962C8B-B14F-4D97-AF65-F5344CB8AC3E}">
        <p14:creationId xmlns:p14="http://schemas.microsoft.com/office/powerpoint/2010/main" val="4156885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Your Submission</a:t>
            </a:r>
            <a:endParaRPr lang="en-US" dirty="0"/>
          </a:p>
        </p:txBody>
      </p:sp>
      <p:sp>
        <p:nvSpPr>
          <p:cNvPr id="3" name="Text Placeholder 2"/>
          <p:cNvSpPr>
            <a:spLocks noGrp="1"/>
          </p:cNvSpPr>
          <p:nvPr>
            <p:ph type="body" sz="quarter" idx="10"/>
          </p:nvPr>
        </p:nvSpPr>
        <p:spPr>
          <a:xfrm>
            <a:off x="174171" y="1656412"/>
            <a:ext cx="8512629" cy="4449114"/>
          </a:xfrm>
        </p:spPr>
        <p:txBody>
          <a:bodyPr>
            <a:normAutofit fontScale="92500"/>
          </a:bodyPr>
          <a:lstStyle/>
          <a:p>
            <a:pPr marL="457200" indent="-457200">
              <a:buFont typeface="Arial" panose="020B0604020202020204" pitchFamily="34" charset="0"/>
              <a:buChar char="•"/>
            </a:pPr>
            <a:r>
              <a:rPr lang="en-US" dirty="0"/>
              <a:t>Make the problem and its importance clear</a:t>
            </a:r>
          </a:p>
          <a:p>
            <a:pPr marL="457200" indent="-457200">
              <a:buFont typeface="Arial" panose="020B0604020202020204" pitchFamily="34" charset="0"/>
              <a:buChar char="•"/>
            </a:pPr>
            <a:r>
              <a:rPr lang="en-US" dirty="0"/>
              <a:t>Make your contributions clear</a:t>
            </a:r>
          </a:p>
          <a:p>
            <a:pPr marL="457200" indent="-457200">
              <a:buFont typeface="Arial" panose="020B0604020202020204" pitchFamily="34" charset="0"/>
              <a:buChar char="•"/>
            </a:pPr>
            <a:r>
              <a:rPr lang="en-US" dirty="0" smtClean="0"/>
              <a:t>Provide visual illustrations when possible</a:t>
            </a:r>
          </a:p>
          <a:p>
            <a:pPr marL="457200" indent="-457200">
              <a:buFont typeface="Arial" panose="020B0604020202020204" pitchFamily="34" charset="0"/>
              <a:buChar char="•"/>
            </a:pPr>
            <a:r>
              <a:rPr lang="en-US" dirty="0" smtClean="0"/>
              <a:t>Describe existing research and how it relates</a:t>
            </a:r>
          </a:p>
          <a:p>
            <a:pPr marL="457200" indent="-457200">
              <a:buFont typeface="Arial" panose="020B0604020202020204" pitchFamily="34" charset="0"/>
              <a:buChar char="•"/>
            </a:pPr>
            <a:r>
              <a:rPr lang="en-US" dirty="0" smtClean="0"/>
              <a:t>Informed experts should be able to reproduce</a:t>
            </a:r>
          </a:p>
          <a:p>
            <a:pPr marL="457200" indent="-457200">
              <a:buFont typeface="Arial" panose="020B0604020202020204" pitchFamily="34" charset="0"/>
              <a:buChar char="•"/>
            </a:pPr>
            <a:r>
              <a:rPr lang="en-US" dirty="0"/>
              <a:t>A</a:t>
            </a:r>
            <a:r>
              <a:rPr lang="en-US" dirty="0" smtClean="0"/>
              <a:t>cknowledge limitations</a:t>
            </a:r>
          </a:p>
          <a:p>
            <a:pPr marL="457200" indent="-457200">
              <a:buFont typeface="Arial" panose="020B0604020202020204" pitchFamily="34" charset="0"/>
              <a:buChar char="•"/>
            </a:pPr>
            <a:r>
              <a:rPr lang="en-US" dirty="0" smtClean="0"/>
              <a:t>Clearly explain your results, contributions</a:t>
            </a:r>
          </a:p>
          <a:p>
            <a:r>
              <a:rPr lang="en-US" sz="2600" u="sng" dirty="0">
                <a:solidFill>
                  <a:srgbClr val="5798BC"/>
                </a:solidFill>
              </a:rPr>
              <a:t>http://slowsearching.blogspot.com/search/label/Writing</a:t>
            </a:r>
            <a:endParaRPr lang="en-US" u="sng" dirty="0">
              <a:solidFill>
                <a:srgbClr val="5798BC"/>
              </a:solidFill>
            </a:endParaRPr>
          </a:p>
        </p:txBody>
      </p:sp>
    </p:spTree>
    <p:extLst>
      <p:ext uri="{BB962C8B-B14F-4D97-AF65-F5344CB8AC3E}">
        <p14:creationId xmlns:p14="http://schemas.microsoft.com/office/powerpoint/2010/main" val="3171416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1" y="274638"/>
            <a:ext cx="8872396" cy="1143000"/>
          </a:xfrm>
        </p:spPr>
        <p:txBody>
          <a:bodyPr/>
          <a:lstStyle/>
          <a:p>
            <a:r>
              <a:rPr lang="en-US" dirty="0" smtClean="0"/>
              <a:t>Review Process</a:t>
            </a:r>
            <a:endParaRPr lang="en-US" dirty="0"/>
          </a:p>
        </p:txBody>
      </p:sp>
      <p:sp>
        <p:nvSpPr>
          <p:cNvPr id="3" name="Content Placeholder 2"/>
          <p:cNvSpPr>
            <a:spLocks noGrp="1"/>
          </p:cNvSpPr>
          <p:nvPr>
            <p:ph type="body" sz="quarter" idx="10"/>
          </p:nvPr>
        </p:nvSpPr>
        <p:spPr/>
        <p:txBody>
          <a:bodyPr>
            <a:normAutofit fontScale="92500" lnSpcReduction="20000"/>
          </a:bodyPr>
          <a:lstStyle/>
          <a:p>
            <a:pPr marL="457200" indent="-457200">
              <a:buFont typeface="Arial" panose="020B0604020202020204" pitchFamily="34" charset="0"/>
              <a:buChar char="•"/>
            </a:pPr>
            <a:r>
              <a:rPr lang="en-US" dirty="0" smtClean="0"/>
              <a:t>Understand reviewer roles</a:t>
            </a:r>
          </a:p>
          <a:p>
            <a:pPr marL="914400" lvl="1" indent="-457200">
              <a:buFont typeface="Arial" panose="020B0604020202020204" pitchFamily="34" charset="0"/>
              <a:buChar char="•"/>
            </a:pPr>
            <a:r>
              <a:rPr lang="en-US" dirty="0"/>
              <a:t>Reviewers are experts in the field</a:t>
            </a:r>
          </a:p>
          <a:p>
            <a:pPr marL="914400" lvl="1" indent="-457200">
              <a:buFont typeface="Arial" panose="020B0604020202020204" pitchFamily="34" charset="0"/>
              <a:buChar char="•"/>
            </a:pPr>
            <a:r>
              <a:rPr lang="en-US" dirty="0"/>
              <a:t>Must not have a conflict of </a:t>
            </a:r>
            <a:r>
              <a:rPr lang="en-US" dirty="0" smtClean="0"/>
              <a:t>interest</a:t>
            </a:r>
          </a:p>
          <a:p>
            <a:pPr marL="914400" lvl="1" indent="-457200">
              <a:buFont typeface="Arial" panose="020B0604020202020204" pitchFamily="34" charset="0"/>
              <a:buChar char="•"/>
            </a:pPr>
            <a:r>
              <a:rPr lang="en-US" dirty="0" smtClean="0"/>
              <a:t>Single-blind, double-blind, etc.</a:t>
            </a:r>
          </a:p>
          <a:p>
            <a:pPr marL="914400" lvl="1" indent="-457200">
              <a:buFont typeface="Arial" panose="020B0604020202020204" pitchFamily="34" charset="0"/>
              <a:buChar char="•"/>
            </a:pPr>
            <a:r>
              <a:rPr lang="en-US" dirty="0" smtClean="0"/>
              <a:t>Meta-review</a:t>
            </a:r>
          </a:p>
          <a:p>
            <a:pPr marL="457200" indent="-457200">
              <a:buFont typeface="Arial" panose="020B0604020202020204" pitchFamily="34" charset="0"/>
              <a:buChar char="•"/>
            </a:pPr>
            <a:r>
              <a:rPr lang="en-US" dirty="0" smtClean="0"/>
              <a:t>Support reviewer selection</a:t>
            </a:r>
          </a:p>
          <a:p>
            <a:pPr marL="914400" lvl="1" indent="-457200">
              <a:buFont typeface="Arial" panose="020B0604020202020204" pitchFamily="34" charset="0"/>
              <a:buChar char="•"/>
            </a:pPr>
            <a:r>
              <a:rPr lang="en-US" dirty="0" smtClean="0"/>
              <a:t>Reviewers drawn from:</a:t>
            </a:r>
          </a:p>
          <a:p>
            <a:pPr marL="1600200" lvl="2" indent="-457200">
              <a:buFont typeface="Arial" panose="020B0604020202020204" pitchFamily="34" charset="0"/>
              <a:buChar char="•"/>
            </a:pPr>
            <a:r>
              <a:rPr lang="en-US" dirty="0"/>
              <a:t>C</a:t>
            </a:r>
            <a:r>
              <a:rPr lang="en-US" dirty="0" smtClean="0"/>
              <a:t>itations, lit search, contacts</a:t>
            </a:r>
          </a:p>
          <a:p>
            <a:pPr marL="1600200" lvl="2" indent="-457200">
              <a:buFont typeface="Arial" panose="020B0604020202020204" pitchFamily="34" charset="0"/>
              <a:buChar char="•"/>
            </a:pPr>
            <a:r>
              <a:rPr lang="en-US" dirty="0" smtClean="0"/>
              <a:t>Keywords or categories (beware of breadth)</a:t>
            </a:r>
          </a:p>
          <a:p>
            <a:pPr marL="914400" lvl="1" indent="-457200">
              <a:buFont typeface="Arial" panose="020B0604020202020204" pitchFamily="34" charset="0"/>
              <a:buChar char="•"/>
            </a:pPr>
            <a:r>
              <a:rPr lang="en-US" dirty="0" smtClean="0"/>
              <a:t>Often accept based on title, abstract</a:t>
            </a:r>
          </a:p>
        </p:txBody>
      </p:sp>
    </p:spTree>
    <p:extLst>
      <p:ext uri="{BB962C8B-B14F-4D97-AF65-F5344CB8AC3E}">
        <p14:creationId xmlns:p14="http://schemas.microsoft.com/office/powerpoint/2010/main" val="2120393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2788" y="1787653"/>
            <a:ext cx="4641012" cy="3279647"/>
          </a:xfrm>
          <a:prstGeom prst="rect">
            <a:avLst/>
          </a:prstGeom>
        </p:spPr>
      </p:pic>
      <p:sp>
        <p:nvSpPr>
          <p:cNvPr id="2" name="Title 1"/>
          <p:cNvSpPr>
            <a:spLocks noGrp="1"/>
          </p:cNvSpPr>
          <p:nvPr>
            <p:ph type="title"/>
          </p:nvPr>
        </p:nvSpPr>
        <p:spPr/>
        <p:txBody>
          <a:bodyPr>
            <a:normAutofit fontScale="90000"/>
          </a:bodyPr>
          <a:lstStyle/>
          <a:p>
            <a:r>
              <a:rPr lang="en-US" sz="4900" b="1" dirty="0" smtClean="0"/>
              <a:t>CRA-W Programs  </a:t>
            </a:r>
            <a:r>
              <a:rPr lang="en-US" sz="4000" b="1" dirty="0" smtClean="0"/>
              <a:t/>
            </a:r>
            <a:br>
              <a:rPr lang="en-US" sz="4000" b="1" dirty="0" smtClean="0"/>
            </a:br>
            <a:r>
              <a:rPr lang="en-US" sz="3100" b="1" dirty="0" smtClean="0"/>
              <a:t>inspire </a:t>
            </a:r>
            <a:r>
              <a:rPr lang="en-US" sz="3100" b="1" dirty="0"/>
              <a:t>and </a:t>
            </a:r>
            <a:r>
              <a:rPr lang="en-US" sz="3100" b="1" dirty="0" smtClean="0"/>
              <a:t>increase the success of</a:t>
            </a:r>
            <a:br>
              <a:rPr lang="en-US" sz="3100" b="1" dirty="0" smtClean="0"/>
            </a:br>
            <a:r>
              <a:rPr lang="en-US" sz="3100" b="1" dirty="0" smtClean="0"/>
              <a:t>women </a:t>
            </a:r>
            <a:r>
              <a:rPr lang="en-US" sz="3100" b="1" dirty="0"/>
              <a:t>&amp; minorities in </a:t>
            </a:r>
            <a:r>
              <a:rPr lang="en-US" sz="3100" b="1" dirty="0" smtClean="0"/>
              <a:t>computing</a:t>
            </a:r>
            <a:endParaRPr lang="en-US" b="1" dirty="0"/>
          </a:p>
        </p:txBody>
      </p:sp>
      <p:sp>
        <p:nvSpPr>
          <p:cNvPr id="3" name="Content Placeholder 2"/>
          <p:cNvSpPr>
            <a:spLocks noGrp="1"/>
          </p:cNvSpPr>
          <p:nvPr>
            <p:ph type="body" sz="quarter" idx="10"/>
          </p:nvPr>
        </p:nvSpPr>
        <p:spPr>
          <a:xfrm>
            <a:off x="457200" y="5047790"/>
            <a:ext cx="8229600" cy="1260504"/>
          </a:xfrm>
        </p:spPr>
        <p:txBody>
          <a:bodyPr>
            <a:normAutofit fontScale="62500" lnSpcReduction="20000"/>
          </a:bodyPr>
          <a:lstStyle/>
          <a:p>
            <a:pPr marL="0" indent="0" algn="ctr">
              <a:buNone/>
            </a:pPr>
            <a:r>
              <a:rPr lang="en-US" sz="6400" b="1" dirty="0">
                <a:solidFill>
                  <a:srgbClr val="5996B6"/>
                </a:solidFill>
                <a:latin typeface="Calibri" charset="0"/>
                <a:ea typeface="ＭＳ Ｐゴシック" charset="0"/>
                <a:cs typeface="ＭＳ Ｐゴシック" charset="0"/>
              </a:rPr>
              <a:t>600+ </a:t>
            </a:r>
            <a:r>
              <a:rPr lang="en-US" sz="4000" b="1" dirty="0">
                <a:solidFill>
                  <a:srgbClr val="5996B6"/>
                </a:solidFill>
                <a:latin typeface="Calibri" charset="0"/>
                <a:ea typeface="ＭＳ Ｐゴシック" charset="0"/>
                <a:cs typeface="ＭＳ Ｐゴシック" charset="0"/>
              </a:rPr>
              <a:t>students </a:t>
            </a:r>
            <a:r>
              <a:rPr lang="en-US" sz="4000" b="1" dirty="0" smtClean="0">
                <a:solidFill>
                  <a:srgbClr val="5996B6"/>
                </a:solidFill>
                <a:latin typeface="Calibri" charset="0"/>
                <a:ea typeface="ＭＳ Ｐゴシック" charset="0"/>
                <a:cs typeface="ＭＳ Ｐゴシック" charset="0"/>
              </a:rPr>
              <a:t>&amp; PhD </a:t>
            </a:r>
            <a:r>
              <a:rPr lang="en-US" sz="4000" b="1" dirty="0">
                <a:solidFill>
                  <a:srgbClr val="5996B6"/>
                </a:solidFill>
                <a:latin typeface="Calibri" charset="0"/>
                <a:ea typeface="ＭＳ Ｐゴシック" charset="0"/>
                <a:cs typeface="ＭＳ Ｐゴシック" charset="0"/>
              </a:rPr>
              <a:t>researchers </a:t>
            </a:r>
            <a:r>
              <a:rPr lang="en-US" sz="4000" b="1" dirty="0" smtClean="0">
                <a:solidFill>
                  <a:srgbClr val="5996B6"/>
                </a:solidFill>
                <a:latin typeface="Calibri" charset="0"/>
                <a:ea typeface="ＭＳ Ｐゴシック" charset="0"/>
                <a:cs typeface="ＭＳ Ｐゴシック" charset="0"/>
              </a:rPr>
              <a:t>every year</a:t>
            </a:r>
            <a:endParaRPr lang="en-US" b="1" dirty="0" smtClean="0">
              <a:solidFill>
                <a:srgbClr val="5996B6"/>
              </a:solidFill>
              <a:latin typeface="Calibri" charset="0"/>
              <a:ea typeface="ＭＳ Ｐゴシック" charset="0"/>
              <a:cs typeface="ＭＳ Ｐゴシック" charset="0"/>
            </a:endParaRPr>
          </a:p>
          <a:p>
            <a:pPr marL="0" indent="0" algn="ctr">
              <a:buNone/>
            </a:pPr>
            <a:r>
              <a:rPr lang="en-US" sz="4000" b="1" dirty="0">
                <a:solidFill>
                  <a:srgbClr val="5996B6"/>
                </a:solidFill>
                <a:latin typeface="Calibri" charset="0"/>
                <a:ea typeface="ＭＳ Ｐゴシック" charset="0"/>
                <a:cs typeface="ＭＳ Ｐゴシック" charset="0"/>
              </a:rPr>
              <a:t>f</a:t>
            </a:r>
            <a:r>
              <a:rPr lang="en-US" sz="4000" b="1" dirty="0" smtClean="0">
                <a:solidFill>
                  <a:srgbClr val="5996B6"/>
                </a:solidFill>
                <a:latin typeface="Calibri" charset="0"/>
                <a:ea typeface="ＭＳ Ｐゴシック" charset="0"/>
                <a:cs typeface="ＭＳ Ｐゴシック" charset="0"/>
              </a:rPr>
              <a:t>rom</a:t>
            </a:r>
            <a:r>
              <a:rPr lang="en-US" b="1" dirty="0" smtClean="0">
                <a:solidFill>
                  <a:srgbClr val="5996B6"/>
                </a:solidFill>
                <a:latin typeface="Calibri" charset="0"/>
                <a:ea typeface="ＭＳ Ｐゴシック" charset="0"/>
                <a:cs typeface="ＭＳ Ｐゴシック" charset="0"/>
              </a:rPr>
              <a:t> </a:t>
            </a:r>
            <a:r>
              <a:rPr lang="en-US" sz="6400" b="1" dirty="0" smtClean="0">
                <a:solidFill>
                  <a:srgbClr val="5996B6"/>
                </a:solidFill>
                <a:latin typeface="Calibri" charset="0"/>
                <a:ea typeface="ＭＳ Ｐゴシック" charset="0"/>
                <a:cs typeface="ＭＳ Ｐゴシック" charset="0"/>
              </a:rPr>
              <a:t>250</a:t>
            </a:r>
            <a:r>
              <a:rPr lang="en-US" b="1" dirty="0" smtClean="0">
                <a:solidFill>
                  <a:srgbClr val="5996B6"/>
                </a:solidFill>
                <a:latin typeface="Calibri" charset="0"/>
                <a:ea typeface="ＭＳ Ｐゴシック" charset="0"/>
                <a:cs typeface="ＭＳ Ｐゴシック" charset="0"/>
              </a:rPr>
              <a:t> </a:t>
            </a:r>
            <a:r>
              <a:rPr lang="en-US" sz="4000" b="1" dirty="0" smtClean="0">
                <a:solidFill>
                  <a:srgbClr val="5996B6"/>
                </a:solidFill>
                <a:latin typeface="Calibri" charset="0"/>
                <a:ea typeface="ＭＳ Ｐゴシック" charset="0"/>
                <a:cs typeface="ＭＳ Ｐゴシック" charset="0"/>
              </a:rPr>
              <a:t>U.S. institutions</a:t>
            </a:r>
            <a:endParaRPr lang="en-US" sz="4000" b="1" dirty="0">
              <a:solidFill>
                <a:srgbClr val="5996B6"/>
              </a:solidFill>
              <a:latin typeface="Calibri" charset="0"/>
              <a:ea typeface="ＭＳ Ｐゴシック" charset="0"/>
              <a:cs typeface="ＭＳ Ｐゴシック" charset="0"/>
            </a:endParaRPr>
          </a:p>
          <a:p>
            <a:pPr algn="ctr"/>
            <a:endParaRPr lang="en-US" dirty="0"/>
          </a:p>
        </p:txBody>
      </p:sp>
    </p:spTree>
    <p:extLst>
      <p:ext uri="{BB962C8B-B14F-4D97-AF65-F5344CB8AC3E}">
        <p14:creationId xmlns:p14="http://schemas.microsoft.com/office/powerpoint/2010/main" val="2522895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Reviews</a:t>
            </a:r>
            <a:endParaRPr lang="en-US" dirty="0"/>
          </a:p>
        </p:txBody>
      </p:sp>
      <p:sp>
        <p:nvSpPr>
          <p:cNvPr id="3" name="Content Placeholder 2"/>
          <p:cNvSpPr>
            <a:spLocks noGrp="1"/>
          </p:cNvSpPr>
          <p:nvPr>
            <p:ph type="body" sz="quarter" idx="10"/>
          </p:nvPr>
        </p:nvSpPr>
        <p:spPr/>
        <p:txBody>
          <a:bodyPr>
            <a:normAutofit/>
          </a:bodyPr>
          <a:lstStyle/>
          <a:p>
            <a:pPr marL="457200" indent="-457200">
              <a:buFont typeface="Arial" panose="020B0604020202020204" pitchFamily="34" charset="0"/>
              <a:buChar char="•"/>
            </a:pPr>
            <a:r>
              <a:rPr lang="en-US" dirty="0" smtClean="0"/>
              <a:t>Separate out the emotional response</a:t>
            </a:r>
          </a:p>
          <a:p>
            <a:pPr marL="914400" lvl="1" indent="-457200">
              <a:buFont typeface="Arial" panose="020B0604020202020204" pitchFamily="34" charset="0"/>
              <a:buChar char="•"/>
            </a:pPr>
            <a:r>
              <a:rPr lang="en-US" dirty="0" smtClean="0"/>
              <a:t>Write a rebuttal or make edits later</a:t>
            </a:r>
          </a:p>
          <a:p>
            <a:pPr marL="457200" indent="-457200">
              <a:buFont typeface="Arial" panose="020B0604020202020204" pitchFamily="34" charset="0"/>
              <a:buChar char="•"/>
            </a:pPr>
            <a:r>
              <a:rPr lang="en-US" dirty="0" smtClean="0"/>
              <a:t>Understand the reviews</a:t>
            </a:r>
          </a:p>
          <a:p>
            <a:pPr marL="914400" lvl="1" indent="-457200">
              <a:buFont typeface="Arial" panose="020B0604020202020204" pitchFamily="34" charset="0"/>
              <a:buChar char="•"/>
            </a:pPr>
            <a:r>
              <a:rPr lang="en-US" dirty="0" smtClean="0"/>
              <a:t>Identify </a:t>
            </a:r>
            <a:r>
              <a:rPr lang="en-US" dirty="0"/>
              <a:t>important </a:t>
            </a:r>
            <a:r>
              <a:rPr lang="en-US" dirty="0" smtClean="0"/>
              <a:t>issues</a:t>
            </a:r>
          </a:p>
          <a:p>
            <a:pPr marL="914400" lvl="1" indent="-457200">
              <a:buFont typeface="Arial" panose="020B0604020202020204" pitchFamily="34" charset="0"/>
              <a:buChar char="•"/>
            </a:pPr>
            <a:r>
              <a:rPr lang="en-US" dirty="0" smtClean="0"/>
              <a:t>Get to the root cause of complaints</a:t>
            </a:r>
            <a:endParaRPr lang="en-US" dirty="0"/>
          </a:p>
          <a:p>
            <a:pPr marL="914400" lvl="1" indent="-457200">
              <a:buFont typeface="Arial" panose="020B0604020202020204" pitchFamily="34" charset="0"/>
              <a:buChar char="•"/>
            </a:pPr>
            <a:r>
              <a:rPr lang="en-US" dirty="0" smtClean="0"/>
              <a:t>Issues you already </a:t>
            </a:r>
            <a:r>
              <a:rPr lang="en-US" dirty="0"/>
              <a:t>address </a:t>
            </a:r>
            <a:r>
              <a:rPr lang="en-US" dirty="0" smtClean="0"/>
              <a:t>were unclear</a:t>
            </a:r>
          </a:p>
          <a:p>
            <a:pPr marL="457200" indent="-457200">
              <a:buFont typeface="Arial" panose="020B0604020202020204" pitchFamily="34" charset="0"/>
              <a:buChar char="•"/>
            </a:pPr>
            <a:r>
              <a:rPr lang="en-US" dirty="0" smtClean="0"/>
              <a:t>Respond to the reviews</a:t>
            </a:r>
          </a:p>
          <a:p>
            <a:pPr marL="914400" lvl="1" indent="-457200">
              <a:buFont typeface="Arial" panose="020B0604020202020204" pitchFamily="34" charset="0"/>
              <a:buChar char="•"/>
            </a:pPr>
            <a:r>
              <a:rPr lang="en-US" dirty="0" smtClean="0"/>
              <a:t>Reviewers will see the paper again</a:t>
            </a:r>
            <a:endParaRPr lang="en-US" dirty="0"/>
          </a:p>
        </p:txBody>
      </p:sp>
    </p:spTree>
    <p:extLst>
      <p:ext uri="{BB962C8B-B14F-4D97-AF65-F5344CB8AC3E}">
        <p14:creationId xmlns:p14="http://schemas.microsoft.com/office/powerpoint/2010/main" val="131482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Rejection</a:t>
            </a:r>
            <a:endParaRPr lang="en-US" dirty="0"/>
          </a:p>
        </p:txBody>
      </p:sp>
      <p:sp>
        <p:nvSpPr>
          <p:cNvPr id="3" name="Content Placeholder 2"/>
          <p:cNvSpPr>
            <a:spLocks noGrp="1"/>
          </p:cNvSpPr>
          <p:nvPr>
            <p:ph type="body" sz="quarter" idx="10"/>
          </p:nvPr>
        </p:nvSpPr>
        <p:spPr>
          <a:xfrm>
            <a:off x="457200" y="1435373"/>
            <a:ext cx="8229600" cy="4449114"/>
          </a:xfrm>
        </p:spPr>
        <p:txBody>
          <a:bodyPr>
            <a:normAutofit/>
          </a:bodyPr>
          <a:lstStyle/>
          <a:p>
            <a:pPr marL="457200" indent="-457200">
              <a:buFont typeface="Arial" panose="020B0604020202020204" pitchFamily="34" charset="0"/>
              <a:buChar char="•"/>
            </a:pPr>
            <a:r>
              <a:rPr lang="en-US" dirty="0" smtClean="0"/>
              <a:t>Great papers sometimes get rejected</a:t>
            </a:r>
          </a:p>
          <a:p>
            <a:pPr marL="914400" lvl="1" indent="-457200">
              <a:buFont typeface="Arial" panose="020B0604020202020204" pitchFamily="34" charset="0"/>
              <a:buChar char="•"/>
            </a:pPr>
            <a:r>
              <a:rPr lang="en-US" dirty="0" smtClean="0"/>
              <a:t>There is variation and error in process</a:t>
            </a:r>
          </a:p>
          <a:p>
            <a:pPr marL="914400" lvl="1" indent="-457200">
              <a:buFont typeface="Arial" panose="020B0604020202020204" pitchFamily="34" charset="0"/>
              <a:buChar char="•"/>
            </a:pPr>
            <a:r>
              <a:rPr lang="en-US" dirty="0" smtClean="0"/>
              <a:t>New or bridge topics particularly at risk</a:t>
            </a:r>
          </a:p>
          <a:p>
            <a:pPr marL="457200" indent="-457200">
              <a:buFont typeface="Arial" panose="020B0604020202020204" pitchFamily="34" charset="0"/>
              <a:buChar char="•"/>
            </a:pPr>
            <a:r>
              <a:rPr lang="en-US" dirty="0" smtClean="0"/>
              <a:t>Keep trying</a:t>
            </a:r>
          </a:p>
          <a:p>
            <a:pPr marL="914400" lvl="1" indent="-457200">
              <a:buFont typeface="Arial" panose="020B0604020202020204" pitchFamily="34" charset="0"/>
              <a:buChar char="•"/>
            </a:pPr>
            <a:r>
              <a:rPr lang="en-US" dirty="0" smtClean="0"/>
              <a:t>Good target: Three submissions</a:t>
            </a:r>
          </a:p>
          <a:p>
            <a:pPr marL="457200" indent="-457200">
              <a:buFont typeface="Arial" panose="020B0604020202020204" pitchFamily="34" charset="0"/>
              <a:buChar char="•"/>
            </a:pPr>
            <a:r>
              <a:rPr lang="en-US" dirty="0" smtClean="0"/>
              <a:t>Consider a venue change</a:t>
            </a:r>
          </a:p>
          <a:p>
            <a:pPr marL="914400" lvl="1" indent="-457200">
              <a:buFont typeface="Arial" panose="020B0604020202020204" pitchFamily="34" charset="0"/>
              <a:buChar char="•"/>
            </a:pPr>
            <a:r>
              <a:rPr lang="en-US" dirty="0" smtClean="0"/>
              <a:t>Match content to the best audience</a:t>
            </a:r>
          </a:p>
          <a:p>
            <a:pPr marL="457200" indent="-457200">
              <a:buFont typeface="Arial" panose="020B0604020202020204" pitchFamily="34" charset="0"/>
              <a:buChar char="•"/>
            </a:pPr>
            <a:r>
              <a:rPr lang="en-US" dirty="0" smtClean="0"/>
              <a:t>ALWAYS address reviewer comments</a:t>
            </a:r>
          </a:p>
        </p:txBody>
      </p:sp>
    </p:spTree>
    <p:extLst>
      <p:ext uri="{BB962C8B-B14F-4D97-AF65-F5344CB8AC3E}">
        <p14:creationId xmlns:p14="http://schemas.microsoft.com/office/powerpoint/2010/main" val="964383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Publication Process</a:t>
            </a:r>
            <a:endParaRPr lang="en-US" dirty="0"/>
          </a:p>
        </p:txBody>
      </p:sp>
      <p:sp>
        <p:nvSpPr>
          <p:cNvPr id="3" name="Content Placeholder 2"/>
          <p:cNvSpPr>
            <a:spLocks noGrp="1"/>
          </p:cNvSpPr>
          <p:nvPr>
            <p:ph type="body" sz="quarter" idx="10"/>
          </p:nvPr>
        </p:nvSpPr>
        <p:spPr/>
        <p:txBody>
          <a:bodyPr>
            <a:normAutofit/>
          </a:bodyPr>
          <a:lstStyle/>
          <a:p>
            <a:pPr marL="457200" indent="-457200">
              <a:buFont typeface="Arial" panose="020B0604020202020204" pitchFamily="34" charset="0"/>
              <a:buChar char="•"/>
            </a:pPr>
            <a:r>
              <a:rPr lang="en-US" dirty="0" smtClean="0"/>
              <a:t>Prepare the camera-ready version</a:t>
            </a:r>
            <a:endParaRPr lang="en-US" dirty="0">
              <a:sym typeface="Wingdings" pitchFamily="2" charset="2"/>
            </a:endParaRPr>
          </a:p>
          <a:p>
            <a:pPr marL="914400" lvl="1" indent="-457200">
              <a:buFont typeface="Arial" panose="020B0604020202020204" pitchFamily="34" charset="0"/>
              <a:buChar char="•"/>
            </a:pPr>
            <a:r>
              <a:rPr lang="en-US" dirty="0" smtClean="0">
                <a:sym typeface="Wingdings" pitchFamily="2" charset="2"/>
              </a:rPr>
              <a:t>Goal is strong paper, not just accepted paper</a:t>
            </a:r>
          </a:p>
          <a:p>
            <a:pPr marL="914400" lvl="1" indent="-457200">
              <a:buFont typeface="Arial" panose="020B0604020202020204" pitchFamily="34" charset="0"/>
              <a:buChar char="•"/>
            </a:pPr>
            <a:r>
              <a:rPr lang="en-US" dirty="0" smtClean="0">
                <a:sym typeface="Wingdings" pitchFamily="2" charset="2"/>
              </a:rPr>
              <a:t>Address </a:t>
            </a:r>
            <a:r>
              <a:rPr lang="en-US" dirty="0">
                <a:sym typeface="Wingdings" pitchFamily="2" charset="2"/>
              </a:rPr>
              <a:t>reviewer </a:t>
            </a:r>
            <a:r>
              <a:rPr lang="en-US" dirty="0" smtClean="0">
                <a:sym typeface="Wingdings" pitchFamily="2" charset="2"/>
              </a:rPr>
              <a:t>comments</a:t>
            </a:r>
          </a:p>
          <a:p>
            <a:pPr marL="457200" indent="-457200">
              <a:buFont typeface="Arial" panose="020B0604020202020204" pitchFamily="34" charset="0"/>
              <a:buChar char="•"/>
            </a:pPr>
            <a:r>
              <a:rPr lang="en-US" dirty="0" smtClean="0">
                <a:sym typeface="Wingdings" pitchFamily="2" charset="2"/>
              </a:rPr>
              <a:t>Promote the research</a:t>
            </a:r>
          </a:p>
          <a:p>
            <a:pPr marL="914400" lvl="1" indent="-457200">
              <a:buFont typeface="Arial" panose="020B0604020202020204" pitchFamily="34" charset="0"/>
              <a:buChar char="•"/>
            </a:pPr>
            <a:r>
              <a:rPr lang="en-US" dirty="0" smtClean="0">
                <a:sym typeface="Wingdings" pitchFamily="2" charset="2"/>
              </a:rPr>
              <a:t>Link to it from your webpage</a:t>
            </a:r>
          </a:p>
          <a:p>
            <a:pPr marL="914400" lvl="1" indent="-457200">
              <a:buFont typeface="Arial" panose="020B0604020202020204" pitchFamily="34" charset="0"/>
              <a:buChar char="•"/>
            </a:pPr>
            <a:r>
              <a:rPr lang="en-US" dirty="0" smtClean="0">
                <a:sym typeface="Wingdings" pitchFamily="2" charset="2"/>
              </a:rPr>
              <a:t>Blog about it</a:t>
            </a:r>
          </a:p>
          <a:p>
            <a:pPr marL="914400" lvl="1" indent="-457200">
              <a:buFont typeface="Arial" panose="020B0604020202020204" pitchFamily="34" charset="0"/>
              <a:buChar char="•"/>
            </a:pPr>
            <a:r>
              <a:rPr lang="en-US" dirty="0" smtClean="0">
                <a:sym typeface="Wingdings" pitchFamily="2" charset="2"/>
              </a:rPr>
              <a:t>Tweet about</a:t>
            </a:r>
          </a:p>
          <a:p>
            <a:pPr marL="457200" indent="-457200">
              <a:buFont typeface="Arial" panose="020B0604020202020204" pitchFamily="34" charset="0"/>
              <a:buChar char="•"/>
            </a:pPr>
            <a:r>
              <a:rPr lang="en-US" dirty="0">
                <a:sym typeface="Wingdings" pitchFamily="2" charset="2"/>
              </a:rPr>
              <a:t>Present the </a:t>
            </a:r>
            <a:r>
              <a:rPr lang="en-US" dirty="0" smtClean="0">
                <a:sym typeface="Wingdings" pitchFamily="2" charset="2"/>
              </a:rPr>
              <a:t>paper</a:t>
            </a:r>
            <a:endParaRPr lang="en-US" dirty="0">
              <a:sym typeface="Wingdings" pitchFamily="2" charset="2"/>
            </a:endParaRPr>
          </a:p>
        </p:txBody>
      </p:sp>
    </p:spTree>
    <p:extLst>
      <p:ext uri="{BB962C8B-B14F-4D97-AF65-F5344CB8AC3E}">
        <p14:creationId xmlns:p14="http://schemas.microsoft.com/office/powerpoint/2010/main" val="2367020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Your Research</a:t>
            </a:r>
            <a:endParaRPr lang="en-US" dirty="0"/>
          </a:p>
        </p:txBody>
      </p:sp>
      <p:sp>
        <p:nvSpPr>
          <p:cNvPr id="3" name="Text Placeholder 2"/>
          <p:cNvSpPr>
            <a:spLocks noGrp="1"/>
          </p:cNvSpPr>
          <p:nvPr>
            <p:ph type="body" sz="quarter" idx="10"/>
          </p:nvPr>
        </p:nvSpPr>
        <p:spPr/>
        <p:txBody>
          <a:bodyPr>
            <a:normAutofit fontScale="92500" lnSpcReduction="10000"/>
          </a:bodyPr>
          <a:lstStyle/>
          <a:p>
            <a:pPr marL="457200" indent="-457200">
              <a:buFont typeface="Arial" panose="020B0604020202020204" pitchFamily="34" charset="0"/>
              <a:buChar char="•"/>
            </a:pPr>
            <a:r>
              <a:rPr lang="en-US" dirty="0"/>
              <a:t>Tailor your content to </a:t>
            </a:r>
            <a:r>
              <a:rPr lang="en-US" dirty="0" smtClean="0"/>
              <a:t>your </a:t>
            </a:r>
            <a:r>
              <a:rPr lang="en-US" dirty="0"/>
              <a:t>audience</a:t>
            </a:r>
          </a:p>
          <a:p>
            <a:pPr marL="457200" indent="-457200">
              <a:buFont typeface="Arial" panose="020B0604020202020204" pitchFamily="34" charset="0"/>
              <a:buChar char="•"/>
            </a:pPr>
            <a:r>
              <a:rPr lang="en-US" dirty="0" smtClean="0"/>
              <a:t>Fit </a:t>
            </a:r>
            <a:r>
              <a:rPr lang="en-US" dirty="0"/>
              <a:t>your material into the available time</a:t>
            </a:r>
          </a:p>
          <a:p>
            <a:pPr marL="457200" indent="-457200">
              <a:buFont typeface="Arial" panose="020B0604020202020204" pitchFamily="34" charset="0"/>
              <a:buChar char="•"/>
            </a:pPr>
            <a:r>
              <a:rPr lang="en-US" dirty="0"/>
              <a:t>Outline what you plan to </a:t>
            </a:r>
            <a:r>
              <a:rPr lang="en-US" dirty="0" smtClean="0"/>
              <a:t>present</a:t>
            </a:r>
            <a:endParaRPr lang="en-US" dirty="0"/>
          </a:p>
          <a:p>
            <a:pPr marL="457200" indent="-457200">
              <a:buFont typeface="Arial" panose="020B0604020202020204" pitchFamily="34" charset="0"/>
              <a:buChar char="•"/>
            </a:pPr>
            <a:r>
              <a:rPr lang="en-US" dirty="0" smtClean="0"/>
              <a:t>Ensure your material is engaging and segues smoothly</a:t>
            </a:r>
          </a:p>
          <a:p>
            <a:pPr marL="457200" indent="-457200">
              <a:buFont typeface="Arial" panose="020B0604020202020204" pitchFamily="34" charset="0"/>
              <a:buChar char="•"/>
            </a:pPr>
            <a:r>
              <a:rPr lang="en-US" dirty="0" smtClean="0"/>
              <a:t>Check your </a:t>
            </a:r>
            <a:r>
              <a:rPr lang="en-US" dirty="0"/>
              <a:t>verbal and body </a:t>
            </a:r>
            <a:r>
              <a:rPr lang="en-US" dirty="0" smtClean="0"/>
              <a:t>language</a:t>
            </a:r>
          </a:p>
          <a:p>
            <a:pPr marL="457200" indent="-457200">
              <a:buFont typeface="Arial" panose="020B0604020202020204" pitchFamily="34" charset="0"/>
              <a:buChar char="•"/>
            </a:pPr>
            <a:r>
              <a:rPr lang="en-US" dirty="0"/>
              <a:t>Avoid reading your </a:t>
            </a:r>
            <a:r>
              <a:rPr lang="en-US" dirty="0" smtClean="0"/>
              <a:t>slides, make </a:t>
            </a:r>
            <a:r>
              <a:rPr lang="en-US" dirty="0"/>
              <a:t>eye contact </a:t>
            </a:r>
          </a:p>
          <a:p>
            <a:pPr marL="457200" indent="-457200">
              <a:buFont typeface="Arial" panose="020B0604020202020204" pitchFamily="34" charset="0"/>
              <a:buChar char="•"/>
            </a:pPr>
            <a:r>
              <a:rPr lang="en-US" dirty="0"/>
              <a:t>Summarize your key points at the end</a:t>
            </a:r>
          </a:p>
          <a:p>
            <a:pPr marL="457200" indent="-457200">
              <a:buFont typeface="Arial" panose="020B0604020202020204" pitchFamily="34" charset="0"/>
              <a:buChar char="•"/>
            </a:pPr>
            <a:r>
              <a:rPr lang="en-US" dirty="0"/>
              <a:t>Acknowledge your contributors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555911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Representing </a:t>
            </a:r>
            <a:r>
              <a:rPr lang="en-US" dirty="0"/>
              <a:t>Y</a:t>
            </a:r>
            <a:r>
              <a:rPr lang="en-US" dirty="0" smtClean="0"/>
              <a:t>ourself </a:t>
            </a:r>
            <a:r>
              <a:rPr lang="en-US" dirty="0"/>
              <a:t>T</a:t>
            </a:r>
            <a:r>
              <a:rPr lang="en-US" dirty="0" smtClean="0"/>
              <a:t>hrough </a:t>
            </a:r>
            <a:r>
              <a:rPr lang="en-US" dirty="0"/>
              <a:t>Y</a:t>
            </a:r>
            <a:r>
              <a:rPr lang="en-US" dirty="0" smtClean="0"/>
              <a:t>our Online Presence</a:t>
            </a:r>
            <a:endParaRPr lang="en-US" dirty="0"/>
          </a:p>
        </p:txBody>
      </p:sp>
    </p:spTree>
    <p:extLst>
      <p:ext uri="{BB962C8B-B14F-4D97-AF65-F5344CB8AC3E}">
        <p14:creationId xmlns:p14="http://schemas.microsoft.com/office/powerpoint/2010/main" val="1624854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Online Presence</a:t>
            </a:r>
            <a:endParaRPr lang="en-US" dirty="0"/>
          </a:p>
        </p:txBody>
      </p:sp>
      <p:sp>
        <p:nvSpPr>
          <p:cNvPr id="3" name="Text Placeholder 2"/>
          <p:cNvSpPr>
            <a:spLocks noGrp="1"/>
          </p:cNvSpPr>
          <p:nvPr>
            <p:ph type="body" sz="quarter" idx="10"/>
          </p:nvPr>
        </p:nvSpPr>
        <p:spPr>
          <a:xfrm>
            <a:off x="457200" y="1656412"/>
            <a:ext cx="8686800" cy="4449114"/>
          </a:xfrm>
        </p:spPr>
        <p:txBody>
          <a:bodyPr/>
          <a:lstStyle/>
          <a:p>
            <a:pPr marL="457200" indent="-457200">
              <a:buFont typeface="Arial" panose="020B0604020202020204" pitchFamily="34" charset="0"/>
              <a:buChar char="•"/>
            </a:pPr>
            <a:r>
              <a:rPr lang="en-US" dirty="0" smtClean="0"/>
              <a:t>Create web content you can control</a:t>
            </a:r>
          </a:p>
          <a:p>
            <a:pPr marL="457200" indent="-457200">
              <a:buFont typeface="Arial" panose="020B0604020202020204" pitchFamily="34" charset="0"/>
              <a:buChar char="•"/>
            </a:pPr>
            <a:r>
              <a:rPr lang="en-US" dirty="0"/>
              <a:t>Support access to your publications</a:t>
            </a:r>
          </a:p>
          <a:p>
            <a:pPr marL="457200" indent="-457200">
              <a:buFont typeface="Arial" panose="020B0604020202020204" pitchFamily="34" charset="0"/>
              <a:buChar char="•"/>
            </a:pPr>
            <a:r>
              <a:rPr lang="en-US" dirty="0" smtClean="0"/>
              <a:t>Manage what people find</a:t>
            </a:r>
          </a:p>
          <a:p>
            <a:pPr marL="457200" indent="-457200">
              <a:buFont typeface="Arial" panose="020B0604020202020204" pitchFamily="34" charset="0"/>
              <a:buChar char="•"/>
            </a:pPr>
            <a:r>
              <a:rPr lang="en-US" dirty="0" smtClean="0"/>
              <a:t>Invite trusted friends to follow and share</a:t>
            </a:r>
          </a:p>
          <a:p>
            <a:pPr marL="457200" indent="-457200">
              <a:buFont typeface="Arial" panose="020B0604020202020204" pitchFamily="34" charset="0"/>
              <a:buChar char="•"/>
            </a:pPr>
            <a:r>
              <a:rPr lang="en-US" dirty="0" smtClean="0"/>
              <a:t>Encourage comments, but moderate content</a:t>
            </a:r>
          </a:p>
          <a:p>
            <a:pPr marL="457200" indent="-457200">
              <a:buFont typeface="Arial" panose="020B0604020202020204" pitchFamily="34" charset="0"/>
              <a:buChar char="•"/>
            </a:pPr>
            <a:r>
              <a:rPr lang="en-US" dirty="0" smtClean="0"/>
              <a:t>Post regularly to bring in fresh insights and perspectives</a:t>
            </a:r>
            <a:endParaRPr lang="en-US" dirty="0"/>
          </a:p>
        </p:txBody>
      </p:sp>
    </p:spTree>
    <p:extLst>
      <p:ext uri="{BB962C8B-B14F-4D97-AF65-F5344CB8AC3E}">
        <p14:creationId xmlns:p14="http://schemas.microsoft.com/office/powerpoint/2010/main" val="3555063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Content You Control</a:t>
            </a:r>
            <a:endParaRPr lang="en-US" dirty="0"/>
          </a:p>
        </p:txBody>
      </p:sp>
      <p:sp>
        <p:nvSpPr>
          <p:cNvPr id="3" name="Text Placeholder 2"/>
          <p:cNvSpPr>
            <a:spLocks noGrp="1"/>
          </p:cNvSpPr>
          <p:nvPr>
            <p:ph type="body" sz="quarter" idx="10"/>
          </p:nvPr>
        </p:nvSpPr>
        <p:spPr/>
        <p:txBody>
          <a:bodyPr>
            <a:normAutofit/>
          </a:bodyPr>
          <a:lstStyle/>
          <a:p>
            <a:pPr>
              <a:defRPr/>
            </a:pPr>
            <a:r>
              <a:rPr lang="en-US" b="1" dirty="0" smtClean="0"/>
              <a:t>Raise your hand if you have:</a:t>
            </a:r>
          </a:p>
          <a:p>
            <a:pPr marL="514350" indent="-514350">
              <a:buFont typeface="+mj-lt"/>
              <a:buAutoNum type="arabicPeriod"/>
              <a:defRPr/>
            </a:pPr>
            <a:r>
              <a:rPr lang="en-US" dirty="0" smtClean="0"/>
              <a:t>Professional </a:t>
            </a:r>
            <a:r>
              <a:rPr lang="en-US" dirty="0"/>
              <a:t>webpage</a:t>
            </a:r>
          </a:p>
          <a:p>
            <a:pPr marL="514350" indent="-514350">
              <a:buFont typeface="+mj-lt"/>
              <a:buAutoNum type="arabicPeriod"/>
              <a:defRPr/>
            </a:pPr>
            <a:r>
              <a:rPr lang="en-US" dirty="0" smtClean="0"/>
              <a:t>A university or work page</a:t>
            </a:r>
            <a:endParaRPr lang="en-US" dirty="0"/>
          </a:p>
          <a:p>
            <a:pPr marL="514350" indent="-514350">
              <a:buFont typeface="+mj-lt"/>
              <a:buAutoNum type="arabicPeriod"/>
              <a:defRPr/>
            </a:pPr>
            <a:r>
              <a:rPr lang="en-US" dirty="0" smtClean="0"/>
              <a:t>A Facebook account</a:t>
            </a:r>
            <a:endParaRPr lang="en-US" dirty="0"/>
          </a:p>
          <a:p>
            <a:pPr marL="514350" indent="-514350">
              <a:buFont typeface="+mj-lt"/>
              <a:buAutoNum type="arabicPeriod"/>
              <a:defRPr/>
            </a:pPr>
            <a:r>
              <a:rPr lang="en-US" dirty="0" smtClean="0"/>
              <a:t>A Linked-In account</a:t>
            </a:r>
            <a:endParaRPr lang="en-US" dirty="0"/>
          </a:p>
          <a:p>
            <a:pPr marL="514350" indent="-514350">
              <a:buFont typeface="+mj-lt"/>
              <a:buAutoNum type="arabicPeriod"/>
              <a:defRPr/>
            </a:pPr>
            <a:r>
              <a:rPr lang="en-US" dirty="0"/>
              <a:t>Twitter, Tumblr, or </a:t>
            </a:r>
            <a:r>
              <a:rPr lang="en-US" dirty="0" smtClean="0"/>
              <a:t>social </a:t>
            </a:r>
            <a:r>
              <a:rPr lang="en-US" dirty="0"/>
              <a:t>media account</a:t>
            </a:r>
          </a:p>
          <a:p>
            <a:pPr marL="514350" indent="-514350">
              <a:buFont typeface="+mj-lt"/>
              <a:buAutoNum type="arabicPeriod"/>
              <a:defRPr/>
            </a:pPr>
            <a:r>
              <a:rPr lang="en-US" dirty="0"/>
              <a:t>A professional blog</a:t>
            </a:r>
          </a:p>
        </p:txBody>
      </p:sp>
    </p:spTree>
    <p:extLst>
      <p:ext uri="{BB962C8B-B14F-4D97-AF65-F5344CB8AC3E}">
        <p14:creationId xmlns:p14="http://schemas.microsoft.com/office/powerpoint/2010/main" val="2969189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Professional Website</a:t>
            </a:r>
            <a:endParaRPr lang="en-US" dirty="0"/>
          </a:p>
        </p:txBody>
      </p:sp>
      <p:sp>
        <p:nvSpPr>
          <p:cNvPr id="5" name="Content Placeholder 4"/>
          <p:cNvSpPr txBox="1">
            <a:spLocks noGrp="1"/>
          </p:cNvSpPr>
          <p:nvPr>
            <p:ph type="body" sz="quarter" idx="10"/>
          </p:nvPr>
        </p:nvSpPr>
        <p:spPr>
          <a:xfrm>
            <a:off x="144855" y="1417638"/>
            <a:ext cx="8999145" cy="4031873"/>
          </a:xfrm>
          <a:prstGeom prst="rect">
            <a:avLst/>
          </a:prstGeom>
          <a:noFill/>
        </p:spPr>
        <p:txBody>
          <a:bodyPr wrap="square" rtlCol="0">
            <a:spAutoFit/>
          </a:bodyPr>
          <a:lstStyle/>
          <a:p>
            <a:pPr marL="57150">
              <a:defRPr/>
            </a:pPr>
            <a:r>
              <a:rPr lang="en-US" b="1" dirty="0" smtClean="0"/>
              <a:t>What to list is your greatest locus of control:</a:t>
            </a:r>
          </a:p>
          <a:p>
            <a:pPr marL="457200" indent="-457200">
              <a:spcBef>
                <a:spcPts val="0"/>
              </a:spcBef>
              <a:buFont typeface="Arial" panose="020B0604020202020204" pitchFamily="34" charset="0"/>
              <a:buChar char="•"/>
              <a:defRPr/>
            </a:pPr>
            <a:r>
              <a:rPr lang="en-US" dirty="0" smtClean="0"/>
              <a:t>Publications</a:t>
            </a:r>
            <a:endParaRPr lang="en-US" dirty="0"/>
          </a:p>
          <a:p>
            <a:pPr marL="457200" indent="-457200">
              <a:spcBef>
                <a:spcPts val="0"/>
              </a:spcBef>
              <a:buFont typeface="Arial" panose="020B0604020202020204" pitchFamily="34" charset="0"/>
              <a:buChar char="•"/>
              <a:defRPr/>
            </a:pPr>
            <a:r>
              <a:rPr lang="en-US" dirty="0"/>
              <a:t>Research interests</a:t>
            </a:r>
          </a:p>
          <a:p>
            <a:pPr marL="457200" indent="-457200">
              <a:spcBef>
                <a:spcPts val="0"/>
              </a:spcBef>
              <a:buFont typeface="Arial" panose="020B0604020202020204" pitchFamily="34" charset="0"/>
              <a:buChar char="•"/>
              <a:defRPr/>
            </a:pPr>
            <a:r>
              <a:rPr lang="en-US" dirty="0"/>
              <a:t>Media coverage</a:t>
            </a:r>
          </a:p>
          <a:p>
            <a:pPr marL="457200" indent="-457200">
              <a:spcBef>
                <a:spcPts val="0"/>
              </a:spcBef>
              <a:buFont typeface="Arial" panose="020B0604020202020204" pitchFamily="34" charset="0"/>
              <a:buChar char="•"/>
              <a:defRPr/>
            </a:pPr>
            <a:r>
              <a:rPr lang="en-US" dirty="0"/>
              <a:t>Photos</a:t>
            </a:r>
          </a:p>
          <a:p>
            <a:pPr marL="457200" indent="-457200">
              <a:spcBef>
                <a:spcPts val="0"/>
              </a:spcBef>
              <a:buFont typeface="Arial" panose="020B0604020202020204" pitchFamily="34" charset="0"/>
              <a:buChar char="•"/>
              <a:defRPr/>
            </a:pPr>
            <a:r>
              <a:rPr lang="en-US" dirty="0"/>
              <a:t>Teaching materials</a:t>
            </a:r>
          </a:p>
          <a:p>
            <a:pPr marL="457200" indent="-457200">
              <a:spcBef>
                <a:spcPts val="0"/>
              </a:spcBef>
              <a:buFont typeface="Arial" panose="020B0604020202020204" pitchFamily="34" charset="0"/>
              <a:buChar char="•"/>
              <a:defRPr/>
            </a:pPr>
            <a:r>
              <a:rPr lang="en-US" dirty="0"/>
              <a:t>Link to </a:t>
            </a:r>
            <a:r>
              <a:rPr lang="en-US" dirty="0" smtClean="0"/>
              <a:t>resume, CV, biography</a:t>
            </a:r>
            <a:endParaRPr lang="en-US" dirty="0"/>
          </a:p>
          <a:p>
            <a:pPr marL="457200" indent="-457200">
              <a:spcBef>
                <a:spcPts val="0"/>
              </a:spcBef>
              <a:buFont typeface="Arial" panose="020B0604020202020204" pitchFamily="34" charset="0"/>
              <a:buChar char="•"/>
              <a:defRPr/>
            </a:pPr>
            <a:r>
              <a:rPr lang="en-US" dirty="0"/>
              <a:t>Personal </a:t>
            </a:r>
            <a:r>
              <a:rPr lang="en-US" dirty="0" smtClean="0"/>
              <a:t>information</a:t>
            </a:r>
            <a:r>
              <a:rPr lang="en-US" dirty="0"/>
              <a:t> </a:t>
            </a:r>
            <a:r>
              <a:rPr lang="en-US" dirty="0" smtClean="0"/>
              <a:t>– choose what you share</a:t>
            </a:r>
          </a:p>
        </p:txBody>
      </p:sp>
    </p:spTree>
    <p:extLst>
      <p:ext uri="{BB962C8B-B14F-4D97-AF65-F5344CB8AC3E}">
        <p14:creationId xmlns:p14="http://schemas.microsoft.com/office/powerpoint/2010/main" val="2812300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p:txBody>
          <a:bodyPr/>
          <a:lstStyle/>
          <a:p>
            <a:r>
              <a:rPr lang="en-US" dirty="0" smtClean="0"/>
              <a:t>CV/Resume</a:t>
            </a:r>
          </a:p>
        </p:txBody>
      </p:sp>
      <p:sp>
        <p:nvSpPr>
          <p:cNvPr id="38915" name="Content Placeholder 3"/>
          <p:cNvSpPr>
            <a:spLocks noGrp="1"/>
          </p:cNvSpPr>
          <p:nvPr>
            <p:ph type="body" sz="quarter" idx="10"/>
          </p:nvPr>
        </p:nvSpPr>
        <p:spPr>
          <a:xfrm>
            <a:off x="457199" y="1656412"/>
            <a:ext cx="8496677" cy="4449114"/>
          </a:xfrm>
        </p:spPr>
        <p:txBody>
          <a:bodyPr/>
          <a:lstStyle/>
          <a:p>
            <a:pPr marL="457200" indent="-457200">
              <a:buFont typeface="Arial" pitchFamily="34" charset="0"/>
              <a:buChar char="•"/>
            </a:pPr>
            <a:r>
              <a:rPr lang="en-US" dirty="0" smtClean="0"/>
              <a:t>You must have one!</a:t>
            </a:r>
          </a:p>
          <a:p>
            <a:pPr marL="457200" indent="-457200">
              <a:buFont typeface="Arial" pitchFamily="34" charset="0"/>
              <a:buChar char="•"/>
            </a:pPr>
            <a:r>
              <a:rPr lang="en-US" dirty="0" smtClean="0"/>
              <a:t>It should be up-to-date - you can quickly update with new info within 2 hours</a:t>
            </a:r>
          </a:p>
          <a:p>
            <a:pPr marL="457200" indent="-457200">
              <a:buFont typeface="Arial" pitchFamily="34" charset="0"/>
              <a:buChar char="•"/>
            </a:pPr>
            <a:r>
              <a:rPr lang="en-US" dirty="0" smtClean="0"/>
              <a:t>You may choose to link to it from the web</a:t>
            </a:r>
          </a:p>
          <a:p>
            <a:pPr marL="457200" indent="-457200">
              <a:buFont typeface="Arial" pitchFamily="34" charset="0"/>
              <a:buChar char="•"/>
            </a:pPr>
            <a:r>
              <a:rPr lang="en-US" dirty="0" smtClean="0"/>
              <a:t>Ask a friend to review it</a:t>
            </a:r>
          </a:p>
        </p:txBody>
      </p:sp>
    </p:spTree>
    <p:extLst>
      <p:ext uri="{BB962C8B-B14F-4D97-AF65-F5344CB8AC3E}">
        <p14:creationId xmlns:p14="http://schemas.microsoft.com/office/powerpoint/2010/main" val="1475283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Internal Company Visibility</a:t>
            </a:r>
          </a:p>
        </p:txBody>
      </p:sp>
      <p:sp>
        <p:nvSpPr>
          <p:cNvPr id="39939" name="Content Placeholder 2"/>
          <p:cNvSpPr>
            <a:spLocks noGrp="1"/>
          </p:cNvSpPr>
          <p:nvPr>
            <p:ph type="body" sz="quarter" idx="10"/>
          </p:nvPr>
        </p:nvSpPr>
        <p:spPr/>
        <p:txBody>
          <a:bodyPr>
            <a:normAutofit lnSpcReduction="10000"/>
          </a:bodyPr>
          <a:lstStyle/>
          <a:p>
            <a:r>
              <a:rPr lang="en-US" b="1" dirty="0" smtClean="0"/>
              <a:t>Companies may have “internal only” places to represent yourself:</a:t>
            </a:r>
          </a:p>
          <a:p>
            <a:pPr marL="857250" lvl="1" indent="-457200">
              <a:buFont typeface="Arial" pitchFamily="34" charset="0"/>
              <a:buChar char="•"/>
            </a:pPr>
            <a:r>
              <a:rPr lang="en-US" dirty="0" smtClean="0"/>
              <a:t>Confidential project pages</a:t>
            </a:r>
          </a:p>
          <a:p>
            <a:pPr marL="857250" lvl="1" indent="-457200">
              <a:buFont typeface="Arial" pitchFamily="34" charset="0"/>
              <a:buChar char="•"/>
            </a:pPr>
            <a:r>
              <a:rPr lang="en-US" dirty="0" smtClean="0"/>
              <a:t>Internal social networking and blogs </a:t>
            </a:r>
          </a:p>
          <a:p>
            <a:pPr marL="857250" lvl="1" indent="-457200">
              <a:buFont typeface="Arial" pitchFamily="34" charset="0"/>
              <a:buChar char="•"/>
            </a:pPr>
            <a:r>
              <a:rPr lang="en-US" dirty="0" smtClean="0"/>
              <a:t>Mailing lists (scrutinize external addresses, distribution group lists &amp; email distribution lists with many names)</a:t>
            </a:r>
          </a:p>
          <a:p>
            <a:pPr marL="857250" lvl="1" indent="-457200">
              <a:buFont typeface="Arial" pitchFamily="34" charset="0"/>
              <a:buChar char="•"/>
            </a:pPr>
            <a:r>
              <a:rPr lang="en-US" dirty="0" smtClean="0"/>
              <a:t>Internal talks</a:t>
            </a:r>
          </a:p>
          <a:p>
            <a:pPr marL="857250" lvl="1" indent="-457200">
              <a:buFont typeface="Arial" pitchFamily="34" charset="0"/>
              <a:buChar char="•"/>
            </a:pPr>
            <a:r>
              <a:rPr lang="en-US" dirty="0" smtClean="0"/>
              <a:t>….</a:t>
            </a:r>
          </a:p>
          <a:p>
            <a:pPr marL="457200" indent="-457200">
              <a:buFont typeface="Arial" pitchFamily="34" charset="0"/>
              <a:buChar char="•"/>
            </a:pPr>
            <a:endParaRPr lang="en-US" dirty="0" smtClean="0"/>
          </a:p>
        </p:txBody>
      </p:sp>
      <p:sp>
        <p:nvSpPr>
          <p:cNvPr id="2" name="Rectangle 1"/>
          <p:cNvSpPr/>
          <p:nvPr/>
        </p:nvSpPr>
        <p:spPr>
          <a:xfrm>
            <a:off x="4209913" y="3244334"/>
            <a:ext cx="724173" cy="369332"/>
          </a:xfrm>
          <a:prstGeom prst="rect">
            <a:avLst/>
          </a:prstGeom>
        </p:spPr>
        <p:txBody>
          <a:bodyPr wrap="none">
            <a:spAutoFit/>
          </a:bodyPr>
          <a:lstStyle/>
          <a:p>
            <a:pPr>
              <a:defRPr/>
            </a:pPr>
            <a:r>
              <a:rPr lang="en-US" dirty="0"/>
              <a:t>Patty:</a:t>
            </a:r>
          </a:p>
        </p:txBody>
      </p:sp>
    </p:spTree>
    <p:extLst>
      <p:ext uri="{BB962C8B-B14F-4D97-AF65-F5344CB8AC3E}">
        <p14:creationId xmlns:p14="http://schemas.microsoft.com/office/powerpoint/2010/main" val="2804861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t>What does CRA-W do?</a:t>
            </a:r>
            <a:r>
              <a:rPr lang="en-US" sz="5300" b="1" dirty="0" smtClean="0"/>
              <a:t/>
            </a:r>
            <a:br>
              <a:rPr lang="en-US" sz="5300" b="1" dirty="0" smtClean="0"/>
            </a:br>
            <a:r>
              <a:rPr lang="en-US" sz="2800" dirty="0"/>
              <a:t>I</a:t>
            </a:r>
            <a:r>
              <a:rPr lang="en-US" sz="2800" dirty="0" smtClean="0"/>
              <a:t>ndividual &amp; Group Research Mentoring</a:t>
            </a:r>
            <a:endParaRPr lang="en-US" sz="2800" dirty="0"/>
          </a:p>
        </p:txBody>
      </p:sp>
      <p:sp>
        <p:nvSpPr>
          <p:cNvPr id="3" name="Content Placeholder 2"/>
          <p:cNvSpPr>
            <a:spLocks noGrp="1"/>
          </p:cNvSpPr>
          <p:nvPr>
            <p:ph type="body" sz="quarter" idx="10"/>
          </p:nvPr>
        </p:nvSpPr>
        <p:spPr>
          <a:xfrm>
            <a:off x="446527" y="1603052"/>
            <a:ext cx="8497356" cy="3229248"/>
          </a:xfrm>
        </p:spPr>
        <p:txBody>
          <a:bodyPr>
            <a:normAutofit/>
          </a:bodyPr>
          <a:lstStyle/>
          <a:p>
            <a:pPr marL="0" indent="0">
              <a:buFont typeface="Arial" charset="0"/>
              <a:buNone/>
              <a:defRPr/>
            </a:pPr>
            <a:r>
              <a:rPr lang="en-US" sz="2600" b="1" dirty="0" smtClean="0">
                <a:solidFill>
                  <a:schemeClr val="accent1"/>
                </a:solidFill>
              </a:rPr>
              <a:t>Undergrads: </a:t>
            </a:r>
            <a:r>
              <a:rPr lang="en-US" sz="2600" dirty="0" smtClean="0">
                <a:solidFill>
                  <a:schemeClr val="accent1"/>
                </a:solidFill>
              </a:rPr>
              <a:t>Undergraduate</a:t>
            </a:r>
            <a:r>
              <a:rPr lang="en-US" sz="2600" b="1" dirty="0" smtClean="0">
                <a:solidFill>
                  <a:schemeClr val="accent1"/>
                </a:solidFill>
              </a:rPr>
              <a:t> </a:t>
            </a:r>
            <a:r>
              <a:rPr lang="en-US" sz="2600" dirty="0" smtClean="0">
                <a:solidFill>
                  <a:schemeClr val="accent1"/>
                </a:solidFill>
              </a:rPr>
              <a:t>Research Experiences</a:t>
            </a:r>
            <a:endParaRPr lang="en-US" sz="2600" b="1" dirty="0" smtClean="0">
              <a:solidFill>
                <a:schemeClr val="accent1"/>
              </a:solidFill>
            </a:endParaRPr>
          </a:p>
          <a:p>
            <a:pPr marL="0" indent="0">
              <a:buFont typeface="Arial" charset="0"/>
              <a:buNone/>
              <a:defRPr/>
            </a:pPr>
            <a:r>
              <a:rPr lang="en-US" sz="2600" b="1" dirty="0" smtClean="0">
                <a:solidFill>
                  <a:schemeClr val="accent1"/>
                </a:solidFill>
              </a:rPr>
              <a:t>Undergrads: </a:t>
            </a:r>
            <a:r>
              <a:rPr lang="en-US" sz="2600" dirty="0" smtClean="0">
                <a:solidFill>
                  <a:schemeClr val="accent1"/>
                </a:solidFill>
              </a:rPr>
              <a:t>Distinguished </a:t>
            </a:r>
            <a:r>
              <a:rPr lang="en-US" sz="2600" dirty="0">
                <a:solidFill>
                  <a:schemeClr val="accent1"/>
                </a:solidFill>
              </a:rPr>
              <a:t>l</a:t>
            </a:r>
            <a:r>
              <a:rPr lang="en-US" sz="2600" dirty="0" smtClean="0">
                <a:solidFill>
                  <a:schemeClr val="accent1"/>
                </a:solidFill>
              </a:rPr>
              <a:t>ecture role </a:t>
            </a:r>
            <a:r>
              <a:rPr lang="en-US" sz="2600" dirty="0">
                <a:solidFill>
                  <a:schemeClr val="accent1"/>
                </a:solidFill>
              </a:rPr>
              <a:t>models </a:t>
            </a:r>
            <a:endParaRPr lang="en-US" sz="2600" dirty="0" smtClean="0">
              <a:solidFill>
                <a:schemeClr val="accent1"/>
              </a:solidFill>
            </a:endParaRPr>
          </a:p>
          <a:p>
            <a:pPr marL="0" indent="0">
              <a:buFont typeface="Arial" charset="0"/>
              <a:buNone/>
              <a:defRPr/>
            </a:pPr>
            <a:r>
              <a:rPr lang="en-US" sz="2600" b="1" dirty="0" smtClean="0">
                <a:solidFill>
                  <a:schemeClr val="accent1"/>
                </a:solidFill>
              </a:rPr>
              <a:t>Grad Cohort: </a:t>
            </a:r>
            <a:r>
              <a:rPr lang="en-US" sz="2600" dirty="0" smtClean="0">
                <a:solidFill>
                  <a:schemeClr val="accent1"/>
                </a:solidFill>
              </a:rPr>
              <a:t>group mentoring of graduate students</a:t>
            </a:r>
            <a:endParaRPr lang="en-US" sz="2600" b="1" dirty="0" smtClean="0">
              <a:solidFill>
                <a:schemeClr val="accent1"/>
              </a:solidFill>
            </a:endParaRPr>
          </a:p>
          <a:p>
            <a:pPr marL="0" indent="0">
              <a:buFont typeface="Arial" charset="0"/>
              <a:buNone/>
              <a:defRPr/>
            </a:pPr>
            <a:r>
              <a:rPr lang="en-US" sz="2600" b="1" dirty="0" smtClean="0">
                <a:solidFill>
                  <a:schemeClr val="accent1"/>
                </a:solidFill>
              </a:rPr>
              <a:t>Grad Students: </a:t>
            </a:r>
            <a:r>
              <a:rPr lang="en-US" sz="2600" dirty="0">
                <a:solidFill>
                  <a:schemeClr val="accent1"/>
                </a:solidFill>
              </a:rPr>
              <a:t>Discipline Specific Research </a:t>
            </a:r>
            <a:r>
              <a:rPr lang="en-US" sz="2600" dirty="0" smtClean="0">
                <a:solidFill>
                  <a:schemeClr val="accent1"/>
                </a:solidFill>
              </a:rPr>
              <a:t>workshops </a:t>
            </a:r>
          </a:p>
          <a:p>
            <a:pPr marL="0" indent="0">
              <a:buFont typeface="Arial" charset="0"/>
              <a:buNone/>
              <a:defRPr/>
            </a:pPr>
            <a:r>
              <a:rPr lang="en-US" sz="2600" b="1" dirty="0" smtClean="0">
                <a:solidFill>
                  <a:schemeClr val="accent1"/>
                </a:solidFill>
              </a:rPr>
              <a:t>PhD Researchers: </a:t>
            </a:r>
            <a:r>
              <a:rPr lang="en-US" sz="2600" dirty="0" smtClean="0">
                <a:solidFill>
                  <a:schemeClr val="accent1"/>
                </a:solidFill>
              </a:rPr>
              <a:t>group mentoring early &amp; </a:t>
            </a:r>
            <a:r>
              <a:rPr lang="en-US" sz="2600" dirty="0">
                <a:solidFill>
                  <a:schemeClr val="accent1"/>
                </a:solidFill>
              </a:rPr>
              <a:t>m</a:t>
            </a:r>
            <a:r>
              <a:rPr lang="en-US" sz="2600" dirty="0" smtClean="0">
                <a:solidFill>
                  <a:schemeClr val="accent1"/>
                </a:solidFill>
              </a:rPr>
              <a:t>id career @ CMW, CAPP, Grace Hopper &amp; Tapia</a:t>
            </a:r>
          </a:p>
          <a:p>
            <a:pPr marL="0" indent="0">
              <a:buFont typeface="Arial" charset="0"/>
              <a:buNone/>
              <a:defRPr/>
            </a:pPr>
            <a:endParaRPr lang="en-US" sz="2600" dirty="0" smtClean="0">
              <a:solidFill>
                <a:schemeClr val="accent1"/>
              </a:solidFill>
            </a:endParaRPr>
          </a:p>
        </p:txBody>
      </p:sp>
      <p:grpSp>
        <p:nvGrpSpPr>
          <p:cNvPr id="34818" name="Group 20"/>
          <p:cNvGrpSpPr>
            <a:grpSpLocks/>
          </p:cNvGrpSpPr>
          <p:nvPr/>
        </p:nvGrpSpPr>
        <p:grpSpPr bwMode="auto">
          <a:xfrm>
            <a:off x="757775" y="4413306"/>
            <a:ext cx="8335846" cy="1287463"/>
            <a:chOff x="1712520" y="1228993"/>
            <a:chExt cx="7701416" cy="1287326"/>
          </a:xfrm>
        </p:grpSpPr>
        <p:grpSp>
          <p:nvGrpSpPr>
            <p:cNvPr id="34820" name="Group 45"/>
            <p:cNvGrpSpPr>
              <a:grpSpLocks/>
            </p:cNvGrpSpPr>
            <p:nvPr/>
          </p:nvGrpSpPr>
          <p:grpSpPr bwMode="auto">
            <a:xfrm>
              <a:off x="4004348" y="1687284"/>
              <a:ext cx="1862397" cy="358922"/>
              <a:chOff x="1941" y="1027"/>
              <a:chExt cx="1368" cy="333"/>
            </a:xfrm>
          </p:grpSpPr>
          <p:sp>
            <p:nvSpPr>
              <p:cNvPr id="34835" name="Rectangle 46"/>
              <p:cNvSpPr>
                <a:spLocks noChangeArrowheads="1"/>
              </p:cNvSpPr>
              <p:nvPr/>
            </p:nvSpPr>
            <p:spPr bwMode="auto">
              <a:xfrm>
                <a:off x="1941" y="1040"/>
                <a:ext cx="1368" cy="320"/>
              </a:xfrm>
              <a:prstGeom prst="rect">
                <a:avLst/>
              </a:prstGeom>
              <a:gradFill rotWithShape="0">
                <a:gsLst>
                  <a:gs pos="0">
                    <a:srgbClr val="000000"/>
                  </a:gs>
                  <a:gs pos="50000">
                    <a:srgbClr val="6699F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36" name="Text Box 47"/>
              <p:cNvSpPr txBox="1">
                <a:spLocks noChangeArrowheads="1"/>
              </p:cNvSpPr>
              <p:nvPr/>
            </p:nvSpPr>
            <p:spPr bwMode="auto">
              <a:xfrm>
                <a:off x="1963" y="1027"/>
                <a:ext cx="13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solidFill>
                      <a:schemeClr val="bg1"/>
                    </a:solidFill>
                  </a:rPr>
                  <a:t>Graduate Students</a:t>
                </a:r>
              </a:p>
            </p:txBody>
          </p:sp>
        </p:grpSp>
        <p:grpSp>
          <p:nvGrpSpPr>
            <p:cNvPr id="34821" name="Group 48"/>
            <p:cNvGrpSpPr>
              <a:grpSpLocks/>
            </p:cNvGrpSpPr>
            <p:nvPr/>
          </p:nvGrpSpPr>
          <p:grpSpPr bwMode="auto">
            <a:xfrm>
              <a:off x="3574917" y="1658984"/>
              <a:ext cx="528485" cy="416714"/>
              <a:chOff x="1936" y="798"/>
              <a:chExt cx="468" cy="387"/>
            </a:xfrm>
          </p:grpSpPr>
          <p:sp>
            <p:nvSpPr>
              <p:cNvPr id="34832" name="Rectangle 49"/>
              <p:cNvSpPr>
                <a:spLocks noChangeArrowheads="1"/>
              </p:cNvSpPr>
              <p:nvPr/>
            </p:nvSpPr>
            <p:spPr bwMode="auto">
              <a:xfrm>
                <a:off x="1982" y="819"/>
                <a:ext cx="344" cy="347"/>
              </a:xfrm>
              <a:prstGeom prst="rect">
                <a:avLst/>
              </a:prstGeom>
              <a:gradFill rotWithShape="0">
                <a:gsLst>
                  <a:gs pos="0">
                    <a:srgbClr val="313131"/>
                  </a:gs>
                  <a:gs pos="50000">
                    <a:srgbClr val="DDDDDD"/>
                  </a:gs>
                  <a:gs pos="100000">
                    <a:srgbClr val="31313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33" name="Rectangle 50"/>
              <p:cNvSpPr>
                <a:spLocks noChangeArrowheads="1"/>
              </p:cNvSpPr>
              <p:nvPr/>
            </p:nvSpPr>
            <p:spPr bwMode="auto">
              <a:xfrm>
                <a:off x="1936" y="801"/>
                <a:ext cx="72" cy="384"/>
              </a:xfrm>
              <a:prstGeom prst="rect">
                <a:avLst/>
              </a:prstGeom>
              <a:gradFill rotWithShape="0">
                <a:gsLst>
                  <a:gs pos="0">
                    <a:srgbClr val="313131"/>
                  </a:gs>
                  <a:gs pos="50000">
                    <a:srgbClr val="DDDDDD"/>
                  </a:gs>
                  <a:gs pos="100000">
                    <a:srgbClr val="313131"/>
                  </a:gs>
                </a:gsLst>
                <a:lin ang="5400000" scaled="1"/>
              </a:gradFill>
              <a:ln w="9525">
                <a:solidFill>
                  <a:schemeClr val="tx1"/>
                </a:solidFill>
                <a:miter lim="800000"/>
                <a:headEnd/>
                <a:tailEnd/>
              </a:ln>
            </p:spPr>
            <p:txBody>
              <a:bodyPr wrap="none" anchor="ctr"/>
              <a:lstStyle/>
              <a:p>
                <a:endParaRPr lang="en-US"/>
              </a:p>
            </p:txBody>
          </p:sp>
          <p:sp>
            <p:nvSpPr>
              <p:cNvPr id="34834" name="Rectangle 51"/>
              <p:cNvSpPr>
                <a:spLocks noChangeArrowheads="1"/>
              </p:cNvSpPr>
              <p:nvPr/>
            </p:nvSpPr>
            <p:spPr bwMode="auto">
              <a:xfrm>
                <a:off x="2332" y="798"/>
                <a:ext cx="72" cy="384"/>
              </a:xfrm>
              <a:prstGeom prst="rect">
                <a:avLst/>
              </a:prstGeom>
              <a:gradFill rotWithShape="0">
                <a:gsLst>
                  <a:gs pos="0">
                    <a:srgbClr val="313131"/>
                  </a:gs>
                  <a:gs pos="50000">
                    <a:srgbClr val="DDDDDD"/>
                  </a:gs>
                  <a:gs pos="100000">
                    <a:srgbClr val="313131"/>
                  </a:gs>
                </a:gsLst>
                <a:lin ang="5400000" scaled="1"/>
              </a:gradFill>
              <a:ln w="9525">
                <a:solidFill>
                  <a:schemeClr val="tx1"/>
                </a:solidFill>
                <a:miter lim="800000"/>
                <a:headEnd/>
                <a:tailEnd/>
              </a:ln>
            </p:spPr>
            <p:txBody>
              <a:bodyPr wrap="none" anchor="ctr"/>
              <a:lstStyle/>
              <a:p>
                <a:endParaRPr lang="en-US"/>
              </a:p>
            </p:txBody>
          </p:sp>
        </p:grpSp>
        <p:pic>
          <p:nvPicPr>
            <p:cNvPr id="34822" name="Picture 62" descr="branch"/>
            <p:cNvPicPr>
              <a:picLocks noChangeAspect="1" noChangeArrowheads="1"/>
            </p:cNvPicPr>
            <p:nvPr/>
          </p:nvPicPr>
          <p:blipFill>
            <a:blip r:embed="rId3">
              <a:lum bright="2000" contrast="8000"/>
              <a:extLst>
                <a:ext uri="{28A0092B-C50C-407E-A947-70E740481C1C}">
                  <a14:useLocalDpi xmlns:a14="http://schemas.microsoft.com/office/drawing/2010/main" val="0"/>
                </a:ext>
              </a:extLst>
            </a:blip>
            <a:srcRect/>
            <a:stretch>
              <a:fillRect/>
            </a:stretch>
          </p:blipFill>
          <p:spPr bwMode="auto">
            <a:xfrm>
              <a:off x="5821333" y="1228993"/>
              <a:ext cx="937181" cy="1287326"/>
            </a:xfrm>
            <a:prstGeom prst="rect">
              <a:avLst/>
            </a:prstGeom>
            <a:solidFill>
              <a:srgbClr val="F9F5EB"/>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4823" name="Group 45"/>
            <p:cNvGrpSpPr>
              <a:grpSpLocks/>
            </p:cNvGrpSpPr>
            <p:nvPr/>
          </p:nvGrpSpPr>
          <p:grpSpPr bwMode="auto">
            <a:xfrm>
              <a:off x="1712520" y="1662336"/>
              <a:ext cx="1862397" cy="358922"/>
              <a:chOff x="1962" y="1027"/>
              <a:chExt cx="1368" cy="333"/>
            </a:xfrm>
          </p:grpSpPr>
          <p:sp>
            <p:nvSpPr>
              <p:cNvPr id="34830" name="Rectangle 46"/>
              <p:cNvSpPr>
                <a:spLocks noChangeArrowheads="1"/>
              </p:cNvSpPr>
              <p:nvPr/>
            </p:nvSpPr>
            <p:spPr bwMode="auto">
              <a:xfrm>
                <a:off x="1962" y="1040"/>
                <a:ext cx="1368" cy="320"/>
              </a:xfrm>
              <a:prstGeom prst="rect">
                <a:avLst/>
              </a:prstGeom>
              <a:gradFill rotWithShape="0">
                <a:gsLst>
                  <a:gs pos="0">
                    <a:srgbClr val="000000"/>
                  </a:gs>
                  <a:gs pos="50000">
                    <a:srgbClr val="6699F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31" name="Text Box 47"/>
              <p:cNvSpPr txBox="1">
                <a:spLocks noChangeArrowheads="1"/>
              </p:cNvSpPr>
              <p:nvPr/>
            </p:nvSpPr>
            <p:spPr bwMode="auto">
              <a:xfrm>
                <a:off x="2108" y="1027"/>
                <a:ext cx="1141"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solidFill>
                      <a:schemeClr val="bg1"/>
                    </a:solidFill>
                  </a:rPr>
                  <a:t>Undergraduates </a:t>
                </a:r>
              </a:p>
            </p:txBody>
          </p:sp>
        </p:grpSp>
        <p:grpSp>
          <p:nvGrpSpPr>
            <p:cNvPr id="34824" name="Group 45"/>
            <p:cNvGrpSpPr>
              <a:grpSpLocks/>
            </p:cNvGrpSpPr>
            <p:nvPr/>
          </p:nvGrpSpPr>
          <p:grpSpPr bwMode="auto">
            <a:xfrm>
              <a:off x="6758514" y="1254930"/>
              <a:ext cx="2411627" cy="358922"/>
              <a:chOff x="1962" y="1027"/>
              <a:chExt cx="1368" cy="333"/>
            </a:xfrm>
          </p:grpSpPr>
          <p:sp>
            <p:nvSpPr>
              <p:cNvPr id="34828" name="Rectangle 46"/>
              <p:cNvSpPr>
                <a:spLocks noChangeArrowheads="1"/>
              </p:cNvSpPr>
              <p:nvPr/>
            </p:nvSpPr>
            <p:spPr bwMode="auto">
              <a:xfrm>
                <a:off x="1962" y="1040"/>
                <a:ext cx="1368" cy="320"/>
              </a:xfrm>
              <a:prstGeom prst="rect">
                <a:avLst/>
              </a:prstGeom>
              <a:gradFill rotWithShape="0">
                <a:gsLst>
                  <a:gs pos="0">
                    <a:srgbClr val="000000"/>
                  </a:gs>
                  <a:gs pos="50000">
                    <a:srgbClr val="6699F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29" name="Text Box 47"/>
              <p:cNvSpPr txBox="1">
                <a:spLocks noChangeArrowheads="1"/>
              </p:cNvSpPr>
              <p:nvPr/>
            </p:nvSpPr>
            <p:spPr bwMode="auto">
              <a:xfrm>
                <a:off x="2108" y="1027"/>
                <a:ext cx="95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solidFill>
                      <a:schemeClr val="bg1"/>
                    </a:solidFill>
                  </a:rPr>
                  <a:t>Academic careers</a:t>
                </a:r>
              </a:p>
            </p:txBody>
          </p:sp>
        </p:grpSp>
        <p:grpSp>
          <p:nvGrpSpPr>
            <p:cNvPr id="34825" name="Group 45"/>
            <p:cNvGrpSpPr>
              <a:grpSpLocks/>
            </p:cNvGrpSpPr>
            <p:nvPr/>
          </p:nvGrpSpPr>
          <p:grpSpPr bwMode="auto">
            <a:xfrm>
              <a:off x="6757268" y="2124270"/>
              <a:ext cx="2656668" cy="358922"/>
              <a:chOff x="1962" y="1027"/>
              <a:chExt cx="1507" cy="333"/>
            </a:xfrm>
          </p:grpSpPr>
          <p:sp>
            <p:nvSpPr>
              <p:cNvPr id="34826" name="Rectangle 46"/>
              <p:cNvSpPr>
                <a:spLocks noChangeArrowheads="1"/>
              </p:cNvSpPr>
              <p:nvPr/>
            </p:nvSpPr>
            <p:spPr bwMode="auto">
              <a:xfrm>
                <a:off x="1962" y="1040"/>
                <a:ext cx="1368" cy="320"/>
              </a:xfrm>
              <a:prstGeom prst="rect">
                <a:avLst/>
              </a:prstGeom>
              <a:gradFill rotWithShape="0">
                <a:gsLst>
                  <a:gs pos="0">
                    <a:srgbClr val="000000"/>
                  </a:gs>
                  <a:gs pos="50000">
                    <a:srgbClr val="6699F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27" name="Text Box 47"/>
              <p:cNvSpPr txBox="1">
                <a:spLocks noChangeArrowheads="1"/>
              </p:cNvSpPr>
              <p:nvPr/>
            </p:nvSpPr>
            <p:spPr bwMode="auto">
              <a:xfrm>
                <a:off x="1962" y="1027"/>
                <a:ext cx="150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solidFill>
                      <a:schemeClr val="bg1"/>
                    </a:solidFill>
                  </a:rPr>
                  <a:t>Industry/government labs</a:t>
                </a:r>
              </a:p>
            </p:txBody>
          </p:sp>
        </p:grpSp>
      </p:grpSp>
      <p:sp>
        <p:nvSpPr>
          <p:cNvPr id="4" name="TextBox 3"/>
          <p:cNvSpPr txBox="1"/>
          <p:nvPr/>
        </p:nvSpPr>
        <p:spPr>
          <a:xfrm>
            <a:off x="683064" y="5647157"/>
            <a:ext cx="4447290" cy="523220"/>
          </a:xfrm>
          <a:prstGeom prst="rect">
            <a:avLst/>
          </a:prstGeom>
          <a:noFill/>
        </p:spPr>
        <p:txBody>
          <a:bodyPr wrap="square" rtlCol="0">
            <a:spAutoFit/>
          </a:bodyPr>
          <a:lstStyle/>
          <a:p>
            <a:pPr>
              <a:defRPr/>
            </a:pPr>
            <a:r>
              <a:rPr lang="en-US" sz="2800" b="1" dirty="0" smtClean="0"/>
              <a:t>600</a:t>
            </a:r>
            <a:r>
              <a:rPr lang="en-US" sz="2800" b="1" dirty="0"/>
              <a:t>+ students &amp; PhDs a </a:t>
            </a:r>
            <a:r>
              <a:rPr lang="en-US" sz="2800" b="1" dirty="0" smtClean="0"/>
              <a:t>year</a:t>
            </a:r>
            <a:endParaRPr lang="en-US" sz="2800" b="1" dirty="0"/>
          </a:p>
        </p:txBody>
      </p:sp>
    </p:spTree>
    <p:extLst>
      <p:ext uri="{BB962C8B-B14F-4D97-AF65-F5344CB8AC3E}">
        <p14:creationId xmlns:p14="http://schemas.microsoft.com/office/powerpoint/2010/main" val="387427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62962" y="274638"/>
            <a:ext cx="8709434" cy="802724"/>
          </a:xfrm>
        </p:spPr>
        <p:txBody>
          <a:bodyPr/>
          <a:lstStyle/>
          <a:p>
            <a:r>
              <a:rPr lang="en-US" dirty="0" smtClean="0"/>
              <a:t> External Professional Visibility</a:t>
            </a:r>
          </a:p>
        </p:txBody>
      </p:sp>
      <p:pic>
        <p:nvPicPr>
          <p:cNvPr id="4" name="Picture 3"/>
          <p:cNvPicPr>
            <a:picLocks noChangeAspect="1"/>
          </p:cNvPicPr>
          <p:nvPr/>
        </p:nvPicPr>
        <p:blipFill>
          <a:blip r:embed="rId3"/>
          <a:stretch>
            <a:fillRect/>
          </a:stretch>
        </p:blipFill>
        <p:spPr>
          <a:xfrm>
            <a:off x="162962" y="1077362"/>
            <a:ext cx="4917003" cy="4933177"/>
          </a:xfrm>
          <a:prstGeom prst="rect">
            <a:avLst/>
          </a:prstGeom>
        </p:spPr>
      </p:pic>
      <p:pic>
        <p:nvPicPr>
          <p:cNvPr id="3" name="Picture 2"/>
          <p:cNvPicPr>
            <a:picLocks noChangeAspect="1"/>
          </p:cNvPicPr>
          <p:nvPr/>
        </p:nvPicPr>
        <p:blipFill rotWithShape="1">
          <a:blip r:embed="rId4"/>
          <a:srcRect b="12954"/>
          <a:stretch/>
        </p:blipFill>
        <p:spPr>
          <a:xfrm>
            <a:off x="4385722" y="1746301"/>
            <a:ext cx="4486674" cy="4864049"/>
          </a:xfrm>
          <a:prstGeom prst="rect">
            <a:avLst/>
          </a:prstGeom>
        </p:spPr>
      </p:pic>
    </p:spTree>
    <p:extLst>
      <p:ext uri="{BB962C8B-B14F-4D97-AF65-F5344CB8AC3E}">
        <p14:creationId xmlns:p14="http://schemas.microsoft.com/office/powerpoint/2010/main" val="331006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4" y="274639"/>
            <a:ext cx="8810996" cy="752304"/>
          </a:xfrm>
        </p:spPr>
        <p:txBody>
          <a:bodyPr/>
          <a:lstStyle/>
          <a:p>
            <a:r>
              <a:rPr lang="en-US" dirty="0" smtClean="0"/>
              <a:t>Disseminating Technical Publications</a:t>
            </a:r>
            <a:endParaRPr lang="en-US" dirty="0"/>
          </a:p>
        </p:txBody>
      </p:sp>
      <p:sp>
        <p:nvSpPr>
          <p:cNvPr id="3" name="Text Placeholder 2"/>
          <p:cNvSpPr>
            <a:spLocks noGrp="1"/>
          </p:cNvSpPr>
          <p:nvPr>
            <p:ph type="body" sz="quarter" idx="10"/>
          </p:nvPr>
        </p:nvSpPr>
        <p:spPr>
          <a:xfrm>
            <a:off x="0" y="1322363"/>
            <a:ext cx="9144000" cy="5148775"/>
          </a:xfrm>
        </p:spPr>
        <p:txBody>
          <a:bodyPr>
            <a:normAutofit lnSpcReduction="10000"/>
          </a:bodyPr>
          <a:lstStyle/>
          <a:p>
            <a:pPr marL="338138" indent="-338138">
              <a:spcBef>
                <a:spcPts val="0"/>
              </a:spcBef>
              <a:buFont typeface="Arial" panose="020B0604020202020204" pitchFamily="34" charset="0"/>
              <a:buChar char="•"/>
            </a:pPr>
            <a:r>
              <a:rPr lang="en-US" dirty="0" smtClean="0"/>
              <a:t>Present in technical venues with proceedings</a:t>
            </a:r>
          </a:p>
          <a:p>
            <a:pPr marL="338138" indent="-338138">
              <a:spcBef>
                <a:spcPts val="0"/>
              </a:spcBef>
              <a:buFont typeface="Arial" panose="020B0604020202020204" pitchFamily="34" charset="0"/>
              <a:buChar char="•"/>
            </a:pPr>
            <a:r>
              <a:rPr lang="en-US" dirty="0" smtClean="0"/>
              <a:t>Connect with people in your research area at  conferences, relate their work to yours</a:t>
            </a:r>
          </a:p>
          <a:p>
            <a:pPr marL="338138" indent="-338138">
              <a:spcBef>
                <a:spcPts val="0"/>
              </a:spcBef>
              <a:buFont typeface="Arial" panose="020B0604020202020204" pitchFamily="34" charset="0"/>
              <a:buChar char="•"/>
            </a:pPr>
            <a:r>
              <a:rPr lang="en-US" dirty="0" smtClean="0"/>
              <a:t>Ensure current info about you appears in scholarly digital libraries</a:t>
            </a:r>
          </a:p>
          <a:p>
            <a:pPr marL="338138" indent="-338138">
              <a:spcBef>
                <a:spcPts val="0"/>
              </a:spcBef>
              <a:buFont typeface="Arial" panose="020B0604020202020204" pitchFamily="34" charset="0"/>
              <a:buChar char="•"/>
            </a:pPr>
            <a:r>
              <a:rPr lang="en-US" dirty="0" smtClean="0"/>
              <a:t>You are the best ambassador for your own work</a:t>
            </a:r>
          </a:p>
          <a:p>
            <a:pPr marL="688975" lvl="1" indent="-350838">
              <a:spcBef>
                <a:spcPts val="0"/>
              </a:spcBef>
              <a:buFont typeface="Courier New" panose="02070309020205020404" pitchFamily="49" charset="0"/>
              <a:buChar char="o"/>
            </a:pPr>
            <a:r>
              <a:rPr lang="en-US" dirty="0" smtClean="0"/>
              <a:t>Find a way to highlight your expertise in a way that is authentic for you</a:t>
            </a:r>
          </a:p>
          <a:p>
            <a:pPr marL="688975" lvl="1" indent="-350838">
              <a:spcBef>
                <a:spcPts val="0"/>
              </a:spcBef>
              <a:buFont typeface="Courier New" panose="02070309020205020404" pitchFamily="49" charset="0"/>
              <a:buChar char="o"/>
            </a:pPr>
            <a:r>
              <a:rPr lang="en-US" dirty="0" smtClean="0"/>
              <a:t>University or department communications look for researchers to highlight and work to showcase</a:t>
            </a:r>
          </a:p>
          <a:p>
            <a:pPr marL="688975" lvl="1" indent="-350838">
              <a:spcBef>
                <a:spcPts val="0"/>
              </a:spcBef>
              <a:buFont typeface="Courier New" panose="02070309020205020404" pitchFamily="49" charset="0"/>
              <a:buChar char="o"/>
            </a:pPr>
            <a:r>
              <a:rPr lang="en-US" dirty="0" smtClean="0"/>
              <a:t>Use social media to link your articles</a:t>
            </a:r>
            <a:endParaRPr lang="en-US" dirty="0"/>
          </a:p>
        </p:txBody>
      </p:sp>
    </p:spTree>
    <p:extLst>
      <p:ext uri="{BB962C8B-B14F-4D97-AF65-F5344CB8AC3E}">
        <p14:creationId xmlns:p14="http://schemas.microsoft.com/office/powerpoint/2010/main" val="1898500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5065"/>
          </a:xfrm>
        </p:spPr>
        <p:txBody>
          <a:bodyPr/>
          <a:lstStyle/>
          <a:p>
            <a:r>
              <a:rPr lang="en-US" dirty="0" smtClean="0"/>
              <a:t>Managing What People Find</a:t>
            </a:r>
            <a:endParaRPr lang="en-US" dirty="0"/>
          </a:p>
        </p:txBody>
      </p:sp>
      <p:sp>
        <p:nvSpPr>
          <p:cNvPr id="3" name="Text Placeholder 2"/>
          <p:cNvSpPr>
            <a:spLocks noGrp="1"/>
          </p:cNvSpPr>
          <p:nvPr>
            <p:ph type="body" sz="quarter" idx="10"/>
          </p:nvPr>
        </p:nvSpPr>
        <p:spPr>
          <a:xfrm>
            <a:off x="213360" y="1133977"/>
            <a:ext cx="8229600" cy="624970"/>
          </a:xfrm>
        </p:spPr>
        <p:txBody>
          <a:bodyPr>
            <a:normAutofit fontScale="92500"/>
          </a:bodyPr>
          <a:lstStyle/>
          <a:p>
            <a:r>
              <a:rPr lang="en-US" dirty="0" smtClean="0"/>
              <a:t>How do you show up in search engine results?</a:t>
            </a:r>
            <a:endParaRPr lang="en-US" dirty="0"/>
          </a:p>
        </p:txBody>
      </p:sp>
      <p:pic>
        <p:nvPicPr>
          <p:cNvPr id="1026" name="Picture 2" descr="Machine generated alternative text:&#10;Go gle patty lopez intel  . 1&#10;Web News Images Videos Shopping More w Search tools&#10;-- &#10;Patricia D. Lopez - Wikipedia, the free encyclopedia&#10;en .wikipedia. orglwiki/Patricia_D _Lopez w Wikipedia w&#10;Patricia Diane Lopez (Patty Lopez) is an American Computer Scientist noted for ... In&#10;2008. she moved to Intel Corporation as a Component Design Engineer for ...&#10;You visited this page on 8/10/14.&#10;Patty Lopez I Hewlett-Packard Company I Zoomlnfo.com&#10;www.zoorninfo.com/p/Patty-Lopezll 226231231 w&#10;View Patty Lopez’s business profile as Americas Regional Manager Legal Compliance&#10;.. Patty joined Intel in 2008 and works on microprocessor logic validation&#10;You’ve visited this page 2 times. Last visit: 416/14&#10;Patty Lopez I Linkedln&#10;www.lin kedin . cnifpubipatty-Iopezl2!78/662 w&#10;View Patty Lopez’s professional profile on Linkedln. Linkedln is the ... Component&#10;Design Engineer at Intel Corporation: Imaging Scientist at Hewlett Packard Co.&#10;[PDF]SIGCSE 2013 Program&#10;sigcse.orgl. . .ISIGCSE1 3-program-... w SIGCSE: Computer Science Education&#10;Mar 9, 2013- Jan Cuny, National Science Foundation. Patty Lopez, Intel Corp. The&#10;demand for computing professionals continues to grow. while women.&#10;You’ve visited this page 2 times. Last visit: 7117114&#10;Latinas Rising To The Top In High Tech&#10;mydigimag . rrd.comlarticle/Latinas_Rising_To_The. . iarLicle.html w&#10;Patty Lopez Platform Applications Engineer Intel Corp. In the small northern New&#10;Mexico town where Patty Lopez was raised right outside of the more upscale ...&#10;Patty Lopez (@pittrpatt) Twitter&#10;https://twitter.com/pittrpatt w&#10;The latest Tweets from Patty Lopez (pittrpatt). Computer ... The fabulous Morgan&#10;Anderson speaking to #lntelROAR2Ol4 on Intel Employee Resource Groups!&#10;Patty Lopez I CAHSI&#10;cahsi.cstepedwcontentpattylopez w University of Texas at El Paso w&#10;Patty Lopez spent 19 years as an Imaging Scientist for Hewlett Packard. creating ...&#10;Patty joined Intel in Fort Collins, Colorado in August 2008 and now works on ...&#10;Final Comment on Competitiveness from Patty Lopez I Tech ...&#10;techher. blogspot.com/201 0/.. .Ifinal-comment-on-competitiveness-from .h... w&#10;Apr 12, 2010- The final comment to mv oriciinal post is a letter from Patty Lopez, a"/>
          <p:cNvPicPr>
            <a:picLocks noChangeAspect="1" noChangeArrowheads="1"/>
          </p:cNvPicPr>
          <p:nvPr/>
        </p:nvPicPr>
        <p:blipFill rotWithShape="1">
          <a:blip r:embed="rId3">
            <a:extLst>
              <a:ext uri="{28A0092B-C50C-407E-A947-70E740481C1C}">
                <a14:useLocalDpi xmlns:a14="http://schemas.microsoft.com/office/drawing/2010/main" val="0"/>
              </a:ext>
            </a:extLst>
          </a:blip>
          <a:srcRect b="7686"/>
          <a:stretch/>
        </p:blipFill>
        <p:spPr bwMode="auto">
          <a:xfrm>
            <a:off x="213360" y="1769020"/>
            <a:ext cx="4329010" cy="4864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b="9432"/>
          <a:stretch/>
        </p:blipFill>
        <p:spPr>
          <a:xfrm>
            <a:off x="4664290" y="1769020"/>
            <a:ext cx="4336612" cy="4948651"/>
          </a:xfrm>
          <a:prstGeom prst="rect">
            <a:avLst/>
          </a:prstGeom>
        </p:spPr>
      </p:pic>
    </p:spTree>
    <p:extLst>
      <p:ext uri="{BB962C8B-B14F-4D97-AF65-F5344CB8AC3E}">
        <p14:creationId xmlns:p14="http://schemas.microsoft.com/office/powerpoint/2010/main" val="41525559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5065"/>
          </a:xfrm>
        </p:spPr>
        <p:txBody>
          <a:bodyPr/>
          <a:lstStyle/>
          <a:p>
            <a:r>
              <a:rPr lang="en-US" dirty="0" smtClean="0"/>
              <a:t>Managing Your Web Presence</a:t>
            </a:r>
            <a:endParaRPr lang="en-US" dirty="0"/>
          </a:p>
        </p:txBody>
      </p:sp>
      <p:sp>
        <p:nvSpPr>
          <p:cNvPr id="3" name="Text Placeholder 2"/>
          <p:cNvSpPr>
            <a:spLocks noGrp="1"/>
          </p:cNvSpPr>
          <p:nvPr>
            <p:ph type="body" sz="quarter" idx="10"/>
          </p:nvPr>
        </p:nvSpPr>
        <p:spPr>
          <a:xfrm>
            <a:off x="213359" y="1133976"/>
            <a:ext cx="8749571" cy="2848701"/>
          </a:xfrm>
        </p:spPr>
        <p:txBody>
          <a:bodyPr>
            <a:normAutofit fontScale="85000" lnSpcReduction="20000"/>
          </a:bodyPr>
          <a:lstStyle/>
          <a:p>
            <a:r>
              <a:rPr lang="en-US" b="1" dirty="0" smtClean="0"/>
              <a:t>Top 5-10 hits:</a:t>
            </a:r>
          </a:p>
          <a:p>
            <a:pPr marL="457200" indent="-457200">
              <a:buFont typeface="Arial" panose="020B0604020202020204" pitchFamily="34" charset="0"/>
              <a:buChar char="•"/>
            </a:pPr>
            <a:r>
              <a:rPr lang="en-US" dirty="0" smtClean="0"/>
              <a:t>Does your professional website appear?</a:t>
            </a:r>
          </a:p>
          <a:p>
            <a:pPr marL="457200" indent="-457200">
              <a:buFont typeface="Arial" panose="020B0604020202020204" pitchFamily="34" charset="0"/>
              <a:buChar char="•"/>
            </a:pPr>
            <a:r>
              <a:rPr lang="en-US" dirty="0" smtClean="0"/>
              <a:t>Does your LinkedIn profile appear?</a:t>
            </a:r>
          </a:p>
          <a:p>
            <a:pPr marL="457200" indent="-457200">
              <a:buFont typeface="Arial" panose="020B0604020202020204" pitchFamily="34" charset="0"/>
              <a:buChar char="•"/>
            </a:pPr>
            <a:r>
              <a:rPr lang="en-US" dirty="0" smtClean="0"/>
              <a:t>Manage what you can control and try to remove or live with what you can’t (bad crops, people w/same name)</a:t>
            </a:r>
          </a:p>
          <a:p>
            <a:pPr marL="457200" indent="-457200">
              <a:buFont typeface="Arial" panose="020B0604020202020204" pitchFamily="34" charset="0"/>
              <a:buChar char="•"/>
            </a:pPr>
            <a:r>
              <a:rPr lang="en-US" dirty="0" smtClean="0"/>
              <a:t>Check multiple search engines, and set up an alert</a:t>
            </a:r>
            <a:endParaRPr lang="en-US" dirty="0"/>
          </a:p>
        </p:txBody>
      </p:sp>
      <p:pic>
        <p:nvPicPr>
          <p:cNvPr id="6" name="Picture 5"/>
          <p:cNvPicPr>
            <a:picLocks noChangeAspect="1"/>
          </p:cNvPicPr>
          <p:nvPr/>
        </p:nvPicPr>
        <p:blipFill>
          <a:blip r:embed="rId3"/>
          <a:stretch>
            <a:fillRect/>
          </a:stretch>
        </p:blipFill>
        <p:spPr>
          <a:xfrm>
            <a:off x="102523" y="3982678"/>
            <a:ext cx="4222666" cy="263659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3275090" y="4687270"/>
            <a:ext cx="5799637" cy="10305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6463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83" y="274638"/>
            <a:ext cx="8727541" cy="1143000"/>
          </a:xfrm>
        </p:spPr>
        <p:txBody>
          <a:bodyPr/>
          <a:lstStyle/>
          <a:p>
            <a:r>
              <a:rPr lang="en-US" dirty="0" smtClean="0"/>
              <a:t>Optimizing Your Web Presence</a:t>
            </a:r>
            <a:endParaRPr lang="en-US" dirty="0"/>
          </a:p>
        </p:txBody>
      </p:sp>
      <p:sp>
        <p:nvSpPr>
          <p:cNvPr id="3" name="Text Placeholder 2"/>
          <p:cNvSpPr>
            <a:spLocks noGrp="1"/>
          </p:cNvSpPr>
          <p:nvPr>
            <p:ph type="body" sz="quarter" idx="10"/>
          </p:nvPr>
        </p:nvSpPr>
        <p:spPr>
          <a:xfrm>
            <a:off x="217283" y="1417638"/>
            <a:ext cx="8926717" cy="4983162"/>
          </a:xfrm>
        </p:spPr>
        <p:txBody>
          <a:bodyPr>
            <a:normAutofit lnSpcReduction="10000"/>
          </a:bodyPr>
          <a:lstStyle/>
          <a:p>
            <a:pPr marL="457200" indent="-457200">
              <a:buFont typeface="Arial" panose="020B0604020202020204" pitchFamily="34" charset="0"/>
              <a:buChar char="•"/>
            </a:pPr>
            <a:r>
              <a:rPr lang="en-US" dirty="0"/>
              <a:t>Know what generates “hits</a:t>
            </a:r>
            <a:r>
              <a:rPr lang="en-US" dirty="0" smtClean="0"/>
              <a:t>”</a:t>
            </a:r>
          </a:p>
          <a:p>
            <a:pPr marL="457200" indent="-457200">
              <a:buFont typeface="Arial" panose="020B0604020202020204" pitchFamily="34" charset="0"/>
              <a:buChar char="•"/>
            </a:pPr>
            <a:r>
              <a:rPr lang="en-US" dirty="0" smtClean="0"/>
              <a:t>How do you show up currently?</a:t>
            </a:r>
            <a:endParaRPr lang="en-US" dirty="0"/>
          </a:p>
          <a:p>
            <a:pPr marL="457200" indent="-457200">
              <a:buFont typeface="Arial" panose="020B0604020202020204" pitchFamily="34" charset="0"/>
              <a:buChar char="•"/>
            </a:pPr>
            <a:r>
              <a:rPr lang="en-US" dirty="0" smtClean="0"/>
              <a:t>Blog/post articles relevant to your persona in the appropriate forums</a:t>
            </a:r>
          </a:p>
          <a:p>
            <a:pPr marL="457200" indent="-457200">
              <a:buFont typeface="Arial" panose="020B0604020202020204" pitchFamily="34" charset="0"/>
              <a:buChar char="•"/>
            </a:pPr>
            <a:r>
              <a:rPr lang="en-US" dirty="0" smtClean="0"/>
              <a:t>Encourage others to link to your content</a:t>
            </a:r>
          </a:p>
          <a:p>
            <a:pPr marL="457200" indent="-457200">
              <a:buFont typeface="Arial" panose="020B0604020202020204" pitchFamily="34" charset="0"/>
              <a:buChar char="•"/>
            </a:pPr>
            <a:r>
              <a:rPr lang="en-US" dirty="0" smtClean="0"/>
              <a:t>Include keywords that promote your persona</a:t>
            </a:r>
          </a:p>
          <a:p>
            <a:pPr marL="457200" indent="-457200">
              <a:buFont typeface="Arial" panose="020B0604020202020204" pitchFamily="34" charset="0"/>
              <a:buChar char="•"/>
            </a:pPr>
            <a:r>
              <a:rPr lang="en-US" dirty="0" smtClean="0"/>
              <a:t>Keep your web content fresh</a:t>
            </a:r>
          </a:p>
          <a:p>
            <a:pPr marL="457200" indent="-457200">
              <a:buFont typeface="Arial" panose="020B0604020202020204" pitchFamily="34" charset="0"/>
              <a:buChar char="•"/>
            </a:pPr>
            <a:r>
              <a:rPr lang="en-US" dirty="0" smtClean="0"/>
              <a:t>Reciprocate with like-minded others who promote you</a:t>
            </a:r>
            <a:endParaRPr lang="en-US" dirty="0"/>
          </a:p>
        </p:txBody>
      </p:sp>
    </p:spTree>
    <p:extLst>
      <p:ext uri="{BB962C8B-B14F-4D97-AF65-F5344CB8AC3E}">
        <p14:creationId xmlns:p14="http://schemas.microsoft.com/office/powerpoint/2010/main" val="3274058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Representing </a:t>
            </a:r>
            <a:r>
              <a:rPr lang="en-US" dirty="0"/>
              <a:t>Y</a:t>
            </a:r>
            <a:r>
              <a:rPr lang="en-US" dirty="0" smtClean="0"/>
              <a:t>ourself </a:t>
            </a:r>
            <a:r>
              <a:rPr lang="en-US" dirty="0"/>
              <a:t>T</a:t>
            </a:r>
            <a:r>
              <a:rPr lang="en-US" dirty="0" smtClean="0"/>
              <a:t>hrough </a:t>
            </a:r>
            <a:r>
              <a:rPr lang="en-US" dirty="0"/>
              <a:t>Y</a:t>
            </a:r>
            <a:r>
              <a:rPr lang="en-US" dirty="0" smtClean="0"/>
              <a:t>our Professional Conduct</a:t>
            </a:r>
            <a:endParaRPr lang="en-US" dirty="0"/>
          </a:p>
        </p:txBody>
      </p:sp>
    </p:spTree>
    <p:extLst>
      <p:ext uri="{BB962C8B-B14F-4D97-AF65-F5344CB8AC3E}">
        <p14:creationId xmlns:p14="http://schemas.microsoft.com/office/powerpoint/2010/main" val="3444492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110836" y="274637"/>
            <a:ext cx="8575964" cy="1073871"/>
          </a:xfrm>
        </p:spPr>
        <p:txBody>
          <a:bodyPr/>
          <a:lstStyle/>
          <a:p>
            <a:r>
              <a:rPr lang="en-US" dirty="0" smtClean="0">
                <a:latin typeface="Arial" panose="020B0604020202020204" pitchFamily="34" charset="0"/>
                <a:cs typeface="Arial" panose="020B0604020202020204" pitchFamily="34" charset="0"/>
              </a:rPr>
              <a:t>Reflect Your Persona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in Your Work Habits</a:t>
            </a:r>
          </a:p>
        </p:txBody>
      </p:sp>
      <p:sp>
        <p:nvSpPr>
          <p:cNvPr id="38915" name="Content Placeholder 3"/>
          <p:cNvSpPr>
            <a:spLocks noGrp="1"/>
          </p:cNvSpPr>
          <p:nvPr>
            <p:ph type="body" sz="quarter" idx="10"/>
          </p:nvPr>
        </p:nvSpPr>
        <p:spPr>
          <a:xfrm>
            <a:off x="249383" y="1656412"/>
            <a:ext cx="8820726" cy="4449114"/>
          </a:xfrm>
        </p:spPr>
        <p:txBody>
          <a:bodyPr>
            <a:normAutofit fontScale="92500" lnSpcReduction="20000"/>
          </a:bodyPr>
          <a:lstStyle/>
          <a:p>
            <a:pPr marL="457200" indent="-457200">
              <a:buFont typeface="Arial" panose="020B0604020202020204" pitchFamily="34" charset="0"/>
              <a:buChar char="•"/>
            </a:pPr>
            <a:r>
              <a:rPr lang="en-US" dirty="0"/>
              <a:t>Advocate for yourself and your ideas</a:t>
            </a:r>
          </a:p>
          <a:p>
            <a:pPr marL="457200" indent="-457200">
              <a:buFont typeface="Arial" panose="020B0604020202020204" pitchFamily="34" charset="0"/>
              <a:buChar char="•"/>
            </a:pPr>
            <a:r>
              <a:rPr lang="en-US" dirty="0"/>
              <a:t>Balance long- and short-term goals</a:t>
            </a:r>
          </a:p>
          <a:p>
            <a:pPr marL="457200" indent="-457200">
              <a:buFont typeface="Arial" panose="020B0604020202020204" pitchFamily="34" charset="0"/>
              <a:buChar char="•"/>
            </a:pPr>
            <a:r>
              <a:rPr lang="en-US" dirty="0"/>
              <a:t>Be open to opportunity</a:t>
            </a:r>
          </a:p>
          <a:p>
            <a:pPr marL="457200" indent="-457200">
              <a:buFont typeface="Arial" panose="020B0604020202020204" pitchFamily="34" charset="0"/>
              <a:buChar char="•"/>
            </a:pPr>
            <a:r>
              <a:rPr lang="en-US" dirty="0"/>
              <a:t>Strive to be authentic</a:t>
            </a:r>
          </a:p>
          <a:p>
            <a:pPr marL="457200" indent="-457200">
              <a:buFont typeface="Arial" panose="020B0604020202020204" pitchFamily="34" charset="0"/>
              <a:buChar char="•"/>
            </a:pPr>
            <a:r>
              <a:rPr lang="en-US" dirty="0" smtClean="0"/>
              <a:t>Show up and persevere</a:t>
            </a:r>
          </a:p>
          <a:p>
            <a:pPr marL="457200" indent="-457200">
              <a:buFont typeface="Arial" panose="020B0604020202020204" pitchFamily="34" charset="0"/>
              <a:buChar char="•"/>
            </a:pPr>
            <a:r>
              <a:rPr lang="en-US" dirty="0"/>
              <a:t>Grow your </a:t>
            </a:r>
            <a:r>
              <a:rPr lang="en-US" dirty="0" smtClean="0"/>
              <a:t>skills, technical and soft</a:t>
            </a:r>
            <a:endParaRPr lang="en-US" dirty="0"/>
          </a:p>
          <a:p>
            <a:pPr marL="457200" indent="-457200">
              <a:buFont typeface="Arial" panose="020B0604020202020204" pitchFamily="34" charset="0"/>
              <a:buChar char="•"/>
            </a:pPr>
            <a:r>
              <a:rPr lang="en-US" dirty="0" smtClean="0"/>
              <a:t>Respect others, </a:t>
            </a:r>
            <a:r>
              <a:rPr lang="en-US" dirty="0"/>
              <a:t>be </a:t>
            </a:r>
            <a:r>
              <a:rPr lang="en-US" dirty="0" smtClean="0"/>
              <a:t>inclusive and available</a:t>
            </a:r>
            <a:endParaRPr lang="en-US" dirty="0"/>
          </a:p>
          <a:p>
            <a:pPr marL="457200" indent="-457200">
              <a:buFont typeface="Arial" panose="020B0604020202020204" pitchFamily="34" charset="0"/>
              <a:buChar char="•"/>
            </a:pPr>
            <a:r>
              <a:rPr lang="en-US" dirty="0" smtClean="0"/>
              <a:t>Display </a:t>
            </a:r>
            <a:r>
              <a:rPr lang="en-US" dirty="0"/>
              <a:t>and maintain a positive attitude</a:t>
            </a:r>
          </a:p>
          <a:p>
            <a:pPr marL="457200" indent="-457200">
              <a:buFont typeface="Arial" panose="020B0604020202020204" pitchFamily="34" charset="0"/>
              <a:buChar char="•"/>
            </a:pPr>
            <a:r>
              <a:rPr lang="en-US" dirty="0" smtClean="0"/>
              <a:t>Show </a:t>
            </a:r>
            <a:r>
              <a:rPr lang="en-US" dirty="0"/>
              <a:t>willingness and gratitude</a:t>
            </a:r>
          </a:p>
          <a:p>
            <a:pPr marL="0" indent="0">
              <a:buNone/>
            </a:pPr>
            <a:endParaRPr lang="en-US" dirty="0" smtClean="0"/>
          </a:p>
        </p:txBody>
      </p:sp>
    </p:spTree>
    <p:extLst>
      <p:ext uri="{BB962C8B-B14F-4D97-AF65-F5344CB8AC3E}">
        <p14:creationId xmlns:p14="http://schemas.microsoft.com/office/powerpoint/2010/main" val="2715288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 Responsibilities</a:t>
            </a:r>
            <a:endParaRPr lang="en-US" dirty="0"/>
          </a:p>
        </p:txBody>
      </p:sp>
      <p:sp>
        <p:nvSpPr>
          <p:cNvPr id="3" name="Content Placeholder 2"/>
          <p:cNvSpPr>
            <a:spLocks noGrp="1"/>
          </p:cNvSpPr>
          <p:nvPr>
            <p:ph type="body" sz="quarter" idx="10"/>
          </p:nvPr>
        </p:nvSpPr>
        <p:spPr/>
        <p:txBody>
          <a:bodyPr>
            <a:normAutofit fontScale="92500" lnSpcReduction="20000"/>
          </a:bodyPr>
          <a:lstStyle/>
          <a:p>
            <a:pPr marL="457200" indent="-457200">
              <a:buFont typeface="Arial" panose="020B0604020202020204" pitchFamily="34" charset="0"/>
              <a:buChar char="•"/>
            </a:pPr>
            <a:r>
              <a:rPr lang="en-US" dirty="0" smtClean="0"/>
              <a:t>Do NOT plagiarize</a:t>
            </a:r>
          </a:p>
          <a:p>
            <a:pPr marL="914400" lvl="1" indent="-457200">
              <a:buFont typeface="Arial" panose="020B0604020202020204" pitchFamily="34" charset="0"/>
              <a:buChar char="•"/>
            </a:pPr>
            <a:r>
              <a:rPr lang="en-US" dirty="0" smtClean="0"/>
              <a:t>Obtain permission for use of material</a:t>
            </a:r>
          </a:p>
          <a:p>
            <a:pPr marL="914400" lvl="1" indent="-457200">
              <a:buFont typeface="Arial" panose="020B0604020202020204" pitchFamily="34" charset="0"/>
              <a:buChar char="•"/>
            </a:pPr>
            <a:r>
              <a:rPr lang="en-US" dirty="0" smtClean="0"/>
              <a:t>Cite and acknowledge work</a:t>
            </a:r>
          </a:p>
          <a:p>
            <a:pPr marL="914400" lvl="1" indent="-457200">
              <a:buFont typeface="Arial" panose="020B0604020202020204" pitchFamily="34" charset="0"/>
              <a:buChar char="•"/>
            </a:pPr>
            <a:r>
              <a:rPr lang="en-US" dirty="0" smtClean="0"/>
              <a:t>Be explicit about reuse of previous work</a:t>
            </a:r>
          </a:p>
          <a:p>
            <a:pPr marL="457200" indent="-457200">
              <a:buFont typeface="Arial" panose="020B0604020202020204" pitchFamily="34" charset="0"/>
              <a:buChar char="•"/>
            </a:pPr>
            <a:r>
              <a:rPr lang="en-US" dirty="0" smtClean="0"/>
              <a:t>No dual submissions – if unsure, ASK!</a:t>
            </a:r>
          </a:p>
          <a:p>
            <a:pPr marL="457200" indent="-457200">
              <a:buFont typeface="Arial" panose="020B0604020202020204" pitchFamily="34" charset="0"/>
              <a:buChar char="•"/>
            </a:pPr>
            <a:r>
              <a:rPr lang="en-US" dirty="0" smtClean="0"/>
              <a:t>Attend conference and present your work</a:t>
            </a:r>
          </a:p>
          <a:p>
            <a:pPr marL="457200" indent="-457200">
              <a:buFont typeface="Arial" panose="020B0604020202020204" pitchFamily="34" charset="0"/>
              <a:buChar char="•"/>
            </a:pPr>
            <a:r>
              <a:rPr lang="en-US" dirty="0" smtClean="0"/>
              <a:t>Support the reviewing process</a:t>
            </a:r>
          </a:p>
          <a:p>
            <a:pPr marL="914400" lvl="1" indent="-457200">
              <a:buFont typeface="Arial" panose="020B0604020202020204" pitchFamily="34" charset="0"/>
              <a:buChar char="•"/>
            </a:pPr>
            <a:r>
              <a:rPr lang="en-US" dirty="0" smtClean="0"/>
              <a:t>Submit work you are proud of</a:t>
            </a:r>
          </a:p>
          <a:p>
            <a:pPr marL="914400" lvl="1" indent="-457200">
              <a:buFont typeface="Arial" panose="020B0604020202020204" pitchFamily="34" charset="0"/>
              <a:buChar char="•"/>
            </a:pPr>
            <a:r>
              <a:rPr lang="en-US" dirty="0" smtClean="0"/>
              <a:t>Respond to the reviews you receive</a:t>
            </a:r>
          </a:p>
          <a:p>
            <a:pPr marL="914400" lvl="1" indent="-457200">
              <a:buFont typeface="Arial" panose="020B0604020202020204" pitchFamily="34" charset="0"/>
              <a:buChar char="•"/>
            </a:pPr>
            <a:r>
              <a:rPr lang="en-US" dirty="0"/>
              <a:t>P</a:t>
            </a:r>
            <a:r>
              <a:rPr lang="en-US" dirty="0" smtClean="0"/>
              <a:t>rovide thoughtful reviews</a:t>
            </a:r>
          </a:p>
        </p:txBody>
      </p:sp>
    </p:spTree>
    <p:extLst>
      <p:ext uri="{BB962C8B-B14F-4D97-AF65-F5344CB8AC3E}">
        <p14:creationId xmlns:p14="http://schemas.microsoft.com/office/powerpoint/2010/main" val="1398320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Co-Authorship</a:t>
            </a:r>
            <a:endParaRPr lang="en-US" dirty="0"/>
          </a:p>
        </p:txBody>
      </p:sp>
      <p:sp>
        <p:nvSpPr>
          <p:cNvPr id="3" name="Text Placeholder 2"/>
          <p:cNvSpPr>
            <a:spLocks noGrp="1"/>
          </p:cNvSpPr>
          <p:nvPr>
            <p:ph type="body" sz="quarter" idx="10"/>
          </p:nvPr>
        </p:nvSpPr>
        <p:spPr/>
        <p:txBody>
          <a:bodyPr>
            <a:normAutofit lnSpcReduction="10000"/>
          </a:bodyPr>
          <a:lstStyle/>
          <a:p>
            <a:r>
              <a:rPr lang="en-US" dirty="0" smtClean="0"/>
              <a:t>Collaborations fundamentally important!</a:t>
            </a:r>
          </a:p>
          <a:p>
            <a:pPr marL="457200" indent="-457200">
              <a:buFont typeface="Arial" panose="020B0604020202020204" pitchFamily="34" charset="0"/>
              <a:buChar char="•"/>
            </a:pPr>
            <a:r>
              <a:rPr lang="en-US" dirty="0" smtClean="0"/>
              <a:t>Be explicit and generous with authorship</a:t>
            </a:r>
          </a:p>
          <a:p>
            <a:pPr marL="914400" lvl="1" indent="-457200">
              <a:buFont typeface="Arial" panose="020B0604020202020204" pitchFamily="34" charset="0"/>
              <a:buChar char="•"/>
            </a:pPr>
            <a:r>
              <a:rPr lang="en-US" dirty="0" smtClean="0"/>
              <a:t>Authors: Contributed, verified, can present</a:t>
            </a:r>
          </a:p>
          <a:p>
            <a:pPr marL="914400" lvl="1" indent="-457200">
              <a:buFont typeface="Arial" panose="020B0604020202020204" pitchFamily="34" charset="0"/>
              <a:buChar char="•"/>
            </a:pPr>
            <a:r>
              <a:rPr lang="en-US" dirty="0"/>
              <a:t>Author ordering by contribution or convention</a:t>
            </a:r>
          </a:p>
          <a:p>
            <a:pPr marL="914400" lvl="1" indent="-457200">
              <a:buFont typeface="Arial" panose="020B0604020202020204" pitchFamily="34" charset="0"/>
              <a:buChar char="•"/>
            </a:pPr>
            <a:r>
              <a:rPr lang="en-US" dirty="0" smtClean="0"/>
              <a:t>Acknowledge generously</a:t>
            </a:r>
          </a:p>
          <a:p>
            <a:pPr marL="457200" indent="-457200">
              <a:buFont typeface="Arial" panose="020B0604020202020204" pitchFamily="34" charset="0"/>
              <a:buChar char="•"/>
            </a:pPr>
            <a:r>
              <a:rPr lang="en-US" dirty="0" smtClean="0"/>
              <a:t>Be a good collaborator</a:t>
            </a:r>
          </a:p>
          <a:p>
            <a:pPr marL="914400" lvl="1" indent="-457200">
              <a:buFont typeface="Arial" panose="020B0604020202020204" pitchFamily="34" charset="0"/>
              <a:buChar char="•"/>
            </a:pPr>
            <a:r>
              <a:rPr lang="en-US" dirty="0" smtClean="0"/>
              <a:t>Externalize thinking, get ideas onto paper</a:t>
            </a:r>
          </a:p>
          <a:p>
            <a:pPr marL="914400" lvl="1" indent="-457200">
              <a:buFont typeface="Arial" panose="020B0604020202020204" pitchFamily="34" charset="0"/>
              <a:buChar char="•"/>
            </a:pPr>
            <a:r>
              <a:rPr lang="en-US" dirty="0" smtClean="0"/>
              <a:t>Be respectful of time</a:t>
            </a:r>
          </a:p>
          <a:p>
            <a:pPr marL="914400" lvl="1" indent="-457200">
              <a:buFont typeface="Arial" panose="020B0604020202020204" pitchFamily="34" charset="0"/>
              <a:buChar char="•"/>
            </a:pPr>
            <a:r>
              <a:rPr lang="en-US" dirty="0" smtClean="0"/>
              <a:t>Speak up</a:t>
            </a:r>
            <a:endParaRPr lang="en-US" dirty="0"/>
          </a:p>
        </p:txBody>
      </p:sp>
    </p:spTree>
    <p:extLst>
      <p:ext uri="{BB962C8B-B14F-4D97-AF65-F5344CB8AC3E}">
        <p14:creationId xmlns:p14="http://schemas.microsoft.com/office/powerpoint/2010/main" val="2075757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1901"/>
          </a:xfrm>
        </p:spPr>
        <p:txBody>
          <a:bodyPr>
            <a:normAutofit/>
          </a:bodyPr>
          <a:lstStyle/>
          <a:p>
            <a:r>
              <a:rPr lang="en-US" dirty="0" smtClean="0"/>
              <a:t>Reviewer Responsibilities</a:t>
            </a:r>
            <a:endParaRPr lang="en-US" dirty="0"/>
          </a:p>
        </p:txBody>
      </p:sp>
      <p:sp>
        <p:nvSpPr>
          <p:cNvPr id="3" name="Content Placeholder 2"/>
          <p:cNvSpPr>
            <a:spLocks noGrp="1"/>
          </p:cNvSpPr>
          <p:nvPr>
            <p:ph type="body" sz="quarter" idx="10"/>
          </p:nvPr>
        </p:nvSpPr>
        <p:spPr/>
        <p:txBody>
          <a:bodyPr>
            <a:normAutofit fontScale="92500" lnSpcReduction="10000"/>
          </a:bodyPr>
          <a:lstStyle/>
          <a:p>
            <a:pPr marL="457200" indent="-457200">
              <a:buFont typeface="Arial" panose="020B0604020202020204" pitchFamily="34" charset="0"/>
              <a:buChar char="•"/>
            </a:pPr>
            <a:r>
              <a:rPr lang="en-US" dirty="0" smtClean="0"/>
              <a:t>Reasons, not binary a decision, matter</a:t>
            </a:r>
          </a:p>
          <a:p>
            <a:pPr lvl="1"/>
            <a:r>
              <a:rPr lang="en-US" dirty="0"/>
              <a:t>T</a:t>
            </a:r>
            <a:r>
              <a:rPr lang="en-US" dirty="0" smtClean="0"/>
              <a:t>he </a:t>
            </a:r>
            <a:r>
              <a:rPr lang="en-US" dirty="0"/>
              <a:t>clarity and validity of the reasons you give for accept or reject </a:t>
            </a:r>
            <a:r>
              <a:rPr lang="en-US" dirty="0" smtClean="0"/>
              <a:t>matter</a:t>
            </a:r>
          </a:p>
          <a:p>
            <a:pPr marL="457200" indent="-457200">
              <a:buFont typeface="Arial" panose="020B0604020202020204" pitchFamily="34" charset="0"/>
              <a:buChar char="•"/>
            </a:pPr>
            <a:r>
              <a:rPr lang="en-US" dirty="0" smtClean="0"/>
              <a:t>You are making an impression</a:t>
            </a:r>
          </a:p>
          <a:p>
            <a:pPr lvl="1"/>
            <a:r>
              <a:rPr lang="en-US" dirty="0"/>
              <a:t>T</a:t>
            </a:r>
            <a:r>
              <a:rPr lang="en-US" dirty="0" smtClean="0"/>
              <a:t>he </a:t>
            </a:r>
            <a:r>
              <a:rPr lang="en-US" dirty="0"/>
              <a:t>person who assigned you the review will form an opinion of your ability and maturity </a:t>
            </a:r>
            <a:r>
              <a:rPr lang="en-US" dirty="0" smtClean="0"/>
              <a:t>from your </a:t>
            </a:r>
            <a:r>
              <a:rPr lang="en-US" dirty="0"/>
              <a:t>review</a:t>
            </a:r>
          </a:p>
          <a:p>
            <a:pPr marL="457200" indent="-457200">
              <a:buFont typeface="Arial" panose="020B0604020202020204" pitchFamily="34" charset="0"/>
              <a:buChar char="•"/>
            </a:pPr>
            <a:r>
              <a:rPr lang="en-US" dirty="0" smtClean="0"/>
              <a:t>Get credit for your work</a:t>
            </a:r>
          </a:p>
          <a:p>
            <a:pPr lvl="1"/>
            <a:r>
              <a:rPr lang="en-US" dirty="0" smtClean="0"/>
              <a:t>if assigned as a sub-reviewer, ask that you be acknowledged by the event or journal</a:t>
            </a:r>
          </a:p>
          <a:p>
            <a:pPr lvl="1"/>
            <a:endParaRPr lang="en-US" dirty="0" smtClean="0"/>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3463036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More info on programs at:</a:t>
            </a:r>
            <a:br>
              <a:rPr lang="en-US" dirty="0" smtClean="0"/>
            </a:br>
            <a:r>
              <a:rPr lang="en-US" dirty="0" smtClean="0"/>
              <a:t>table right outside and </a:t>
            </a:r>
            <a:br>
              <a:rPr lang="en-US" dirty="0" smtClean="0"/>
            </a:br>
            <a:r>
              <a:rPr lang="en-US" dirty="0" smtClean="0"/>
              <a:t>CRA-W </a:t>
            </a:r>
            <a:r>
              <a:rPr lang="en-US" dirty="0"/>
              <a:t>Booth #</a:t>
            </a:r>
            <a:r>
              <a:rPr lang="en-US" dirty="0" smtClean="0"/>
              <a:t>540 </a:t>
            </a:r>
            <a:br>
              <a:rPr lang="en-US" dirty="0" smtClean="0"/>
            </a:br>
            <a:r>
              <a:rPr lang="en-US" dirty="0" smtClean="0"/>
              <a:t>in the exhibit hall</a:t>
            </a:r>
            <a:endParaRPr lang="en-US" dirty="0"/>
          </a:p>
        </p:txBody>
      </p:sp>
    </p:spTree>
    <p:extLst>
      <p:ext uri="{BB962C8B-B14F-4D97-AF65-F5344CB8AC3E}">
        <p14:creationId xmlns:p14="http://schemas.microsoft.com/office/powerpoint/2010/main" val="4163829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3794"/>
          </a:xfrm>
        </p:spPr>
        <p:txBody>
          <a:bodyPr>
            <a:normAutofit/>
          </a:bodyPr>
          <a:lstStyle/>
          <a:p>
            <a:r>
              <a:rPr lang="en-US" dirty="0" smtClean="0"/>
              <a:t>Reviewer Responsibilities</a:t>
            </a:r>
            <a:endParaRPr lang="en-US" dirty="0"/>
          </a:p>
        </p:txBody>
      </p:sp>
      <p:sp>
        <p:nvSpPr>
          <p:cNvPr id="3" name="Content Placeholder 2"/>
          <p:cNvSpPr>
            <a:spLocks noGrp="1"/>
          </p:cNvSpPr>
          <p:nvPr>
            <p:ph type="body" sz="quarter" idx="10"/>
          </p:nvPr>
        </p:nvSpPr>
        <p:spPr>
          <a:xfrm>
            <a:off x="226337" y="1417637"/>
            <a:ext cx="8460463" cy="5109911"/>
          </a:xfrm>
        </p:spPr>
        <p:txBody>
          <a:bodyPr>
            <a:normAutofit fontScale="85000" lnSpcReduction="20000"/>
          </a:bodyPr>
          <a:lstStyle/>
          <a:p>
            <a:pPr marL="457200" indent="-457200">
              <a:buFont typeface="Arial" panose="020B0604020202020204" pitchFamily="34" charset="0"/>
              <a:buChar char="•"/>
            </a:pPr>
            <a:r>
              <a:rPr lang="en-US" b="1" dirty="0" smtClean="0"/>
              <a:t>Integrity, objectivity, accountability</a:t>
            </a:r>
          </a:p>
          <a:p>
            <a:pPr lvl="1"/>
            <a:r>
              <a:rPr lang="en-US" dirty="0" smtClean="0"/>
              <a:t>Do NOT reject a paper because  </a:t>
            </a:r>
          </a:p>
          <a:p>
            <a:pPr lvl="2"/>
            <a:r>
              <a:rPr lang="en-US" dirty="0"/>
              <a:t>Y</a:t>
            </a:r>
            <a:r>
              <a:rPr lang="en-US" dirty="0" smtClean="0"/>
              <a:t>ou are writing a paper on the same subject</a:t>
            </a:r>
          </a:p>
          <a:p>
            <a:pPr lvl="2"/>
            <a:r>
              <a:rPr lang="en-US" dirty="0"/>
              <a:t>Y</a:t>
            </a:r>
            <a:r>
              <a:rPr lang="en-US" dirty="0" smtClean="0"/>
              <a:t>ou do not like the author</a:t>
            </a:r>
          </a:p>
          <a:p>
            <a:pPr marL="457200" indent="-457200">
              <a:spcBef>
                <a:spcPts val="1200"/>
              </a:spcBef>
              <a:buFont typeface="Arial" panose="020B0604020202020204" pitchFamily="34" charset="0"/>
              <a:buChar char="•"/>
            </a:pPr>
            <a:r>
              <a:rPr lang="en-US" b="1" dirty="0" smtClean="0"/>
              <a:t>Confidentiality</a:t>
            </a:r>
          </a:p>
          <a:p>
            <a:pPr lvl="1"/>
            <a:r>
              <a:rPr lang="en-US" dirty="0" smtClean="0"/>
              <a:t>Single blind, double blind reviews</a:t>
            </a:r>
          </a:p>
          <a:p>
            <a:pPr lvl="1"/>
            <a:r>
              <a:rPr lang="en-US" dirty="0" smtClean="0"/>
              <a:t>Paper is not publically available – do not use ideas from it</a:t>
            </a:r>
          </a:p>
          <a:p>
            <a:pPr marL="457200" indent="-457200">
              <a:spcBef>
                <a:spcPts val="1200"/>
              </a:spcBef>
              <a:buFont typeface="Arial" panose="020B0604020202020204" pitchFamily="34" charset="0"/>
              <a:buChar char="•"/>
            </a:pPr>
            <a:r>
              <a:rPr lang="en-US" b="1" dirty="0" smtClean="0"/>
              <a:t>Conflicts of interest with people who</a:t>
            </a:r>
          </a:p>
          <a:p>
            <a:pPr lvl="1"/>
            <a:r>
              <a:rPr lang="en-US" dirty="0" smtClean="0"/>
              <a:t>Work in the same place (never)</a:t>
            </a:r>
          </a:p>
          <a:p>
            <a:pPr lvl="1"/>
            <a:r>
              <a:rPr lang="en-US" dirty="0" smtClean="0"/>
              <a:t>Was your advisor (never)</a:t>
            </a:r>
          </a:p>
          <a:p>
            <a:pPr lvl="1"/>
            <a:r>
              <a:rPr lang="en-US" dirty="0" smtClean="0"/>
              <a:t>Have written papers together (recently)</a:t>
            </a:r>
          </a:p>
          <a:p>
            <a:pPr lvl="1"/>
            <a:r>
              <a:rPr lang="en-US" dirty="0" smtClean="0"/>
              <a:t>Have a financial interest</a:t>
            </a:r>
          </a:p>
          <a:p>
            <a:pPr lvl="1"/>
            <a:r>
              <a:rPr lang="en-US" dirty="0" smtClean="0"/>
              <a:t>Double blind a challenge – if unsure, ASK!</a:t>
            </a:r>
          </a:p>
          <a:p>
            <a:pPr lvl="1"/>
            <a:endParaRPr lang="en-US" dirty="0" smtClean="0"/>
          </a:p>
        </p:txBody>
      </p:sp>
    </p:spTree>
    <p:extLst>
      <p:ext uri="{BB962C8B-B14F-4D97-AF65-F5344CB8AC3E}">
        <p14:creationId xmlns:p14="http://schemas.microsoft.com/office/powerpoint/2010/main" val="1521939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7"/>
            <a:ext cx="9010184" cy="1230777"/>
          </a:xfrm>
        </p:spPr>
        <p:txBody>
          <a:bodyPr/>
          <a:lstStyle/>
          <a:p>
            <a:r>
              <a:rPr lang="en-US" dirty="0" smtClean="0"/>
              <a:t>Addressing Underrepresentation </a:t>
            </a:r>
            <a:br>
              <a:rPr lang="en-US" dirty="0" smtClean="0"/>
            </a:br>
            <a:r>
              <a:rPr lang="en-US" dirty="0" smtClean="0"/>
              <a:t>and/or Misconduct</a:t>
            </a:r>
            <a:endParaRPr lang="en-US" dirty="0"/>
          </a:p>
        </p:txBody>
      </p:sp>
      <p:sp>
        <p:nvSpPr>
          <p:cNvPr id="3" name="Text Placeholder 2"/>
          <p:cNvSpPr>
            <a:spLocks noGrp="1"/>
          </p:cNvSpPr>
          <p:nvPr>
            <p:ph type="body" sz="quarter" idx="10"/>
          </p:nvPr>
        </p:nvSpPr>
        <p:spPr>
          <a:xfrm>
            <a:off x="345689" y="1656411"/>
            <a:ext cx="8664496" cy="4989715"/>
          </a:xfrm>
        </p:spPr>
        <p:txBody>
          <a:bodyPr>
            <a:normAutofit/>
          </a:bodyPr>
          <a:lstStyle/>
          <a:p>
            <a:pPr marL="457200" indent="-457200">
              <a:buFont typeface="Arial" panose="020B0604020202020204" pitchFamily="34" charset="0"/>
              <a:buChar char="•"/>
            </a:pPr>
            <a:r>
              <a:rPr lang="en-US" dirty="0" smtClean="0"/>
              <a:t>Look for/ask about technical conferences with diverse keynotes and panels</a:t>
            </a:r>
          </a:p>
          <a:p>
            <a:pPr marL="457200" indent="-457200">
              <a:buFont typeface="Arial" panose="020B0604020202020204" pitchFamily="34" charset="0"/>
              <a:buChar char="•"/>
            </a:pPr>
            <a:r>
              <a:rPr lang="en-US" dirty="0" smtClean="0"/>
              <a:t>Look beyond immediate circle of reviewers and encourage others to do the same</a:t>
            </a:r>
          </a:p>
          <a:p>
            <a:pPr marL="457200" indent="-457200">
              <a:buFont typeface="Arial" panose="020B0604020202020204" pitchFamily="34" charset="0"/>
              <a:buChar char="•"/>
            </a:pPr>
            <a:r>
              <a:rPr lang="en-US" dirty="0" smtClean="0"/>
              <a:t>Report misconduct </a:t>
            </a:r>
            <a:r>
              <a:rPr lang="en-US" dirty="0"/>
              <a:t>whenever </a:t>
            </a:r>
            <a:r>
              <a:rPr lang="en-US" dirty="0" smtClean="0"/>
              <a:t>possible</a:t>
            </a:r>
          </a:p>
          <a:p>
            <a:pPr marL="457200" indent="-457200">
              <a:buFont typeface="Arial" panose="020B0604020202020204" pitchFamily="34" charset="0"/>
              <a:buChar char="•"/>
            </a:pPr>
            <a:r>
              <a:rPr lang="en-US" dirty="0" smtClean="0"/>
              <a:t>Ask conference organizers for a code of conduct policy if one does not exist: </a:t>
            </a:r>
          </a:p>
          <a:p>
            <a:pPr marL="914400" lvl="1" indent="-457200">
              <a:buFont typeface="Courier New" panose="02070309020205020404" pitchFamily="49" charset="0"/>
              <a:buChar char="o"/>
            </a:pPr>
            <a:r>
              <a:rPr lang="en-US" dirty="0" smtClean="0">
                <a:hlinkClick r:id="rId3"/>
              </a:rPr>
              <a:t>http</a:t>
            </a:r>
            <a:r>
              <a:rPr lang="en-US" dirty="0">
                <a:hlinkClick r:id="rId3"/>
              </a:rPr>
              <a:t>://</a:t>
            </a:r>
            <a:r>
              <a:rPr lang="en-US" dirty="0" smtClean="0">
                <a:hlinkClick r:id="rId3"/>
              </a:rPr>
              <a:t>adainitiative.org</a:t>
            </a:r>
            <a:r>
              <a:rPr lang="en-US" dirty="0" smtClean="0"/>
              <a:t> has resources &amp; training available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96296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6162"/>
          </a:xfrm>
        </p:spPr>
        <p:txBody>
          <a:bodyPr/>
          <a:lstStyle/>
          <a:p>
            <a:r>
              <a:rPr lang="en-US" dirty="0" smtClean="0"/>
              <a:t>Summary</a:t>
            </a:r>
            <a:endParaRPr lang="en-US" dirty="0"/>
          </a:p>
        </p:txBody>
      </p:sp>
      <p:sp>
        <p:nvSpPr>
          <p:cNvPr id="3" name="Text Placeholder 2"/>
          <p:cNvSpPr>
            <a:spLocks noGrp="1"/>
          </p:cNvSpPr>
          <p:nvPr>
            <p:ph type="body" sz="quarter" idx="10"/>
          </p:nvPr>
        </p:nvSpPr>
        <p:spPr>
          <a:xfrm>
            <a:off x="157019" y="1417638"/>
            <a:ext cx="8903854" cy="4687888"/>
          </a:xfrm>
        </p:spPr>
        <p:txBody>
          <a:bodyPr>
            <a:normAutofit/>
          </a:bodyPr>
          <a:lstStyle/>
          <a:p>
            <a:pPr marL="457200" indent="-457200">
              <a:buFont typeface="Arial" panose="020B0604020202020204" pitchFamily="34" charset="0"/>
              <a:buChar char="•"/>
            </a:pPr>
            <a:r>
              <a:rPr lang="en-US" dirty="0" smtClean="0"/>
              <a:t>Discovered your </a:t>
            </a:r>
            <a:r>
              <a:rPr lang="en-US" i="1" dirty="0" smtClean="0"/>
              <a:t>Professional Persona</a:t>
            </a:r>
            <a:endParaRPr lang="en-US" dirty="0" smtClean="0"/>
          </a:p>
          <a:p>
            <a:pPr marL="457200" indent="-457200">
              <a:buFont typeface="Arial" panose="020B0604020202020204" pitchFamily="34" charset="0"/>
              <a:buChar char="•"/>
            </a:pPr>
            <a:r>
              <a:rPr lang="en-US" dirty="0" smtClean="0"/>
              <a:t>Discussed how to represent yourself through</a:t>
            </a:r>
          </a:p>
          <a:p>
            <a:pPr marL="914400" lvl="1" indent="-457200">
              <a:buFont typeface="Arial" panose="020B0604020202020204" pitchFamily="34" charset="0"/>
              <a:buChar char="•"/>
            </a:pPr>
            <a:r>
              <a:rPr lang="en-US" dirty="0" smtClean="0"/>
              <a:t>Your published research</a:t>
            </a:r>
          </a:p>
          <a:p>
            <a:pPr marL="914400" lvl="1" indent="-457200">
              <a:buFont typeface="Arial" panose="020B0604020202020204" pitchFamily="34" charset="0"/>
              <a:buChar char="•"/>
            </a:pPr>
            <a:r>
              <a:rPr lang="en-US" dirty="0" smtClean="0"/>
              <a:t>Your online presence</a:t>
            </a:r>
          </a:p>
          <a:p>
            <a:pPr marL="914400" lvl="1" indent="-457200">
              <a:buFont typeface="Arial" panose="020B0604020202020204" pitchFamily="34" charset="0"/>
              <a:buChar char="•"/>
            </a:pPr>
            <a:r>
              <a:rPr lang="en-US" dirty="0" smtClean="0"/>
              <a:t>Your professional conduct</a:t>
            </a:r>
          </a:p>
        </p:txBody>
      </p:sp>
    </p:spTree>
    <p:extLst>
      <p:ext uri="{BB962C8B-B14F-4D97-AF65-F5344CB8AC3E}">
        <p14:creationId xmlns:p14="http://schemas.microsoft.com/office/powerpoint/2010/main" val="36160174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6820832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Text Placeholder 2"/>
          <p:cNvSpPr>
            <a:spLocks noGrp="1"/>
          </p:cNvSpPr>
          <p:nvPr>
            <p:ph type="body" sz="quarter" idx="10"/>
          </p:nvPr>
        </p:nvSpPr>
        <p:spPr>
          <a:xfrm>
            <a:off x="457200" y="1519311"/>
            <a:ext cx="8229600" cy="4586215"/>
          </a:xfrm>
        </p:spPr>
        <p:txBody>
          <a:bodyPr>
            <a:normAutofit lnSpcReduction="10000"/>
          </a:bodyPr>
          <a:lstStyle/>
          <a:p>
            <a:r>
              <a:rPr lang="en-US" dirty="0" smtClean="0"/>
              <a:t>Thanks to material provided by:</a:t>
            </a:r>
          </a:p>
          <a:p>
            <a:pPr marL="457200" indent="-457200">
              <a:buFont typeface="Arial" panose="020B0604020202020204" pitchFamily="34" charset="0"/>
              <a:buChar char="•"/>
            </a:pPr>
            <a:r>
              <a:rPr lang="en-US" dirty="0" smtClean="0"/>
              <a:t>Ayanna Howard, Georgia Tech</a:t>
            </a:r>
          </a:p>
          <a:p>
            <a:pPr marL="457200" indent="-457200">
              <a:buFont typeface="Arial" panose="020B0604020202020204" pitchFamily="34" charset="0"/>
              <a:buChar char="•"/>
            </a:pPr>
            <a:r>
              <a:rPr lang="en-US" dirty="0" smtClean="0"/>
              <a:t>Amanda Stent, Yahoo Labs</a:t>
            </a:r>
          </a:p>
          <a:p>
            <a:pPr marL="457200" indent="-457200">
              <a:buFont typeface="Arial" panose="020B0604020202020204" pitchFamily="34" charset="0"/>
              <a:buChar char="•"/>
            </a:pPr>
            <a:r>
              <a:rPr lang="en-US" dirty="0" smtClean="0"/>
              <a:t>Holly Rushmeier, Yale University</a:t>
            </a:r>
          </a:p>
          <a:p>
            <a:pPr marL="457200" indent="-457200">
              <a:buFont typeface="Arial" panose="020B0604020202020204" pitchFamily="34" charset="0"/>
              <a:buChar char="•"/>
            </a:pPr>
            <a:r>
              <a:rPr lang="en-US" dirty="0" err="1" smtClean="0"/>
              <a:t>Mondira</a:t>
            </a:r>
            <a:r>
              <a:rPr lang="en-US" dirty="0" smtClean="0"/>
              <a:t> Pant, Intel Corporation</a:t>
            </a:r>
          </a:p>
          <a:p>
            <a:pPr marL="457200" indent="-457200">
              <a:buFont typeface="Arial" panose="020B0604020202020204" pitchFamily="34" charset="0"/>
              <a:buChar char="•"/>
            </a:pPr>
            <a:r>
              <a:rPr lang="en-US" dirty="0" smtClean="0"/>
              <a:t>Ellen </a:t>
            </a:r>
            <a:r>
              <a:rPr lang="en-US" dirty="0" err="1" smtClean="0"/>
              <a:t>Spertus</a:t>
            </a:r>
            <a:r>
              <a:rPr lang="en-US" dirty="0" smtClean="0"/>
              <a:t>, Mills College</a:t>
            </a:r>
          </a:p>
          <a:p>
            <a:pPr marL="457200" indent="-457200">
              <a:buFont typeface="Arial" panose="020B0604020202020204" pitchFamily="34" charset="0"/>
              <a:buChar char="•"/>
            </a:pPr>
            <a:r>
              <a:rPr lang="en-US" dirty="0" smtClean="0"/>
              <a:t>Dilma da Silva, Texas A &amp; M University</a:t>
            </a:r>
          </a:p>
          <a:p>
            <a:pPr marL="457200" indent="-457200">
              <a:buFont typeface="Arial" panose="020B0604020202020204" pitchFamily="34" charset="0"/>
              <a:buChar char="•"/>
            </a:pPr>
            <a:r>
              <a:rPr lang="en-US" dirty="0" smtClean="0"/>
              <a:t>Cecilia Aragon, University of Washington</a:t>
            </a:r>
            <a:endParaRPr lang="en-US" dirty="0"/>
          </a:p>
        </p:txBody>
      </p:sp>
    </p:spTree>
    <p:extLst>
      <p:ext uri="{BB962C8B-B14F-4D97-AF65-F5344CB8AC3E}">
        <p14:creationId xmlns:p14="http://schemas.microsoft.com/office/powerpoint/2010/main" val="1587985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362" y="2692641"/>
            <a:ext cx="8075613" cy="3845269"/>
            <a:chOff x="395287" y="3429000"/>
            <a:chExt cx="8075613" cy="3444887"/>
          </a:xfrm>
        </p:grpSpPr>
        <p:pic>
          <p:nvPicPr>
            <p:cNvPr id="286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7725" y="3599171"/>
              <a:ext cx="2470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16566" y="4570233"/>
              <a:ext cx="20923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6846" y="5388865"/>
              <a:ext cx="11953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5205" y="3665846"/>
              <a:ext cx="22574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9" descr="NSF_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287" y="3429000"/>
              <a:ext cx="1400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6"/>
            <p:cNvSpPr>
              <a:spLocks noChangeArrowheads="1"/>
            </p:cNvSpPr>
            <p:nvPr/>
          </p:nvSpPr>
          <p:spPr bwMode="auto">
            <a:xfrm>
              <a:off x="5091748" y="4215432"/>
              <a:ext cx="3055938" cy="118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400" b="1" dirty="0">
                  <a:latin typeface="Abadi MT Condensed Extra Bold" charset="0"/>
                  <a:cs typeface="Abadi MT Condensed Extra Bold" charset="0"/>
                </a:rPr>
                <a:t> </a:t>
              </a:r>
              <a:r>
                <a:rPr lang="en-US" b="1" dirty="0">
                  <a:latin typeface="Abadi MT Condensed Extra Bold" charset="0"/>
                  <a:cs typeface="Abadi MT Condensed Extra Bold" charset="0"/>
                </a:rPr>
                <a:t>Private </a:t>
              </a:r>
              <a:r>
                <a:rPr lang="en-US" b="1" dirty="0" smtClean="0">
                  <a:latin typeface="Abadi MT Condensed Extra Bold" charset="0"/>
                  <a:cs typeface="Abadi MT Condensed Extra Bold" charset="0"/>
                </a:rPr>
                <a:t>Foundation</a:t>
              </a:r>
            </a:p>
            <a:p>
              <a:pPr algn="ctr"/>
              <a:endParaRPr lang="en-US" b="1" dirty="0">
                <a:latin typeface="Abadi MT Condensed Extra Bold" charset="0"/>
                <a:cs typeface="Abadi MT Condensed Extra Bold" charset="0"/>
              </a:endParaRPr>
            </a:p>
            <a:p>
              <a:pPr algn="ctr"/>
              <a:r>
                <a:rPr lang="en-US" b="1" dirty="0" err="1">
                  <a:latin typeface="Brush Script MT" charset="0"/>
                </a:rPr>
                <a:t>Unversity</a:t>
              </a:r>
              <a:r>
                <a:rPr lang="en-US" b="1" dirty="0">
                  <a:latin typeface="Brush Script MT" charset="0"/>
                </a:rPr>
                <a:t> Departments</a:t>
              </a:r>
            </a:p>
          </p:txBody>
        </p:sp>
        <p:sp>
          <p:nvSpPr>
            <p:cNvPr id="28679" name="Rectangle 9"/>
            <p:cNvSpPr>
              <a:spLocks noChangeArrowheads="1"/>
            </p:cNvSpPr>
            <p:nvPr/>
          </p:nvSpPr>
          <p:spPr bwMode="auto">
            <a:xfrm>
              <a:off x="395287" y="6350000"/>
              <a:ext cx="8075613" cy="5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err="1" smtClean="0"/>
                <a:t>www.cra-w.org</a:t>
              </a:r>
              <a:endParaRPr lang="en-US" sz="3200" b="1" dirty="0"/>
            </a:p>
          </p:txBody>
        </p:sp>
      </p:grpSp>
      <p:sp>
        <p:nvSpPr>
          <p:cNvPr id="14" name="Title 1"/>
          <p:cNvSpPr txBox="1">
            <a:spLocks/>
          </p:cNvSpPr>
          <p:nvPr/>
        </p:nvSpPr>
        <p:spPr>
          <a:xfrm>
            <a:off x="696473" y="703611"/>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cap="none">
                <a:solidFill>
                  <a:srgbClr val="FFFFFF"/>
                </a:solidFill>
                <a:latin typeface="Arial"/>
                <a:ea typeface="+mj-ea"/>
                <a:cs typeface="+mj-cs"/>
              </a:defRPr>
            </a:lvl1pPr>
          </a:lstStyle>
          <a:p>
            <a:pPr>
              <a:defRPr/>
            </a:pPr>
            <a:r>
              <a:rPr lang="en-US" dirty="0" smtClean="0"/>
              <a:t>Thank you to our sponsors</a:t>
            </a:r>
            <a:endParaRPr lang="en-US" sz="5400" dirty="0"/>
          </a:p>
        </p:txBody>
      </p:sp>
    </p:spTree>
    <p:extLst>
      <p:ext uri="{BB962C8B-B14F-4D97-AF65-F5344CB8AC3E}">
        <p14:creationId xmlns:p14="http://schemas.microsoft.com/office/powerpoint/2010/main" val="3702464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Building Your </a:t>
            </a:r>
            <a:br>
              <a:rPr lang="en-US" dirty="0" smtClean="0"/>
            </a:br>
            <a:r>
              <a:rPr lang="en-US" dirty="0" smtClean="0"/>
              <a:t>Professional Persona</a:t>
            </a:r>
            <a:endParaRPr lang="en-US" dirty="0"/>
          </a:p>
        </p:txBody>
      </p:sp>
    </p:spTree>
    <p:extLst>
      <p:ext uri="{BB962C8B-B14F-4D97-AF65-F5344CB8AC3E}">
        <p14:creationId xmlns:p14="http://schemas.microsoft.com/office/powerpoint/2010/main" val="2405787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6162"/>
          </a:xfrm>
        </p:spPr>
        <p:txBody>
          <a:bodyPr/>
          <a:lstStyle/>
          <a:p>
            <a:r>
              <a:rPr lang="en-US" dirty="0" smtClean="0"/>
              <a:t>Agenda</a:t>
            </a:r>
            <a:endParaRPr lang="en-US" dirty="0"/>
          </a:p>
        </p:txBody>
      </p:sp>
      <p:sp>
        <p:nvSpPr>
          <p:cNvPr id="3" name="Text Placeholder 2"/>
          <p:cNvSpPr>
            <a:spLocks noGrp="1"/>
          </p:cNvSpPr>
          <p:nvPr>
            <p:ph type="body" sz="quarter" idx="10"/>
          </p:nvPr>
        </p:nvSpPr>
        <p:spPr>
          <a:xfrm>
            <a:off x="157019" y="1417638"/>
            <a:ext cx="8903854" cy="4687888"/>
          </a:xfrm>
        </p:spPr>
        <p:txBody>
          <a:bodyPr>
            <a:normAutofit/>
          </a:bodyPr>
          <a:lstStyle/>
          <a:p>
            <a:pPr marL="457200" indent="-457200">
              <a:buFont typeface="Arial" panose="020B0604020202020204" pitchFamily="34" charset="0"/>
              <a:buChar char="•"/>
            </a:pPr>
            <a:r>
              <a:rPr lang="en-US" dirty="0" smtClean="0"/>
              <a:t>What is your </a:t>
            </a:r>
            <a:r>
              <a:rPr lang="en-US" i="1" dirty="0" smtClean="0"/>
              <a:t>Professional Persona</a:t>
            </a:r>
            <a:r>
              <a:rPr lang="en-US" dirty="0" smtClean="0"/>
              <a:t>?</a:t>
            </a:r>
          </a:p>
          <a:p>
            <a:pPr marL="457200" indent="-457200">
              <a:buFont typeface="Arial" panose="020B0604020202020204" pitchFamily="34" charset="0"/>
              <a:buChar char="•"/>
            </a:pPr>
            <a:r>
              <a:rPr lang="en-US" dirty="0" smtClean="0"/>
              <a:t>Representing yourself through</a:t>
            </a:r>
          </a:p>
          <a:p>
            <a:pPr marL="914400" lvl="1" indent="-457200">
              <a:buFont typeface="Arial" panose="020B0604020202020204" pitchFamily="34" charset="0"/>
              <a:buChar char="•"/>
            </a:pPr>
            <a:r>
              <a:rPr lang="en-US" dirty="0" smtClean="0"/>
              <a:t>Your published research</a:t>
            </a:r>
          </a:p>
          <a:p>
            <a:pPr marL="914400" lvl="1" indent="-457200">
              <a:buFont typeface="Arial" panose="020B0604020202020204" pitchFamily="34" charset="0"/>
              <a:buChar char="•"/>
            </a:pPr>
            <a:r>
              <a:rPr lang="en-US" dirty="0" smtClean="0"/>
              <a:t>Your online presence</a:t>
            </a:r>
          </a:p>
          <a:p>
            <a:pPr marL="914400" lvl="1" indent="-457200">
              <a:buFont typeface="Arial" panose="020B0604020202020204" pitchFamily="34" charset="0"/>
              <a:buChar char="•"/>
            </a:pPr>
            <a:r>
              <a:rPr lang="en-US" dirty="0" smtClean="0"/>
              <a:t>Your professional conduct</a:t>
            </a:r>
          </a:p>
        </p:txBody>
      </p:sp>
    </p:spTree>
    <p:extLst>
      <p:ext uri="{BB962C8B-B14F-4D97-AF65-F5344CB8AC3E}">
        <p14:creationId xmlns:p14="http://schemas.microsoft.com/office/powerpoint/2010/main" val="335423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sz="4000" dirty="0" smtClean="0"/>
              <a:t>What is your </a:t>
            </a:r>
            <a:r>
              <a:rPr lang="en-US" sz="4000" i="1" dirty="0" smtClean="0"/>
              <a:t>Professional Persona</a:t>
            </a:r>
            <a:r>
              <a:rPr lang="en-US" sz="4000" dirty="0" smtClean="0"/>
              <a:t>?</a:t>
            </a:r>
            <a:endParaRPr lang="en-US" sz="4000" dirty="0"/>
          </a:p>
        </p:txBody>
      </p:sp>
    </p:spTree>
    <p:extLst>
      <p:ext uri="{BB962C8B-B14F-4D97-AF65-F5344CB8AC3E}">
        <p14:creationId xmlns:p14="http://schemas.microsoft.com/office/powerpoint/2010/main" val="4047177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6162"/>
          </a:xfrm>
        </p:spPr>
        <p:txBody>
          <a:bodyPr/>
          <a:lstStyle/>
          <a:p>
            <a:r>
              <a:rPr lang="en-US" sz="4000" dirty="0" smtClean="0"/>
              <a:t>What Is a </a:t>
            </a:r>
            <a:r>
              <a:rPr lang="en-US" sz="4000" i="1" dirty="0" smtClean="0"/>
              <a:t>Professional Persona</a:t>
            </a:r>
            <a:r>
              <a:rPr lang="en-US" sz="4000" dirty="0" smtClean="0"/>
              <a:t>?</a:t>
            </a:r>
            <a:endParaRPr lang="en-US" sz="4000" dirty="0"/>
          </a:p>
        </p:txBody>
      </p:sp>
      <p:sp>
        <p:nvSpPr>
          <p:cNvPr id="3" name="Content Placeholder 2"/>
          <p:cNvSpPr>
            <a:spLocks noGrp="1"/>
          </p:cNvSpPr>
          <p:nvPr>
            <p:ph type="body" sz="quarter" idx="10"/>
          </p:nvPr>
        </p:nvSpPr>
        <p:spPr>
          <a:xfrm>
            <a:off x="261257" y="1656412"/>
            <a:ext cx="8773886" cy="4449114"/>
          </a:xfrm>
        </p:spPr>
        <p:txBody>
          <a:bodyPr/>
          <a:lstStyle/>
          <a:p>
            <a:pPr marL="457200" indent="-457200">
              <a:buFont typeface="Arial" panose="020B0604020202020204" pitchFamily="34" charset="0"/>
              <a:buChar char="•"/>
            </a:pPr>
            <a:r>
              <a:rPr lang="en-US" dirty="0" smtClean="0"/>
              <a:t>Your professional character and reputation</a:t>
            </a:r>
          </a:p>
          <a:p>
            <a:pPr marL="457200" indent="-457200">
              <a:buFont typeface="Arial" panose="020B0604020202020204" pitchFamily="34" charset="0"/>
              <a:buChar char="•"/>
            </a:pPr>
            <a:r>
              <a:rPr lang="en-US" dirty="0" smtClean="0"/>
              <a:t>How you distinguish yourself from your peers</a:t>
            </a:r>
          </a:p>
          <a:p>
            <a:pPr marL="457200" indent="-457200">
              <a:buFont typeface="Arial" panose="020B0604020202020204" pitchFamily="34" charset="0"/>
              <a:buChar char="•"/>
            </a:pPr>
            <a:r>
              <a:rPr lang="en-US" dirty="0" smtClean="0"/>
              <a:t>A narrative that describes your expertise and personal brand</a:t>
            </a:r>
          </a:p>
          <a:p>
            <a:pPr marL="457200" indent="-457200">
              <a:buFont typeface="Arial" panose="020B0604020202020204" pitchFamily="34" charset="0"/>
              <a:buChar char="•"/>
            </a:pPr>
            <a:r>
              <a:rPr lang="en-US" dirty="0" smtClean="0"/>
              <a:t>Creates interest in your ideas and contributions</a:t>
            </a:r>
          </a:p>
          <a:p>
            <a:pPr marL="457200" indent="-457200">
              <a:buFont typeface="Arial" panose="020B0604020202020204" pitchFamily="34" charset="0"/>
              <a:buChar char="•"/>
            </a:pPr>
            <a:r>
              <a:rPr lang="en-US" dirty="0" smtClean="0"/>
              <a:t>Enables you to seek greater opportunities</a:t>
            </a:r>
          </a:p>
          <a:p>
            <a:pPr marL="457200" indent="-457200">
              <a:buFont typeface="Arial" panose="020B0604020202020204" pitchFamily="34" charset="0"/>
              <a:buChar char="•"/>
            </a:pPr>
            <a:endParaRPr lang="en-US" dirty="0" smtClean="0"/>
          </a:p>
        </p:txBody>
      </p:sp>
    </p:spTree>
    <p:extLst>
      <p:ext uri="{BB962C8B-B14F-4D97-AF65-F5344CB8AC3E}">
        <p14:creationId xmlns:p14="http://schemas.microsoft.com/office/powerpoint/2010/main" val="813683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457200" y="274638"/>
            <a:ext cx="8229600" cy="1009217"/>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Why Do You Need One?</a:t>
            </a:r>
          </a:p>
        </p:txBody>
      </p:sp>
      <p:sp>
        <p:nvSpPr>
          <p:cNvPr id="5122" name="Rectangle 2"/>
          <p:cNvSpPr>
            <a:spLocks noGrp="1" noChangeArrowheads="1"/>
          </p:cNvSpPr>
          <p:nvPr>
            <p:ph type="body" sz="quarter" idx="10"/>
          </p:nvPr>
        </p:nvSpPr>
        <p:spPr>
          <a:xfrm>
            <a:off x="457200" y="1462449"/>
            <a:ext cx="8686800" cy="4449114"/>
          </a:xfrm>
        </p:spPr>
        <p:txBody>
          <a:bodyPr>
            <a:normAutofit lnSpcReduction="10000"/>
          </a:bodyPr>
          <a:lstStyle/>
          <a:p>
            <a:pPr marL="457200" indent="-457200">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Job opportunities</a:t>
            </a:r>
          </a:p>
          <a:p>
            <a:pPr marL="457200" indent="-457200">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Invitations to present, publish, &amp; participate</a:t>
            </a:r>
          </a:p>
          <a:p>
            <a:pPr marL="457200" indent="-457200">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Award nominations</a:t>
            </a:r>
          </a:p>
          <a:p>
            <a:pPr marL="457200" indent="-457200">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External evaluation</a:t>
            </a:r>
          </a:p>
          <a:p>
            <a:pPr marL="457200" indent="-457200">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Media opportunities</a:t>
            </a:r>
          </a:p>
          <a:p>
            <a:pPr marL="457200" indent="-457200">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Research visibility</a:t>
            </a:r>
          </a:p>
          <a:p>
            <a:pPr marL="457200" indent="-457200">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Recruiting</a:t>
            </a:r>
          </a:p>
          <a:p>
            <a:pPr marL="457200" indent="-457200">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Visibility within your institution</a:t>
            </a:r>
          </a:p>
        </p:txBody>
      </p:sp>
    </p:spTree>
    <p:extLst>
      <p:ext uri="{BB962C8B-B14F-4D97-AF65-F5344CB8AC3E}">
        <p14:creationId xmlns:p14="http://schemas.microsoft.com/office/powerpoint/2010/main" val="418565674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2975</TotalTime>
  <Words>2797</Words>
  <Application>Microsoft Office PowerPoint</Application>
  <PresentationFormat>On-screen Show (4:3)</PresentationFormat>
  <Paragraphs>516</Paragraphs>
  <Slides>45</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ＭＳ Ｐゴシック</vt:lpstr>
      <vt:lpstr>Abadi MT Condensed Extra Bold</vt:lpstr>
      <vt:lpstr>Apple Casual</vt:lpstr>
      <vt:lpstr>Arial</vt:lpstr>
      <vt:lpstr>Brush Script MT</vt:lpstr>
      <vt:lpstr>Calibri</vt:lpstr>
      <vt:lpstr>Courier New</vt:lpstr>
      <vt:lpstr>Helvetica</vt:lpstr>
      <vt:lpstr>Times New Roman</vt:lpstr>
      <vt:lpstr>Wingdings</vt:lpstr>
      <vt:lpstr>Office Theme</vt:lpstr>
      <vt:lpstr>Building Your  Professional Persona</vt:lpstr>
      <vt:lpstr>CRA-W Programs   inspire and increase the success of women &amp; minorities in computing</vt:lpstr>
      <vt:lpstr>What does CRA-W do? Individual &amp; Group Research Mentoring</vt:lpstr>
      <vt:lpstr>More info on programs at: table right outside and  CRA-W Booth #540  in the exhibit hall</vt:lpstr>
      <vt:lpstr>Building Your  Professional Persona</vt:lpstr>
      <vt:lpstr>Agenda</vt:lpstr>
      <vt:lpstr>What is your Professional Persona?</vt:lpstr>
      <vt:lpstr>What Is a Professional Persona?</vt:lpstr>
      <vt:lpstr>Why Do You Need One?</vt:lpstr>
      <vt:lpstr>How To Develop One?</vt:lpstr>
      <vt:lpstr>Activity: Develop Your Persona</vt:lpstr>
      <vt:lpstr>How To Develop It?</vt:lpstr>
      <vt:lpstr>First Impressions Matter</vt:lpstr>
      <vt:lpstr>Representing Yourself Through Your Published Research</vt:lpstr>
      <vt:lpstr>Publishing Your Research</vt:lpstr>
      <vt:lpstr>Avenues for Publication</vt:lpstr>
      <vt:lpstr>Submission Process</vt:lpstr>
      <vt:lpstr>Preparing Your Submission</vt:lpstr>
      <vt:lpstr>Review Process</vt:lpstr>
      <vt:lpstr>Dealing with Reviews</vt:lpstr>
      <vt:lpstr>Dealing with Rejection</vt:lpstr>
      <vt:lpstr>Publication Process</vt:lpstr>
      <vt:lpstr>Presenting Your Research</vt:lpstr>
      <vt:lpstr>Representing Yourself Through Your Online Presence</vt:lpstr>
      <vt:lpstr>Creating an Online Presence</vt:lpstr>
      <vt:lpstr>Poll: Content You Control</vt:lpstr>
      <vt:lpstr>Your Professional Website</vt:lpstr>
      <vt:lpstr>CV/Resume</vt:lpstr>
      <vt:lpstr>Internal Company Visibility</vt:lpstr>
      <vt:lpstr> External Professional Visibility</vt:lpstr>
      <vt:lpstr>Disseminating Technical Publications</vt:lpstr>
      <vt:lpstr>Managing What People Find</vt:lpstr>
      <vt:lpstr>Managing Your Web Presence</vt:lpstr>
      <vt:lpstr>Optimizing Your Web Presence</vt:lpstr>
      <vt:lpstr>Representing Yourself Through Your Professional Conduct</vt:lpstr>
      <vt:lpstr>Reflect Your Persona  in Your Work Habits</vt:lpstr>
      <vt:lpstr>Author Responsibilities</vt:lpstr>
      <vt:lpstr>Successful Co-Authorship</vt:lpstr>
      <vt:lpstr>Reviewer Responsibilities</vt:lpstr>
      <vt:lpstr>Reviewer Responsibilities</vt:lpstr>
      <vt:lpstr>Addressing Underrepresentation  and/or Misconduct</vt:lpstr>
      <vt:lpstr>Summary</vt:lpstr>
      <vt:lpstr>Questions?</vt:lpstr>
      <vt:lpstr>Acknowledgements</vt:lpstr>
      <vt:lpstr>PowerPoint Presentation</vt:lpstr>
    </vt:vector>
  </TitlesOfParts>
  <Company>Sensis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Jaime Teevan</cp:lastModifiedBy>
  <cp:revision>142</cp:revision>
  <dcterms:created xsi:type="dcterms:W3CDTF">2014-06-10T18:23:13Z</dcterms:created>
  <dcterms:modified xsi:type="dcterms:W3CDTF">2015-03-13T13:43:21Z</dcterms:modified>
</cp:coreProperties>
</file>