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4" r:id="rId3"/>
    <p:sldId id="256" r:id="rId4"/>
    <p:sldId id="262" r:id="rId5"/>
    <p:sldId id="263" r:id="rId6"/>
    <p:sldId id="264" r:id="rId7"/>
    <p:sldId id="261" r:id="rId8"/>
    <p:sldId id="287" r:id="rId9"/>
    <p:sldId id="286" r:id="rId10"/>
    <p:sldId id="281" r:id="rId11"/>
    <p:sldId id="285" r:id="rId12"/>
    <p:sldId id="279" r:id="rId13"/>
    <p:sldId id="277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E509"/>
    <a:srgbClr val="000000"/>
    <a:srgbClr val="1E1C11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87542" autoAdjust="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6424E-73A9-4832-B67A-25BE632EB98F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1A84-5E08-4110-8519-AAF6882FA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0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45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communicating verbally,</a:t>
            </a:r>
            <a:endParaRPr lang="en-US" baseline="0" dirty="0" smtClean="0"/>
          </a:p>
          <a:p>
            <a:r>
              <a:rPr lang="en-US" baseline="0" dirty="0" smtClean="0"/>
              <a:t>We also communicate a lot with our physical presence.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Describe O-SNAP’s use of phone orientation.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20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5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55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Ran a survey to understand smartphone use in meetings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398 participants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Asked about their phone use in meetings, what they thought others did, and, to get a representative sample, their last meeting.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Distributed the time and day survey invitations were sent to avoid bias.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Most (72%) people reported bringing smartphones to meetings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And over half (60%) of those people used them during the meeting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Don’t hamper productivity. (only 20% agreed)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Do hamper the social relationships. (47% agreed)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Why? We think we’re being productive, but that others are rudely screwing around.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0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Take-away: Provide feedback to get the most out of this presentation!</a:t>
            </a:r>
          </a:p>
          <a:p>
            <a:endParaRPr lang="en-US" dirty="0" smtClean="0"/>
          </a:p>
          <a:p>
            <a:r>
              <a:rPr lang="en-US" dirty="0" smtClean="0"/>
              <a:t>Other ways to study how we can influence each other.</a:t>
            </a:r>
          </a:p>
          <a:p>
            <a:r>
              <a:rPr lang="en-US" dirty="0" smtClean="0"/>
              <a:t>Example: How does other people’s feedback influence your interpretation of the content?</a:t>
            </a:r>
          </a:p>
          <a:p>
            <a:r>
              <a:rPr lang="en-US" dirty="0" smtClean="0"/>
              <a:t>Active/inactive; positive/negative</a:t>
            </a:r>
          </a:p>
          <a:p>
            <a:r>
              <a:rPr lang="en-US" dirty="0" smtClean="0"/>
              <a:t>Can we artificially make events stand 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63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Observe:</a:t>
            </a:r>
          </a:p>
          <a:p>
            <a:r>
              <a:rPr lang="en-US" dirty="0" smtClean="0"/>
              <a:t>More positive feedback than negative</a:t>
            </a:r>
          </a:p>
          <a:p>
            <a:r>
              <a:rPr lang="en-US" dirty="0" smtClean="0"/>
              <a:t>Negative</a:t>
            </a:r>
            <a:r>
              <a:rPr lang="en-US" baseline="0" dirty="0" smtClean="0"/>
              <a:t> f</a:t>
            </a:r>
            <a:r>
              <a:rPr lang="en-US" dirty="0" smtClean="0"/>
              <a:t>eedback often lags positive feedback</a:t>
            </a:r>
          </a:p>
          <a:p>
            <a:r>
              <a:rPr lang="en-US" dirty="0" smtClean="0"/>
              <a:t>People do provide feedback throughout the meeting</a:t>
            </a:r>
          </a:p>
          <a:p>
            <a:endParaRPr lang="en-US" dirty="0" smtClean="0"/>
          </a:p>
          <a:p>
            <a:r>
              <a:rPr lang="en-US" dirty="0" smtClean="0"/>
              <a:t>Useful for presenter to reflect on presentation (“this slide was engaging”)</a:t>
            </a:r>
          </a:p>
          <a:p>
            <a:r>
              <a:rPr lang="en-US" dirty="0" smtClean="0"/>
              <a:t>Useful for people who missed the meeting to catch up (creating summaries)</a:t>
            </a:r>
          </a:p>
          <a:p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What does the feedback mean?</a:t>
            </a:r>
          </a:p>
          <a:p>
            <a:pPr lvl="1"/>
            <a:r>
              <a:rPr lang="en-US" dirty="0" smtClean="0"/>
              <a:t>How to collect feedback that means what we want it to?</a:t>
            </a:r>
          </a:p>
          <a:p>
            <a:pPr lvl="1"/>
            <a:r>
              <a:rPr lang="en-US" dirty="0" smtClean="0"/>
              <a:t>How to keep people providing </a:t>
            </a:r>
            <a:r>
              <a:rPr lang="en-US" smtClean="0"/>
              <a:t>feedback?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2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the system out.</a:t>
            </a:r>
          </a:p>
          <a:p>
            <a:r>
              <a:rPr lang="en-US" dirty="0" smtClean="0"/>
              <a:t>If I say something you really like</a:t>
            </a:r>
            <a:r>
              <a:rPr lang="en-US" baseline="0" dirty="0" smtClean="0"/>
              <a:t> (e.g., HCIC rocks),</a:t>
            </a:r>
            <a:r>
              <a:rPr lang="en-US" dirty="0" smtClean="0"/>
              <a:t> you can hit the “Thumbs up”.</a:t>
            </a:r>
          </a:p>
          <a:p>
            <a:r>
              <a:rPr lang="en-US" dirty="0" smtClean="0"/>
              <a:t>If I say something you really don’t like (e.g., HCI sucks</a:t>
            </a:r>
            <a:r>
              <a:rPr lang="en-US" baseline="0" dirty="0" smtClean="0"/>
              <a:t>)</a:t>
            </a:r>
            <a:r>
              <a:rPr lang="en-US" dirty="0" smtClean="0"/>
              <a:t>, you can hit “Thumbs down”.</a:t>
            </a:r>
          </a:p>
          <a:p>
            <a:r>
              <a:rPr lang="en-US" dirty="0" smtClean="0"/>
              <a:t>I can also use it to ask directed questions. For example: What is Cliff so grumpy about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1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1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means location</a:t>
            </a:r>
            <a:r>
              <a:rPr lang="en-US" baseline="0" dirty="0" smtClean="0"/>
              <a:t> independent</a:t>
            </a:r>
            <a:endParaRPr lang="en-US" dirty="0" smtClean="0"/>
          </a:p>
          <a:p>
            <a:r>
              <a:rPr lang="en-US" dirty="0" smtClean="0"/>
              <a:t>People can reach us regardless of where we are</a:t>
            </a:r>
          </a:p>
          <a:p>
            <a:r>
              <a:rPr lang="en-US" dirty="0" smtClean="0"/>
              <a:t>  Example:</a:t>
            </a:r>
            <a:r>
              <a:rPr lang="en-US" baseline="0" dirty="0" smtClean="0"/>
              <a:t> If something went wrong at the kids’ school, they could call and tell me</a:t>
            </a:r>
          </a:p>
          <a:p>
            <a:r>
              <a:rPr lang="en-US" baseline="0" dirty="0" smtClean="0"/>
              <a:t>I can reach information regardless of where I am</a:t>
            </a:r>
          </a:p>
          <a:p>
            <a:r>
              <a:rPr lang="en-US" baseline="0" dirty="0" smtClean="0"/>
              <a:t>  Example: I can look up the current election news from right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8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while mobile devices connect us with the greater world</a:t>
            </a:r>
          </a:p>
          <a:p>
            <a:r>
              <a:rPr lang="en-US" dirty="0" smtClean="0"/>
              <a:t>They are disengaging us with what is directly around us.</a:t>
            </a:r>
          </a:p>
          <a:p>
            <a:r>
              <a:rPr lang="en-US" sz="1200" dirty="0" smtClean="0"/>
              <a:t>Do</a:t>
            </a:r>
            <a:r>
              <a:rPr lang="en-US" sz="1200" baseline="0" dirty="0" smtClean="0"/>
              <a:t> you like it when the person you’re eating with pulls out their phone?</a:t>
            </a:r>
            <a:endParaRPr lang="en-US" sz="120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think of pictures like this as bad</a:t>
            </a:r>
          </a:p>
          <a:p>
            <a:r>
              <a:rPr lang="en-US" baseline="0" dirty="0" smtClean="0"/>
              <a:t>Everyone is isolated by their device</a:t>
            </a:r>
          </a:p>
          <a:p>
            <a:r>
              <a:rPr lang="en-US" baseline="0" dirty="0" smtClean="0"/>
              <a:t>Despite having a common conversations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mobile devices should be designed to enhance face-to-face communication, not detract from it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People are with others when they use their mobile phones, they’re the computers we carry</a:t>
            </a:r>
            <a:r>
              <a:rPr lang="en-US" sz="1200" baseline="0" dirty="0" smtClean="0"/>
              <a:t> with us.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try to fix it by stopping it (“No phones at the dinner table!”)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1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Parallel: Foot path in grass. Fence it off or pave it?</a:t>
            </a:r>
          </a:p>
          <a:p>
            <a:endParaRPr lang="en-US" baseline="0" dirty="0" smtClean="0"/>
          </a:p>
          <a:p>
            <a:r>
              <a:rPr lang="en-US" sz="1200" baseline="0" dirty="0" smtClean="0"/>
              <a:t>People are carving out their own paths with mobile devices</a:t>
            </a:r>
          </a:p>
          <a:p>
            <a:r>
              <a:rPr lang="en-US" sz="1200" baseline="0" dirty="0" smtClean="0"/>
              <a:t>Listen to Bing voice search: People are talking in the background (“Let me do that, you’re driving!”)</a:t>
            </a:r>
          </a:p>
          <a:p>
            <a:r>
              <a:rPr lang="en-US" sz="1200" baseline="0" dirty="0" smtClean="0"/>
              <a:t>We ran a study looking at people’s mobile search behavior, and found that 2 out of 3 searches from mobile phones are discussed with other people.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Currently no good technology-based support for co-located, synchronous communication (whiteboard? PowerPoint?)</a:t>
            </a:r>
          </a:p>
          <a:p>
            <a:r>
              <a:rPr lang="en-US" baseline="0" dirty="0" smtClean="0"/>
              <a:t>We will build it with mobile 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93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 We think of mobile devices as personal, but they’re really with us in social settings.</a:t>
            </a:r>
            <a:endParaRPr lang="en-US" dirty="0" smtClean="0"/>
          </a:p>
          <a:p>
            <a:r>
              <a:rPr lang="en-US" dirty="0" smtClean="0"/>
              <a:t>Change in how phones are understood</a:t>
            </a:r>
            <a:r>
              <a:rPr lang="en-US" baseline="0" dirty="0" smtClean="0"/>
              <a:t> f</a:t>
            </a:r>
            <a:r>
              <a:rPr lang="en-US" dirty="0" smtClean="0"/>
              <a:t>rom personal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social devices</a:t>
            </a:r>
          </a:p>
          <a:p>
            <a:endParaRPr lang="en-US" baseline="0" dirty="0" smtClean="0"/>
          </a:p>
          <a:p>
            <a:r>
              <a:rPr lang="en-US" dirty="0" smtClean="0"/>
              <a:t>Popular social applications support interaction</a:t>
            </a:r>
            <a:r>
              <a:rPr lang="en-US" baseline="0" dirty="0" smtClean="0"/>
              <a:t> with others regardless of location.</a:t>
            </a:r>
          </a:p>
          <a:p>
            <a:r>
              <a:rPr lang="en-US" baseline="0" dirty="0" smtClean="0"/>
              <a:t>Some recent applications support localized social content – but tend to be focused on weak ties.</a:t>
            </a:r>
          </a:p>
          <a:p>
            <a:r>
              <a:rPr lang="en-US" baseline="0" dirty="0" smtClean="0"/>
              <a:t>How can we create location-based applications that support co-located interaction with strong 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Devices are rude for co-located interaction because they take attention from the surroundings.</a:t>
            </a:r>
          </a:p>
          <a:p>
            <a:r>
              <a:rPr lang="en-US" dirty="0" smtClean="0"/>
              <a:t>Solution: Unobtrusive I/O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Pocket Touch – input information by tapping pocket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Mitingo: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Flip phone to provide input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Presenter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not getting in the way, they can also help encourage</a:t>
            </a:r>
            <a:r>
              <a:rPr lang="en-US" baseline="0" dirty="0" smtClean="0"/>
              <a:t> verbal communication.</a:t>
            </a:r>
          </a:p>
          <a:p>
            <a:r>
              <a:rPr lang="en-US" baseline="0" dirty="0" smtClean="0"/>
              <a:t>We have a persistent connection, and the technology is just auxiliary.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Meetster</a:t>
            </a:r>
            <a:r>
              <a:rPr lang="en-US" baseline="0" dirty="0" smtClean="0"/>
              <a:t>: Trivia Game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Trivia questions in collaborative search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Also offload difficult communication, negative feedback.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Disliking something I say is easier for you with Mitingo.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Search</a:t>
            </a:r>
            <a:r>
              <a:rPr lang="en-US" baseline="0" dirty="0" smtClean="0"/>
              <a:t> application: I’m hungry, let’s decide!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1A84-5E08-4110-8519-AAF6882FA4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85896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9E509"/>
                </a:solidFill>
              </a:rPr>
              <a:t>This</a:t>
            </a:r>
            <a:r>
              <a:rPr lang="en-US" sz="3600" dirty="0" smtClean="0">
                <a:solidFill>
                  <a:srgbClr val="09E509"/>
                </a:solidFill>
              </a:rPr>
              <a:t>  </a:t>
            </a:r>
            <a:r>
              <a:rPr lang="en-US" dirty="0" smtClean="0">
                <a:solidFill>
                  <a:srgbClr val="09E509"/>
                </a:solidFill>
              </a:rPr>
              <a:t>Talk</a:t>
            </a:r>
            <a:r>
              <a:rPr lang="en-US" sz="3600" dirty="0" smtClean="0">
                <a:solidFill>
                  <a:srgbClr val="09E509"/>
                </a:solidFill>
              </a:rPr>
              <a:t>  </a:t>
            </a:r>
            <a:r>
              <a:rPr lang="en-US" dirty="0" smtClean="0">
                <a:solidFill>
                  <a:srgbClr val="09E509"/>
                </a:solidFill>
              </a:rPr>
              <a:t>Is Interactive!</a:t>
            </a:r>
            <a:endParaRPr lang="en-US" dirty="0">
              <a:solidFill>
                <a:srgbClr val="09E50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Provide feedback: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6000" dirty="0"/>
              <a:t> </a:t>
            </a:r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6000" dirty="0" smtClean="0">
                <a:solidFill>
                  <a:srgbClr val="09E509"/>
                </a:solidFill>
              </a:rPr>
              <a:t>http://aka.ms/msrdemo</a:t>
            </a:r>
            <a:endParaRPr lang="en-US" sz="6000" dirty="0" smtClean="0"/>
          </a:p>
          <a:p>
            <a:r>
              <a:rPr lang="en-US" dirty="0" smtClean="0"/>
              <a:t>Use a mobile Web browser</a:t>
            </a:r>
          </a:p>
          <a:p>
            <a:pPr lvl="1"/>
            <a:r>
              <a:rPr lang="en-US" dirty="0" smtClean="0"/>
              <a:t>Optimized for smartphones</a:t>
            </a:r>
          </a:p>
          <a:p>
            <a:pPr lvl="1"/>
            <a:r>
              <a:rPr lang="en-US" dirty="0" smtClean="0"/>
              <a:t>But any Internet-connected device works</a:t>
            </a:r>
          </a:p>
          <a:p>
            <a:r>
              <a:rPr lang="en-US" dirty="0" smtClean="0"/>
              <a:t>Your feedback is mapped to a square</a:t>
            </a:r>
          </a:p>
          <a:p>
            <a:pPr lvl="1"/>
            <a:r>
              <a:rPr lang="en-US" dirty="0" smtClean="0"/>
              <a:t>Can you find your square?</a:t>
            </a:r>
            <a:endParaRPr lang="en-US" dirty="0"/>
          </a:p>
        </p:txBody>
      </p:sp>
      <p:pic>
        <p:nvPicPr>
          <p:cNvPr id="6" name="Picture 2" descr="\\adaptshare\teevan\public\mcrc\talks\mitingo-tag-demo_dem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58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Join the interaction: http://aka.ms/msrdemo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Users\merrie\SkyDrive\CSCW 2014\osnap paper\phones_orientation_group_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Join the interaction: http://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ka.ms/msrdemo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4572000"/>
            <a:ext cx="5238750" cy="92333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9E509"/>
                </a:solidFill>
              </a:rPr>
              <a:t>Physical Signaling</a:t>
            </a:r>
          </a:p>
        </p:txBody>
      </p:sp>
    </p:spTree>
    <p:extLst>
      <p:ext uri="{BB962C8B-B14F-4D97-AF65-F5344CB8AC3E}">
        <p14:creationId xmlns:p14="http://schemas.microsoft.com/office/powerpoint/2010/main" val="31746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teevan\AppData\Local\Microsoft\Windows\Temporary Internet Files\Content.IE5\1WY0CHLQ\MP91022089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0669"/>
            <a:ext cx="9144000" cy="442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958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interac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tion: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http:/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/aka.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ms/msrdemo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3429000"/>
            <a:ext cx="7924800" cy="19411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>
                  <a:shade val="100000"/>
                  <a:satMod val="115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25372" y="533400"/>
            <a:ext cx="68932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en-US" dirty="0" smtClean="0">
                <a:solidFill>
                  <a:srgbClr val="09E509"/>
                </a:solidFill>
              </a:rPr>
              <a:t>Motivation</a:t>
            </a:r>
            <a:endParaRPr lang="en-US" sz="1400" dirty="0">
              <a:solidFill>
                <a:srgbClr val="09E509"/>
              </a:solidFill>
            </a:endParaRPr>
          </a:p>
          <a:p>
            <a:pPr lvl="0" hangingPunct="0"/>
            <a:r>
              <a:rPr lang="en-US" sz="1400" dirty="0"/>
              <a:t>Teevan, </a:t>
            </a:r>
            <a:r>
              <a:rPr lang="en-US" sz="1400" dirty="0" smtClean="0"/>
              <a:t>Karlson</a:t>
            </a:r>
            <a:r>
              <a:rPr lang="en-US" sz="1400" dirty="0"/>
              <a:t>, </a:t>
            </a:r>
            <a:r>
              <a:rPr lang="en-US" sz="1400" dirty="0" err="1" smtClean="0"/>
              <a:t>Amini</a:t>
            </a:r>
            <a:r>
              <a:rPr lang="en-US" sz="1400" dirty="0"/>
              <a:t>, </a:t>
            </a:r>
            <a:r>
              <a:rPr lang="en-US" sz="1400" dirty="0" smtClean="0"/>
              <a:t>Brush &amp; Krumm</a:t>
            </a:r>
            <a:r>
              <a:rPr lang="en-US" sz="1400" dirty="0"/>
              <a:t>. </a:t>
            </a:r>
            <a:r>
              <a:rPr lang="en-US" sz="1400" b="1" dirty="0"/>
              <a:t>Understanding the </a:t>
            </a:r>
            <a:r>
              <a:rPr lang="en-US" sz="1400" b="1" dirty="0" smtClean="0"/>
              <a:t>importance </a:t>
            </a:r>
            <a:r>
              <a:rPr lang="en-US" sz="1400" b="1" dirty="0"/>
              <a:t>of </a:t>
            </a:r>
            <a:r>
              <a:rPr lang="en-US" sz="1400" b="1" dirty="0" smtClean="0"/>
              <a:t>location</a:t>
            </a:r>
            <a:r>
              <a:rPr lang="en-US" sz="1400" b="1" dirty="0"/>
              <a:t>, </a:t>
            </a:r>
            <a:r>
              <a:rPr lang="en-US" sz="1400" b="1" dirty="0" smtClean="0"/>
              <a:t>time</a:t>
            </a:r>
            <a:r>
              <a:rPr lang="en-US" sz="1400" b="1" dirty="0"/>
              <a:t>, and </a:t>
            </a:r>
            <a:r>
              <a:rPr lang="en-US" sz="1400" b="1" dirty="0" smtClean="0"/>
              <a:t>people </a:t>
            </a:r>
            <a:r>
              <a:rPr lang="en-US" sz="1400" b="1" dirty="0"/>
              <a:t>in </a:t>
            </a:r>
            <a:r>
              <a:rPr lang="en-US" sz="1400" b="1" dirty="0" smtClean="0"/>
              <a:t>mobile local search behavior</a:t>
            </a:r>
            <a:r>
              <a:rPr lang="en-US" sz="1400" b="1" dirty="0"/>
              <a:t>.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MobileHCI</a:t>
            </a:r>
            <a:r>
              <a:rPr lang="en-US" sz="1400" dirty="0" smtClean="0">
                <a:solidFill>
                  <a:prstClr val="black"/>
                </a:solidFill>
              </a:rPr>
              <a:t> 2011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  <a:p>
            <a:pPr lvl="0" hangingPunct="0"/>
            <a:r>
              <a:rPr lang="en-US" sz="1400" dirty="0" smtClean="0">
                <a:solidFill>
                  <a:prstClr val="black"/>
                </a:solidFill>
              </a:rPr>
              <a:t>Morris. </a:t>
            </a:r>
            <a:r>
              <a:rPr lang="en-US" sz="1400" b="1" dirty="0" smtClean="0">
                <a:solidFill>
                  <a:prstClr val="black"/>
                </a:solidFill>
              </a:rPr>
              <a:t>Collaborative </a:t>
            </a:r>
            <a:r>
              <a:rPr lang="en-US" sz="1400" b="1" dirty="0">
                <a:solidFill>
                  <a:prstClr val="black"/>
                </a:solidFill>
              </a:rPr>
              <a:t>s</a:t>
            </a:r>
            <a:r>
              <a:rPr lang="en-US" sz="1400" b="1" dirty="0" smtClean="0">
                <a:solidFill>
                  <a:prstClr val="black"/>
                </a:solidFill>
              </a:rPr>
              <a:t>earch revisited.</a:t>
            </a:r>
            <a:r>
              <a:rPr lang="en-US" sz="1400" dirty="0" smtClean="0">
                <a:solidFill>
                  <a:prstClr val="black"/>
                </a:solidFill>
              </a:rPr>
              <a:t> CSCW 2013.</a:t>
            </a:r>
          </a:p>
          <a:p>
            <a:pPr lvl="0" hangingPunct="0"/>
            <a:endParaRPr lang="en-US" sz="600" dirty="0">
              <a:solidFill>
                <a:prstClr val="black"/>
              </a:solidFill>
            </a:endParaRPr>
          </a:p>
          <a:p>
            <a:pPr lvl="0" hangingPunct="0"/>
            <a:r>
              <a:rPr lang="en-US" dirty="0" smtClean="0">
                <a:solidFill>
                  <a:srgbClr val="09E509"/>
                </a:solidFill>
              </a:rPr>
              <a:t>Unobtrusive</a:t>
            </a:r>
            <a:endParaRPr lang="en-US" sz="1400" dirty="0" smtClean="0">
              <a:solidFill>
                <a:srgbClr val="09E509"/>
              </a:solidFill>
            </a:endParaRPr>
          </a:p>
          <a:p>
            <a:pPr lvl="0" hangingPunct="0"/>
            <a:r>
              <a:rPr lang="en-US" sz="1400" dirty="0" smtClean="0"/>
              <a:t>Saponas, Harrison &amp; Benko. </a:t>
            </a:r>
            <a:r>
              <a:rPr lang="en-US" sz="1400" b="1" dirty="0" err="1"/>
              <a:t>PocketTouch</a:t>
            </a:r>
            <a:r>
              <a:rPr lang="en-US" sz="1400" b="1" dirty="0"/>
              <a:t>: Through-fabric capacitive touch input.</a:t>
            </a:r>
            <a:r>
              <a:rPr lang="en-US" sz="1400" dirty="0"/>
              <a:t> UIST 2011</a:t>
            </a:r>
            <a:r>
              <a:rPr lang="en-US" sz="1400" dirty="0" smtClean="0"/>
              <a:t>.</a:t>
            </a:r>
          </a:p>
          <a:p>
            <a:pPr lvl="0" hangingPunct="0"/>
            <a:r>
              <a:rPr lang="en-US" sz="1400" dirty="0" smtClean="0"/>
              <a:t>Teevan</a:t>
            </a:r>
            <a:r>
              <a:rPr lang="en-US" sz="1400" dirty="0"/>
              <a:t>, </a:t>
            </a:r>
            <a:r>
              <a:rPr lang="en-US" sz="1400" dirty="0" smtClean="0"/>
              <a:t>Liebling</a:t>
            </a:r>
            <a:r>
              <a:rPr lang="en-US" sz="1400" dirty="0"/>
              <a:t>, </a:t>
            </a:r>
            <a:r>
              <a:rPr lang="en-US" sz="1400" dirty="0" smtClean="0"/>
              <a:t>Paradiso</a:t>
            </a:r>
            <a:r>
              <a:rPr lang="en-US" sz="1400" dirty="0"/>
              <a:t>, </a:t>
            </a:r>
            <a:r>
              <a:rPr lang="en-US" sz="1400" dirty="0" smtClean="0"/>
              <a:t>Garcia, </a:t>
            </a:r>
            <a:r>
              <a:rPr lang="en-US" sz="1400" dirty="0"/>
              <a:t>von </a:t>
            </a:r>
            <a:r>
              <a:rPr lang="en-US" sz="1400" dirty="0" smtClean="0"/>
              <a:t>Veh &amp; Gehring. </a:t>
            </a:r>
            <a:r>
              <a:rPr lang="en-US" sz="1400" b="1" dirty="0"/>
              <a:t>Displaying mobile feedback during a presentation.</a:t>
            </a:r>
            <a:r>
              <a:rPr lang="en-US" sz="1400" dirty="0"/>
              <a:t> </a:t>
            </a:r>
            <a:r>
              <a:rPr lang="en-US" sz="1400" dirty="0" err="1"/>
              <a:t>MobileHCI</a:t>
            </a:r>
            <a:r>
              <a:rPr lang="en-US" sz="1400" dirty="0"/>
              <a:t> 2012</a:t>
            </a:r>
            <a:r>
              <a:rPr lang="en-US" sz="1400" dirty="0" smtClean="0"/>
              <a:t>.</a:t>
            </a:r>
          </a:p>
          <a:p>
            <a:pPr lvl="0" hangingPunct="0"/>
            <a:endParaRPr lang="en-US" sz="600" dirty="0"/>
          </a:p>
          <a:p>
            <a:pPr lvl="0" hangingPunct="0"/>
            <a:r>
              <a:rPr lang="en-US" dirty="0" smtClean="0">
                <a:solidFill>
                  <a:srgbClr val="09E509"/>
                </a:solidFill>
              </a:rPr>
              <a:t>Conversation Starter</a:t>
            </a:r>
          </a:p>
          <a:p>
            <a:pPr lvl="0" hangingPunct="0"/>
            <a:r>
              <a:rPr lang="en-US" sz="1400" dirty="0"/>
              <a:t>Böhmer, Saponas &amp; Teevan. </a:t>
            </a:r>
            <a:r>
              <a:rPr lang="en-US" sz="1400" b="1" dirty="0"/>
              <a:t>Smartphone use does not have to be rude: Making phones a collaborative presence in meetings. </a:t>
            </a:r>
            <a:r>
              <a:rPr lang="en-US" sz="1400" dirty="0" err="1"/>
              <a:t>MobileHCI</a:t>
            </a:r>
            <a:r>
              <a:rPr lang="en-US" sz="1400" dirty="0"/>
              <a:t> 2013.</a:t>
            </a:r>
          </a:p>
          <a:p>
            <a:pPr hangingPunct="0"/>
            <a:r>
              <a:rPr lang="en-US" sz="1400" dirty="0" smtClean="0"/>
              <a:t>Teevan</a:t>
            </a:r>
            <a:r>
              <a:rPr lang="en-US" sz="1400" dirty="0"/>
              <a:t>, Morris &amp; Azenkot. </a:t>
            </a:r>
            <a:r>
              <a:rPr lang="en-US" sz="1400" b="1" dirty="0"/>
              <a:t>Supporting interpersonal interaction during collaborative mobile search.</a:t>
            </a:r>
            <a:r>
              <a:rPr lang="en-US" sz="1400" dirty="0"/>
              <a:t> IEEE Computing, 2014</a:t>
            </a:r>
            <a:r>
              <a:rPr lang="en-US" sz="1400" dirty="0" smtClean="0"/>
              <a:t>.</a:t>
            </a:r>
          </a:p>
          <a:p>
            <a:pPr hangingPunct="0"/>
            <a:endParaRPr lang="en-US" sz="600" dirty="0" smtClean="0"/>
          </a:p>
          <a:p>
            <a:pPr lvl="0" hangingPunct="0"/>
            <a:r>
              <a:rPr lang="en-US" dirty="0" smtClean="0">
                <a:solidFill>
                  <a:srgbClr val="09E509"/>
                </a:solidFill>
              </a:rPr>
              <a:t>Physical Signaling</a:t>
            </a:r>
          </a:p>
          <a:p>
            <a:pPr lvl="0" hangingPunct="0"/>
            <a:r>
              <a:rPr lang="en-US" sz="1400" dirty="0" smtClean="0"/>
              <a:t>Teevan</a:t>
            </a:r>
            <a:r>
              <a:rPr lang="en-US" sz="1400" dirty="0"/>
              <a:t>, </a:t>
            </a:r>
            <a:r>
              <a:rPr lang="en-US" sz="1400" dirty="0" smtClean="0"/>
              <a:t>Morris &amp; Azenkot. </a:t>
            </a:r>
            <a:r>
              <a:rPr lang="en-US" sz="1400" b="1" dirty="0"/>
              <a:t>Using physical signaling to support collaborative mobile search.</a:t>
            </a:r>
            <a:r>
              <a:rPr lang="en-US" sz="1400" dirty="0"/>
              <a:t> CSCW 2014 Companion. </a:t>
            </a:r>
          </a:p>
        </p:txBody>
      </p:sp>
    </p:spTree>
    <p:extLst>
      <p:ext uri="{BB962C8B-B14F-4D97-AF65-F5344CB8AC3E}">
        <p14:creationId xmlns:p14="http://schemas.microsoft.com/office/powerpoint/2010/main" val="31203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h9a1jvT3IrM/S9_e1S7znEI/AAAAAAAAA20/8RE3p8NjTW8/s1600/business-meeting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1" r="3431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58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Join the interaction: http://aka.ms/msrdemo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943108"/>
              </p:ext>
            </p:extLst>
          </p:nvPr>
        </p:nvGraphicFramePr>
        <p:xfrm>
          <a:off x="1447800" y="823722"/>
          <a:ext cx="6248400" cy="521055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62000"/>
                <a:gridCol w="2514600"/>
                <a:gridCol w="1447800"/>
                <a:gridCol w="1524000"/>
              </a:tblGrid>
              <a:tr h="391887"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+mj-lt"/>
                      </a:endParaRPr>
                    </a:p>
                  </a:txBody>
                  <a:tcPr marL="19882" marR="39764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+mj-lt"/>
                      </a:endParaRPr>
                    </a:p>
                  </a:txBody>
                  <a:tcPr marL="19882" marR="39764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solidFill>
                            <a:srgbClr val="3DCD25"/>
                          </a:solidFill>
                          <a:effectLst>
                            <a:outerShdw blurRad="50800" dist="38100" dir="2700000" algn="tl" rotWithShape="0">
                              <a:schemeClr val="bg2">
                                <a:lumMod val="25000"/>
                                <a:alpha val="40000"/>
                              </a:schemeClr>
                            </a:outerShdw>
                          </a:effectLst>
                          <a:latin typeface="+mj-lt"/>
                        </a:rPr>
                        <a:t>Me</a:t>
                      </a:r>
                      <a:endParaRPr lang="en-US" sz="2600" dirty="0">
                        <a:solidFill>
                          <a:srgbClr val="3DCD25"/>
                        </a:solidFill>
                        <a:effectLst>
                          <a:outerShdw blurRad="50800" dist="38100" dir="2700000" algn="tl" rotWithShape="0">
                            <a:schemeClr val="bg2">
                              <a:lumMod val="25000"/>
                              <a:alpha val="40000"/>
                            </a:scheme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solidFill>
                            <a:srgbClr val="DA2A3B"/>
                          </a:solidFill>
                          <a:effectLst>
                            <a:outerShdw blurRad="50800" dist="38100" dir="2700000" algn="tl" rotWithShape="0">
                              <a:schemeClr val="bg2">
                                <a:lumMod val="25000"/>
                                <a:alpha val="40000"/>
                              </a:schemeClr>
                            </a:outerShdw>
                          </a:effectLst>
                          <a:latin typeface="+mj-lt"/>
                        </a:rPr>
                        <a:t>Others</a:t>
                      </a:r>
                      <a:endParaRPr lang="en-US" sz="2600" dirty="0">
                        <a:solidFill>
                          <a:srgbClr val="DA2A3B"/>
                        </a:solidFill>
                        <a:effectLst>
                          <a:outerShdw blurRad="50800" dist="38100" dir="2700000" algn="tl" rotWithShape="0">
                            <a:schemeClr val="bg2">
                              <a:lumMod val="25000"/>
                              <a:alpha val="40000"/>
                            </a:scheme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887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</a:rPr>
                        <a:t>Working</a:t>
                      </a:r>
                      <a:endParaRPr lang="en-US" sz="26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19882" marR="39764" marT="0" marB="0" vert="vert27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  <a:latin typeface="+mj-lt"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Taking pictures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32%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22%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  <a:latin typeface="+mj-lt"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Viewing</a:t>
                      </a:r>
                      <a:r>
                        <a:rPr lang="en-US" sz="2600" baseline="0" dirty="0" smtClean="0">
                          <a:effectLst/>
                          <a:latin typeface="+mj-lt"/>
                        </a:rPr>
                        <a:t> c</a:t>
                      </a:r>
                      <a:r>
                        <a:rPr lang="en-US" sz="2600" dirty="0" smtClean="0">
                          <a:effectLst/>
                          <a:latin typeface="+mj-lt"/>
                        </a:rPr>
                        <a:t>alendar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70%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62%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  <a:latin typeface="+mj-lt"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Taking notes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18%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17%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7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chemeClr val="bg2">
                                <a:lumMod val="25000"/>
                                <a:alpha val="40000"/>
                              </a:schemeClr>
                            </a:outerShdw>
                          </a:effectLst>
                          <a:latin typeface="+mj-lt"/>
                          <a:ea typeface="Calibri"/>
                        </a:rPr>
                        <a:t>Playing</a:t>
                      </a:r>
                      <a:endParaRPr lang="en-US" sz="26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chemeClr val="bg2">
                              <a:lumMod val="25000"/>
                              <a:alpha val="40000"/>
                            </a:scheme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19882" marR="39764" marT="0" marB="0" vert="vert27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  <a:latin typeface="+mj-lt"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Playing</a:t>
                      </a:r>
                      <a:r>
                        <a:rPr lang="en-US" sz="2600" baseline="0" dirty="0" smtClean="0">
                          <a:effectLst/>
                          <a:latin typeface="+mj-lt"/>
                        </a:rPr>
                        <a:t> games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  <a:latin typeface="+mj-lt"/>
                      </a:endParaRP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  <a:ea typeface="Calibri"/>
                        </a:rPr>
                        <a:t>3%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  <a:ea typeface="Calibri"/>
                        </a:rPr>
                        <a:t>18%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887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  <a:latin typeface="+mj-lt"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Social networking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  <a:latin typeface="+mj-lt"/>
                      </a:endParaRP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  <a:ea typeface="Calibri"/>
                        </a:rPr>
                        <a:t>9%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  <a:ea typeface="Calibri"/>
                        </a:rPr>
                        <a:t>37%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887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26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chemeClr val="bg2">
                              <a:lumMod val="25000"/>
                              <a:alpha val="40000"/>
                            </a:scheme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19882" marR="39764" marT="0" marB="0" vert="vert27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  <a:latin typeface="+mj-lt"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Browsing Web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 smtClean="0">
                        <a:effectLst/>
                        <a:latin typeface="+mj-lt"/>
                      </a:endParaRP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  <a:ea typeface="Calibri"/>
                        </a:rPr>
                        <a:t>16%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  <a:ea typeface="Calibri"/>
                        </a:rPr>
                        <a:t>45%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3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harepoint\sites\mcrc\social\Shared Documents\Jan 2012 All-hands Photos\IMG_04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0" t="6568" r="30182" b="16509"/>
          <a:stretch/>
        </p:blipFill>
        <p:spPr bwMode="auto">
          <a:xfrm rot="5400000">
            <a:off x="1143000" y="-1142998"/>
            <a:ext cx="685800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035903"/>
              </p:ext>
            </p:extLst>
          </p:nvPr>
        </p:nvGraphicFramePr>
        <p:xfrm>
          <a:off x="1447800" y="823722"/>
          <a:ext cx="6248400" cy="521055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62000"/>
                <a:gridCol w="2514600"/>
                <a:gridCol w="1447800"/>
                <a:gridCol w="1524000"/>
              </a:tblGrid>
              <a:tr h="391887"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+mj-lt"/>
                      </a:endParaRPr>
                    </a:p>
                  </a:txBody>
                  <a:tcPr marL="19882" marR="39764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+mj-lt"/>
                      </a:endParaRPr>
                    </a:p>
                  </a:txBody>
                  <a:tcPr marL="19882" marR="39764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solidFill>
                            <a:srgbClr val="3DCD25"/>
                          </a:solidFill>
                          <a:effectLst>
                            <a:outerShdw blurRad="50800" dist="38100" dir="2700000" algn="tl" rotWithShape="0">
                              <a:schemeClr val="bg2">
                                <a:lumMod val="25000"/>
                                <a:alpha val="40000"/>
                              </a:schemeClr>
                            </a:outerShdw>
                          </a:effectLst>
                          <a:latin typeface="+mj-lt"/>
                        </a:rPr>
                        <a:t>Agree</a:t>
                      </a:r>
                      <a:endParaRPr lang="en-US" sz="2600" dirty="0">
                        <a:solidFill>
                          <a:srgbClr val="3DCD25"/>
                        </a:solidFill>
                        <a:effectLst>
                          <a:outerShdw blurRad="50800" dist="38100" dir="2700000" algn="tl" rotWithShape="0">
                            <a:schemeClr val="bg2">
                              <a:lumMod val="25000"/>
                              <a:alpha val="40000"/>
                            </a:scheme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solidFill>
                            <a:srgbClr val="DA2A3B"/>
                          </a:solidFill>
                          <a:effectLst>
                            <a:outerShdw blurRad="50800" dist="38100" dir="2700000" algn="tl" rotWithShape="0">
                              <a:schemeClr val="bg2">
                                <a:lumMod val="25000"/>
                                <a:alpha val="40000"/>
                              </a:schemeClr>
                            </a:outerShdw>
                          </a:effectLst>
                          <a:latin typeface="+mj-lt"/>
                        </a:rPr>
                        <a:t>Disagree</a:t>
                      </a:r>
                      <a:endParaRPr lang="en-US" sz="2600" dirty="0">
                        <a:solidFill>
                          <a:srgbClr val="DA2A3B"/>
                        </a:solidFill>
                        <a:effectLst>
                          <a:outerShdw blurRad="50800" dist="38100" dir="2700000" algn="tl" rotWithShape="0">
                            <a:schemeClr val="bg2">
                              <a:lumMod val="25000"/>
                              <a:alpha val="40000"/>
                            </a:scheme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887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Calibri"/>
                        </a:rPr>
                        <a:t>Viewing Feedback</a:t>
                      </a:r>
                      <a:endParaRPr lang="en-US" sz="26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19882" marR="39764" marT="0" marB="0" vert="vert27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Was easy to see group feedback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67%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18%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  <a:ea typeface="Calibri"/>
                        </a:rPr>
                        <a:t>Helped me know other’s reactions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55%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12%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felt closer</a:t>
                      </a:r>
                      <a:r>
                        <a:rPr lang="en-US" sz="2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audience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63%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18%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Helped me pay closer attention</a:t>
                      </a: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18%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59%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887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chemeClr val="bg2">
                                <a:lumMod val="25000"/>
                                <a:alpha val="40000"/>
                              </a:schemeClr>
                            </a:outerShdw>
                          </a:effectLst>
                          <a:latin typeface="+mj-lt"/>
                          <a:ea typeface="Calibri"/>
                        </a:rPr>
                        <a:t>Giving</a:t>
                      </a:r>
                      <a:endParaRPr lang="en-US" sz="26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chemeClr val="bg2">
                              <a:lumMod val="25000"/>
                              <a:alpha val="40000"/>
                            </a:schemeClr>
                          </a:outerShdw>
                        </a:effectLst>
                        <a:latin typeface="+mj-lt"/>
                        <a:ea typeface="Calibri"/>
                      </a:endParaRPr>
                    </a:p>
                  </a:txBody>
                  <a:tcPr marL="19882" marR="39764" marT="0" marB="0" vert="vert27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Engaged me with presentation</a:t>
                      </a: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  <a:ea typeface="Calibri"/>
                        </a:rPr>
                        <a:t>60%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  <a:ea typeface="Calibri"/>
                        </a:rPr>
                        <a:t>16%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1887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</a:rPr>
                        <a:t>Engaged me with audience</a:t>
                      </a:r>
                    </a:p>
                  </a:txBody>
                  <a:tcPr marL="19882" marR="39764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  <a:ea typeface="Calibri"/>
                        </a:rPr>
                        <a:t>72%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dirty="0" smtClean="0">
                          <a:effectLst/>
                          <a:latin typeface="+mj-lt"/>
                          <a:ea typeface="Calibri"/>
                        </a:rPr>
                        <a:t>7%</a:t>
                      </a:r>
                      <a:endParaRPr lang="en-US" sz="26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19882" marR="39764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958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Join the interaction: http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://aka.ms/msrdemo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9413" r="14153" b="10019"/>
          <a:stretch/>
        </p:blipFill>
        <p:spPr bwMode="auto">
          <a:xfrm>
            <a:off x="1112808" y="1143001"/>
            <a:ext cx="6918385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58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Join the interaction: http://aka.ms/msrdemo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hotos-c.ak.fbcdn.net/hphotos-ak-ash4/250996_907054613169_1570428878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b="393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Join the interaction: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aka.ms/msrdemo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859340"/>
            <a:ext cx="7010400" cy="313932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9E509"/>
                </a:solidFill>
              </a:rPr>
              <a:t>Why is Cliff so grumpy?</a:t>
            </a:r>
          </a:p>
          <a:p>
            <a:r>
              <a:rPr lang="en-US" sz="3600" dirty="0" smtClean="0">
                <a:solidFill>
                  <a:srgbClr val="09E509"/>
                </a:solidFill>
              </a:rPr>
              <a:t>A: </a:t>
            </a:r>
            <a:r>
              <a:rPr lang="en-US" sz="3600" dirty="0" smtClean="0">
                <a:solidFill>
                  <a:schemeClr val="bg1"/>
                </a:solidFill>
              </a:rPr>
              <a:t>Can’t connect to Mitingo</a:t>
            </a:r>
          </a:p>
          <a:p>
            <a:r>
              <a:rPr lang="en-US" sz="3600" dirty="0" smtClean="0">
                <a:solidFill>
                  <a:srgbClr val="09E509"/>
                </a:solidFill>
              </a:rPr>
              <a:t>B:</a:t>
            </a:r>
            <a:r>
              <a:rPr lang="en-US" sz="3600" dirty="0" smtClean="0">
                <a:solidFill>
                  <a:schemeClr val="bg1"/>
                </a:solidFill>
              </a:rPr>
              <a:t> Just lost at Angry Birds</a:t>
            </a:r>
          </a:p>
          <a:p>
            <a:r>
              <a:rPr lang="en-US" sz="3600" dirty="0">
                <a:solidFill>
                  <a:srgbClr val="09E509"/>
                </a:solidFill>
              </a:rPr>
              <a:t>C</a:t>
            </a:r>
            <a:r>
              <a:rPr lang="en-US" sz="3600" dirty="0" smtClean="0">
                <a:solidFill>
                  <a:srgbClr val="09E509"/>
                </a:solidFill>
              </a:rPr>
              <a:t>: </a:t>
            </a:r>
            <a:r>
              <a:rPr lang="en-US" sz="3600" dirty="0" smtClean="0">
                <a:solidFill>
                  <a:schemeClr val="bg1"/>
                </a:solidFill>
              </a:rPr>
              <a:t>Fogarty pulling a Gerhard Fischer</a:t>
            </a:r>
          </a:p>
          <a:p>
            <a:r>
              <a:rPr lang="en-US" sz="3600" dirty="0" smtClean="0">
                <a:solidFill>
                  <a:srgbClr val="09E509"/>
                </a:solidFill>
              </a:rPr>
              <a:t>D: </a:t>
            </a:r>
            <a:r>
              <a:rPr lang="en-US" sz="3600" dirty="0">
                <a:solidFill>
                  <a:schemeClr val="bg1"/>
                </a:solidFill>
              </a:rPr>
              <a:t>Unable to attend HCIC 2014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1575"/>
            <a:ext cx="7772400" cy="1470025"/>
          </a:xfrm>
        </p:spPr>
        <p:txBody>
          <a:bodyPr/>
          <a:lstStyle/>
          <a:p>
            <a:r>
              <a:rPr lang="en-US" dirty="0" smtClean="0"/>
              <a:t>Face-to-Face Social Interaction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990600"/>
          </a:xfrm>
        </p:spPr>
        <p:txBody>
          <a:bodyPr>
            <a:normAutofit fontScale="55000" lnSpcReduction="20000"/>
          </a:bodyPr>
          <a:lstStyle/>
          <a:p>
            <a:r>
              <a:rPr lang="en-US" sz="4900" dirty="0" smtClean="0">
                <a:solidFill>
                  <a:srgbClr val="09E509"/>
                </a:solidFill>
              </a:rPr>
              <a:t>Jaime Teevan, Merrie Morris, Scott Saponas</a:t>
            </a:r>
          </a:p>
          <a:p>
            <a:r>
              <a:rPr lang="en-US" sz="3600" dirty="0" smtClean="0">
                <a:solidFill>
                  <a:srgbClr val="09E509"/>
                </a:solidFill>
              </a:rPr>
              <a:t>Microsoft Research</a:t>
            </a:r>
            <a:endParaRPr lang="en-US" sz="3600" dirty="0">
              <a:solidFill>
                <a:srgbClr val="09E50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5600" y="478051"/>
            <a:ext cx="3352800" cy="3255749"/>
            <a:chOff x="2819400" y="152400"/>
            <a:chExt cx="3352800" cy="3255749"/>
          </a:xfrm>
        </p:grpSpPr>
        <p:pic>
          <p:nvPicPr>
            <p:cNvPr id="1026" name="Picture 2" descr="\\adaptshare\teevan\public\mcrc\talks\mitingo-tag-demo_dem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304800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819400" y="2992651"/>
              <a:ext cx="33528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00" dirty="0" smtClean="0">
                  <a:solidFill>
                    <a:srgbClr val="09E509"/>
                  </a:solidFill>
                </a:rPr>
                <a:t>http://aka.ms/msrdemo</a:t>
              </a:r>
              <a:endParaRPr lang="en-US" sz="2100" dirty="0">
                <a:solidFill>
                  <a:srgbClr val="09E509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4958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Join the interaction: http://aka.ms/msrdemo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C:\Users\teevan\AppData\Local\Microsoft\Windows\Temporary Internet Files\Content.IE5\P9CBAVMH\MP900430849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4" r="10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958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Join the interaction: http://aka.ms/msrdemo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4.sphotos.ak.fbcdn.net/hphotos-ak-snc4/155614_719553057765_2405467_39719062_302647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" t="1565" r="1708" b="25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 the intera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ction: http://aka.ms/msrdemo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6284" y="2362200"/>
            <a:ext cx="4632116" cy="2082421"/>
            <a:chOff x="1616284" y="2362200"/>
            <a:chExt cx="4632116" cy="2082421"/>
          </a:xfrm>
        </p:grpSpPr>
        <p:sp>
          <p:nvSpPr>
            <p:cNvPr id="3" name="Oval 2"/>
            <p:cNvSpPr/>
            <p:nvPr/>
          </p:nvSpPr>
          <p:spPr>
            <a:xfrm>
              <a:off x="5382986" y="2362200"/>
              <a:ext cx="865414" cy="757237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616284" y="3429000"/>
              <a:ext cx="753877" cy="65964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724400" y="2388358"/>
              <a:ext cx="579705" cy="50724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96230" y="3784979"/>
              <a:ext cx="753877" cy="65964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62200" y="2962275"/>
              <a:ext cx="533400" cy="466725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14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://www.gutsofaburglar.com/wp-content/uploads/2011/08/grasspath-co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958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Join the interaction: http://aka.ms/msrdemo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18" descr="http://www.gutsofaburglar.com/wp-content/uploads/2011/08/grasspath-co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753" r="72279" b="50383"/>
          <a:stretch/>
        </p:blipFill>
        <p:spPr bwMode="auto">
          <a:xfrm>
            <a:off x="152400" y="4316963"/>
            <a:ext cx="2534816" cy="14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1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72440" y="4191000"/>
            <a:ext cx="425196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Remove us from our social context</a:t>
            </a:r>
          </a:p>
          <a:p>
            <a:r>
              <a:rPr lang="en-US" sz="1700" dirty="0" smtClean="0"/>
              <a:t>Isolate us from companions</a:t>
            </a:r>
          </a:p>
          <a:p>
            <a:r>
              <a:rPr lang="en-US" sz="1700" dirty="0" smtClean="0"/>
              <a:t>Encourage rude, inattentive behavior</a:t>
            </a:r>
          </a:p>
          <a:p>
            <a:r>
              <a:rPr lang="en-US" sz="1700" dirty="0" smtClean="0"/>
              <a:t>Distract attention</a:t>
            </a:r>
          </a:p>
          <a:p>
            <a:r>
              <a:rPr lang="en-US" sz="1700" dirty="0" smtClean="0"/>
              <a:t>Promote apathetic, passive experiences</a:t>
            </a:r>
          </a:p>
          <a:p>
            <a:r>
              <a:rPr lang="en-US" sz="1700" dirty="0" smtClean="0"/>
              <a:t>Foster culture of “absent presence”</a:t>
            </a:r>
            <a:endParaRPr lang="en-US" sz="17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8680" y="4191000"/>
            <a:ext cx="42519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chemeClr val="tx1"/>
                </a:solidFill>
              </a:rPr>
              <a:t>Engage </a:t>
            </a:r>
            <a:r>
              <a:rPr lang="en-US" sz="1700" dirty="0">
                <a:solidFill>
                  <a:schemeClr val="tx1"/>
                </a:solidFill>
              </a:rPr>
              <a:t>us with </a:t>
            </a:r>
            <a:r>
              <a:rPr lang="en-US" sz="1700" dirty="0" smtClean="0">
                <a:solidFill>
                  <a:schemeClr val="tx1"/>
                </a:solidFill>
              </a:rPr>
              <a:t>those around </a:t>
            </a:r>
            <a:r>
              <a:rPr lang="en-US" sz="1700" dirty="0">
                <a:solidFill>
                  <a:schemeClr val="tx1"/>
                </a:solidFill>
              </a:rPr>
              <a:t>us</a:t>
            </a:r>
          </a:p>
          <a:p>
            <a:r>
              <a:rPr lang="en-US" sz="1700" dirty="0">
                <a:solidFill>
                  <a:schemeClr val="tx1"/>
                </a:solidFill>
              </a:rPr>
              <a:t>Connect us with our companions</a:t>
            </a:r>
          </a:p>
          <a:p>
            <a:r>
              <a:rPr lang="en-US" sz="1700" dirty="0">
                <a:solidFill>
                  <a:schemeClr val="tx1"/>
                </a:solidFill>
              </a:rPr>
              <a:t>Participate more fully </a:t>
            </a:r>
            <a:r>
              <a:rPr lang="en-US" sz="1700" dirty="0" smtClean="0">
                <a:solidFill>
                  <a:schemeClr val="tx1"/>
                </a:solidFill>
              </a:rPr>
              <a:t>in conversations</a:t>
            </a:r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>
                <a:solidFill>
                  <a:schemeClr val="tx1"/>
                </a:solidFill>
              </a:rPr>
              <a:t>Focus attention</a:t>
            </a:r>
          </a:p>
          <a:p>
            <a:r>
              <a:rPr lang="en-US" sz="1700" dirty="0">
                <a:solidFill>
                  <a:schemeClr val="tx1"/>
                </a:solidFill>
              </a:rPr>
              <a:t>Promote dynamic, interactive </a:t>
            </a:r>
            <a:r>
              <a:rPr lang="en-US" sz="1700" dirty="0" smtClean="0">
                <a:solidFill>
                  <a:schemeClr val="tx1"/>
                </a:solidFill>
              </a:rPr>
              <a:t>experiences</a:t>
            </a:r>
            <a:endParaRPr lang="en-US" sz="1700" dirty="0">
              <a:solidFill>
                <a:schemeClr val="tx1"/>
              </a:solidFill>
            </a:endParaRPr>
          </a:p>
          <a:p>
            <a:r>
              <a:rPr lang="en-US" sz="1700" dirty="0">
                <a:solidFill>
                  <a:schemeClr val="tx1"/>
                </a:solidFill>
              </a:rPr>
              <a:t>Foster fully </a:t>
            </a:r>
            <a:r>
              <a:rPr lang="en-US" sz="1700" dirty="0" smtClean="0">
                <a:solidFill>
                  <a:schemeClr val="tx1"/>
                </a:solidFill>
              </a:rPr>
              <a:t>present collaborations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0" y="3695700"/>
            <a:ext cx="38404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3DCD25"/>
                </a:solidFill>
              </a:rPr>
              <a:t>Social Devices</a:t>
            </a:r>
            <a:endParaRPr lang="en-US" sz="2000" b="1" dirty="0">
              <a:solidFill>
                <a:srgbClr val="3DCD25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" b="16859"/>
          <a:stretch/>
        </p:blipFill>
        <p:spPr bwMode="auto">
          <a:xfrm>
            <a:off x="842899" y="223736"/>
            <a:ext cx="3305175" cy="331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teevan\AppData\Local\Microsoft\Windows\Temporary Internet Files\Content.IE5\3UQGK68Q\MP90043093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0" t="541" r="17040" b="541"/>
          <a:stretch/>
        </p:blipFill>
        <p:spPr bwMode="auto">
          <a:xfrm>
            <a:off x="4990973" y="223736"/>
            <a:ext cx="3310128" cy="33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958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Join the interaction: http://aka.ms/msrdemo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762117" y="3695700"/>
            <a:ext cx="176784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rgbClr val="3DCD25"/>
                </a:solidFill>
              </a:rPr>
              <a:t>Social Devices</a:t>
            </a:r>
            <a:endParaRPr lang="en-US" sz="2000" b="1" dirty="0">
              <a:solidFill>
                <a:srgbClr val="3DCD25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283906" y="3695700"/>
            <a:ext cx="242316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rgbClr val="3DCD25"/>
                </a:solidFill>
              </a:rPr>
              <a:t>Personal Devices</a:t>
            </a:r>
            <a:endParaRPr lang="en-US" sz="2000" b="1" dirty="0">
              <a:solidFill>
                <a:srgbClr val="3DC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7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47344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\\sharepoint\sites\mcrc\social\Shared Documents\Jan 2012 All-hands Photos\IMG_0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" y="0"/>
            <a:ext cx="9144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58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Jo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the interaction: http://aka.ms/msrdemo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4572000"/>
            <a:ext cx="3657600" cy="92333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9E509"/>
                </a:solidFill>
              </a:rPr>
              <a:t>Unobtrusive</a:t>
            </a:r>
          </a:p>
        </p:txBody>
      </p:sp>
    </p:spTree>
    <p:extLst>
      <p:ext uri="{BB962C8B-B14F-4D97-AF65-F5344CB8AC3E}">
        <p14:creationId xmlns:p14="http://schemas.microsoft.com/office/powerpoint/2010/main" val="10320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r="1781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 rot="1975672">
            <a:off x="4436598" y="883353"/>
            <a:ext cx="74251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5800" y="63362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Join the interaction: http:/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ka.ms/msrdemo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4572000"/>
            <a:ext cx="6172200" cy="92333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9E509"/>
                </a:solidFill>
              </a:rPr>
              <a:t>Conversation Starter</a:t>
            </a:r>
          </a:p>
        </p:txBody>
      </p:sp>
    </p:spTree>
    <p:extLst>
      <p:ext uri="{BB962C8B-B14F-4D97-AF65-F5344CB8AC3E}">
        <p14:creationId xmlns:p14="http://schemas.microsoft.com/office/powerpoint/2010/main" val="21833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1266</Words>
  <Application>Microsoft Office PowerPoint</Application>
  <PresentationFormat>On-screen Show (4:3)</PresentationFormat>
  <Paragraphs>215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This  Talk  Is Interactive!</vt:lpstr>
      <vt:lpstr>PowerPoint Presentation</vt:lpstr>
      <vt:lpstr>Face-to-Face Social Interaction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Slides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Face-to-Face Social Interaction</dc:title>
  <dc:creator>Jaime Teevan</dc:creator>
  <cp:lastModifiedBy>Jaime Teevan</cp:lastModifiedBy>
  <cp:revision>77</cp:revision>
  <dcterms:created xsi:type="dcterms:W3CDTF">2006-08-16T00:00:00Z</dcterms:created>
  <dcterms:modified xsi:type="dcterms:W3CDTF">2014-06-25T21:03:01Z</dcterms:modified>
</cp:coreProperties>
</file>