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9"/>
  </p:notesMasterIdLst>
  <p:sldIdLst>
    <p:sldId id="427" r:id="rId2"/>
    <p:sldId id="412" r:id="rId3"/>
    <p:sldId id="417" r:id="rId4"/>
    <p:sldId id="305" r:id="rId5"/>
    <p:sldId id="339" r:id="rId6"/>
    <p:sldId id="441" r:id="rId7"/>
    <p:sldId id="307" r:id="rId8"/>
    <p:sldId id="314" r:id="rId9"/>
    <p:sldId id="418" r:id="rId10"/>
    <p:sldId id="432" r:id="rId11"/>
    <p:sldId id="316" r:id="rId12"/>
    <p:sldId id="320" r:id="rId13"/>
    <p:sldId id="429" r:id="rId14"/>
    <p:sldId id="462" r:id="rId15"/>
    <p:sldId id="433" r:id="rId16"/>
    <p:sldId id="283" r:id="rId17"/>
    <p:sldId id="289" r:id="rId18"/>
    <p:sldId id="318" r:id="rId19"/>
    <p:sldId id="474" r:id="rId20"/>
    <p:sldId id="275" r:id="rId21"/>
    <p:sldId id="292" r:id="rId22"/>
    <p:sldId id="294" r:id="rId23"/>
    <p:sldId id="296" r:id="rId24"/>
    <p:sldId id="430" r:id="rId25"/>
    <p:sldId id="431" r:id="rId26"/>
    <p:sldId id="435" r:id="rId27"/>
    <p:sldId id="437" r:id="rId28"/>
    <p:sldId id="461" r:id="rId29"/>
    <p:sldId id="465" r:id="rId30"/>
    <p:sldId id="468" r:id="rId31"/>
    <p:sldId id="469" r:id="rId32"/>
    <p:sldId id="464" r:id="rId33"/>
    <p:sldId id="463" r:id="rId34"/>
    <p:sldId id="436" r:id="rId35"/>
    <p:sldId id="415" r:id="rId36"/>
    <p:sldId id="384" r:id="rId37"/>
    <p:sldId id="466" r:id="rId38"/>
    <p:sldId id="467" r:id="rId39"/>
    <p:sldId id="442" r:id="rId40"/>
    <p:sldId id="443" r:id="rId41"/>
    <p:sldId id="444" r:id="rId42"/>
    <p:sldId id="446" r:id="rId43"/>
    <p:sldId id="447" r:id="rId44"/>
    <p:sldId id="448" r:id="rId45"/>
    <p:sldId id="449" r:id="rId46"/>
    <p:sldId id="450" r:id="rId47"/>
    <p:sldId id="451" r:id="rId48"/>
    <p:sldId id="452" r:id="rId49"/>
    <p:sldId id="453" r:id="rId50"/>
    <p:sldId id="454" r:id="rId51"/>
    <p:sldId id="455" r:id="rId52"/>
    <p:sldId id="456" r:id="rId53"/>
    <p:sldId id="457" r:id="rId54"/>
    <p:sldId id="470" r:id="rId55"/>
    <p:sldId id="471" r:id="rId56"/>
    <p:sldId id="472" r:id="rId57"/>
    <p:sldId id="473"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8047"/>
    <a:srgbClr val="94B6D2"/>
    <a:srgbClr val="FFFFFF"/>
    <a:srgbClr val="558BB8"/>
    <a:srgbClr val="BFD3E4"/>
    <a:srgbClr val="660066"/>
    <a:srgbClr val="0000FF"/>
    <a:srgbClr val="FF0066"/>
    <a:srgbClr val="FFFF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000" autoAdjust="0"/>
  </p:normalViewPr>
  <p:slideViewPr>
    <p:cSldViewPr>
      <p:cViewPr varScale="1">
        <p:scale>
          <a:sx n="91" d="100"/>
          <a:sy n="91" d="100"/>
        </p:scale>
        <p:origin x="1038"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38100">
              <a:solidFill>
                <a:schemeClr val="accent1"/>
              </a:solidFill>
            </a:ln>
          </c:spPr>
          <c:marker>
            <c:symbol val="none"/>
          </c:marker>
          <c:cat>
            <c:numRef>
              <c:f>Sheet1!$A$2:$A$31</c:f>
              <c:numCache>
                <c:formatCode>General</c:formatCode>
                <c:ptCount val="30"/>
              </c:numCache>
            </c:numRef>
          </c:cat>
          <c:val>
            <c:numRef>
              <c:f>Sheet1!$B$2:$B$31</c:f>
              <c:numCache>
                <c:formatCode>General</c:formatCode>
                <c:ptCount val="30"/>
                <c:pt idx="0">
                  <c:v>0.9672868034556622</c:v>
                </c:pt>
                <c:pt idx="1">
                  <c:v>0.63811461086916665</c:v>
                </c:pt>
                <c:pt idx="2">
                  <c:v>0.53162675572497953</c:v>
                </c:pt>
                <c:pt idx="3">
                  <c:v>0.47576531295779556</c:v>
                </c:pt>
                <c:pt idx="4">
                  <c:v>0.43609521644495086</c:v>
                </c:pt>
                <c:pt idx="5">
                  <c:v>0.42038993558370047</c:v>
                </c:pt>
                <c:pt idx="6">
                  <c:v>0.40143182209881878</c:v>
                </c:pt>
                <c:pt idx="7">
                  <c:v>0.38935571346607273</c:v>
                </c:pt>
                <c:pt idx="8">
                  <c:v>0.37731587268330108</c:v>
                </c:pt>
                <c:pt idx="9">
                  <c:v>0.37002209604610892</c:v>
                </c:pt>
                <c:pt idx="10">
                  <c:v>0.36105650996106692</c:v>
                </c:pt>
                <c:pt idx="11">
                  <c:v>0.36212154133961</c:v>
                </c:pt>
                <c:pt idx="12">
                  <c:v>0.35600559437923285</c:v>
                </c:pt>
                <c:pt idx="13">
                  <c:v>0.35639135043456205</c:v>
                </c:pt>
                <c:pt idx="14">
                  <c:v>0.3491875364515386</c:v>
                </c:pt>
                <c:pt idx="15">
                  <c:v>0.34747824566271279</c:v>
                </c:pt>
                <c:pt idx="16">
                  <c:v>0.3491796053771194</c:v>
                </c:pt>
                <c:pt idx="17">
                  <c:v>0.34216196601408888</c:v>
                </c:pt>
                <c:pt idx="18">
                  <c:v>0.3357695137755749</c:v>
                </c:pt>
                <c:pt idx="19">
                  <c:v>0.33783057819660911</c:v>
                </c:pt>
                <c:pt idx="20">
                  <c:v>0.33568737981767227</c:v>
                </c:pt>
                <c:pt idx="21">
                  <c:v>0.33640230709684066</c:v>
                </c:pt>
                <c:pt idx="22">
                  <c:v>0.33293263323778194</c:v>
                </c:pt>
                <c:pt idx="23">
                  <c:v>0.33982504083030246</c:v>
                </c:pt>
                <c:pt idx="24">
                  <c:v>0.3361038568735909</c:v>
                </c:pt>
                <c:pt idx="25">
                  <c:v>0.33564966235208293</c:v>
                </c:pt>
                <c:pt idx="26">
                  <c:v>0.33038550075936668</c:v>
                </c:pt>
                <c:pt idx="27">
                  <c:v>0.33756456946612923</c:v>
                </c:pt>
                <c:pt idx="28">
                  <c:v>0.33331516682042339</c:v>
                </c:pt>
                <c:pt idx="29">
                  <c:v>0.33792354683796966</c:v>
                </c:pt>
              </c:numCache>
            </c:numRef>
          </c:val>
          <c:smooth val="0"/>
        </c:ser>
        <c:dLbls>
          <c:showLegendKey val="0"/>
          <c:showVal val="0"/>
          <c:showCatName val="0"/>
          <c:showSerName val="0"/>
          <c:showPercent val="0"/>
          <c:showBubbleSize val="0"/>
        </c:dLbls>
        <c:smooth val="0"/>
        <c:axId val="342435040"/>
        <c:axId val="342434648"/>
      </c:lineChart>
      <c:catAx>
        <c:axId val="342435040"/>
        <c:scaling>
          <c:orientation val="minMax"/>
        </c:scaling>
        <c:delete val="0"/>
        <c:axPos val="b"/>
        <c:numFmt formatCode="General" sourceLinked="1"/>
        <c:majorTickMark val="out"/>
        <c:minorTickMark val="none"/>
        <c:tickLblPos val="nextTo"/>
        <c:crossAx val="342434648"/>
        <c:crosses val="autoZero"/>
        <c:auto val="1"/>
        <c:lblAlgn val="ctr"/>
        <c:lblOffset val="100"/>
        <c:noMultiLvlLbl val="0"/>
      </c:catAx>
      <c:valAx>
        <c:axId val="342434648"/>
        <c:scaling>
          <c:orientation val="minMax"/>
          <c:max val="1"/>
        </c:scaling>
        <c:delete val="0"/>
        <c:axPos val="l"/>
        <c:majorGridlines/>
        <c:title>
          <c:tx>
            <c:rich>
              <a:bodyPr rot="-5400000" vert="horz"/>
              <a:lstStyle/>
              <a:p>
                <a:pPr>
                  <a:defRPr/>
                </a:pPr>
                <a:r>
                  <a:rPr lang="en-US" b="0" dirty="0" smtClean="0"/>
                  <a:t>Dice Similarity</a:t>
                </a:r>
                <a:endParaRPr lang="en-US" b="0" dirty="0"/>
              </a:p>
            </c:rich>
          </c:tx>
          <c:layout/>
          <c:overlay val="0"/>
        </c:title>
        <c:numFmt formatCode="General" sourceLinked="1"/>
        <c:majorTickMark val="out"/>
        <c:minorTickMark val="none"/>
        <c:tickLblPos val="nextTo"/>
        <c:crossAx val="342435040"/>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NYT</c:v>
                </c:pt>
              </c:strCache>
            </c:strRef>
          </c:tx>
          <c:spPr>
            <a:ln w="38100">
              <a:solidFill>
                <a:schemeClr val="accent2"/>
              </a:solidFill>
            </a:ln>
          </c:spPr>
          <c:marker>
            <c:symbol val="none"/>
          </c:marker>
          <c:cat>
            <c:numRef>
              <c:f>Sheet1!$A$2:$A$17</c:f>
              <c:numCache>
                <c:formatCode>General</c:formatCode>
                <c:ptCount val="16"/>
              </c:numCache>
            </c:numRef>
          </c:cat>
          <c:val>
            <c:numRef>
              <c:f>Sheet1!$B$2:$B$17</c:f>
              <c:numCache>
                <c:formatCode>General</c:formatCode>
                <c:ptCount val="16"/>
                <c:pt idx="0">
                  <c:v>1</c:v>
                </c:pt>
                <c:pt idx="1">
                  <c:v>1</c:v>
                </c:pt>
                <c:pt idx="2">
                  <c:v>1</c:v>
                </c:pt>
                <c:pt idx="3">
                  <c:v>0.97518717099999996</c:v>
                </c:pt>
                <c:pt idx="4">
                  <c:v>0.97518717099999996</c:v>
                </c:pt>
                <c:pt idx="5">
                  <c:v>0.94557926000000003</c:v>
                </c:pt>
                <c:pt idx="6">
                  <c:v>0.92612045800000065</c:v>
                </c:pt>
                <c:pt idx="7">
                  <c:v>0.86997778400000003</c:v>
                </c:pt>
                <c:pt idx="8">
                  <c:v>0.81356558399999956</c:v>
                </c:pt>
                <c:pt idx="9">
                  <c:v>0.71649117200000201</c:v>
                </c:pt>
                <c:pt idx="10">
                  <c:v>0.64588441300000354</c:v>
                </c:pt>
                <c:pt idx="11">
                  <c:v>0.60840137700000063</c:v>
                </c:pt>
                <c:pt idx="12">
                  <c:v>0.58970937599999951</c:v>
                </c:pt>
                <c:pt idx="13">
                  <c:v>0.57281160400000064</c:v>
                </c:pt>
                <c:pt idx="14">
                  <c:v>0.56045425000000004</c:v>
                </c:pt>
                <c:pt idx="15">
                  <c:v>0.56045425000000004</c:v>
                </c:pt>
              </c:numCache>
            </c:numRef>
          </c:val>
          <c:smooth val="0"/>
        </c:ser>
        <c:ser>
          <c:idx val="1"/>
          <c:order val="1"/>
          <c:tx>
            <c:strRef>
              <c:f>Sheet1!$C$1</c:f>
              <c:strCache>
                <c:ptCount val="1"/>
                <c:pt idx="0">
                  <c:v>Woot</c:v>
                </c:pt>
              </c:strCache>
            </c:strRef>
          </c:tx>
          <c:spPr>
            <a:ln w="38100">
              <a:solidFill>
                <a:schemeClr val="accent2"/>
              </a:solidFill>
              <a:prstDash val="sysDash"/>
            </a:ln>
          </c:spPr>
          <c:marker>
            <c:symbol val="none"/>
          </c:marker>
          <c:cat>
            <c:numRef>
              <c:f>Sheet1!$A$2:$A$17</c:f>
              <c:numCache>
                <c:formatCode>General</c:formatCode>
                <c:ptCount val="16"/>
              </c:numCache>
            </c:numRef>
          </c:cat>
          <c:val>
            <c:numRef>
              <c:f>Sheet1!$C$2:$C$17</c:f>
              <c:numCache>
                <c:formatCode>General</c:formatCode>
                <c:ptCount val="16"/>
                <c:pt idx="0">
                  <c:v>1</c:v>
                </c:pt>
                <c:pt idx="1">
                  <c:v>1</c:v>
                </c:pt>
                <c:pt idx="2">
                  <c:v>1</c:v>
                </c:pt>
                <c:pt idx="3">
                  <c:v>0.98803045700000003</c:v>
                </c:pt>
                <c:pt idx="4">
                  <c:v>0.98803045700000003</c:v>
                </c:pt>
                <c:pt idx="5">
                  <c:v>0.87528787800000063</c:v>
                </c:pt>
                <c:pt idx="6">
                  <c:v>0.82109521400000274</c:v>
                </c:pt>
                <c:pt idx="7">
                  <c:v>0.75325468399999995</c:v>
                </c:pt>
                <c:pt idx="8">
                  <c:v>0.70693362800000004</c:v>
                </c:pt>
                <c:pt idx="9">
                  <c:v>0.53504552900000002</c:v>
                </c:pt>
                <c:pt idx="10">
                  <c:v>0.466931131</c:v>
                </c:pt>
                <c:pt idx="11">
                  <c:v>0.49076551000000002</c:v>
                </c:pt>
                <c:pt idx="12">
                  <c:v>0.45897374700000032</c:v>
                </c:pt>
                <c:pt idx="13">
                  <c:v>0.44559435400000003</c:v>
                </c:pt>
                <c:pt idx="14">
                  <c:v>0.40577005500000002</c:v>
                </c:pt>
                <c:pt idx="15">
                  <c:v>0.40577005500000002</c:v>
                </c:pt>
              </c:numCache>
            </c:numRef>
          </c:val>
          <c:smooth val="0"/>
        </c:ser>
        <c:ser>
          <c:idx val="2"/>
          <c:order val="2"/>
          <c:tx>
            <c:strRef>
              <c:f>Sheet1!$D$1</c:f>
              <c:strCache>
                <c:ptCount val="1"/>
                <c:pt idx="0">
                  <c:v>Costco</c:v>
                </c:pt>
              </c:strCache>
            </c:strRef>
          </c:tx>
          <c:spPr>
            <a:ln w="38100">
              <a:solidFill>
                <a:schemeClr val="accent2"/>
              </a:solidFill>
              <a:prstDash val="sysDot"/>
            </a:ln>
          </c:spPr>
          <c:marker>
            <c:symbol val="none"/>
          </c:marker>
          <c:cat>
            <c:numRef>
              <c:f>Sheet1!$A$2:$A$17</c:f>
              <c:numCache>
                <c:formatCode>General</c:formatCode>
                <c:ptCount val="16"/>
              </c:numCache>
            </c:numRef>
          </c:cat>
          <c:val>
            <c:numRef>
              <c:f>Sheet1!$D$2:$D$17</c:f>
              <c:numCache>
                <c:formatCode>General</c:formatCode>
                <c:ptCount val="16"/>
                <c:pt idx="0">
                  <c:v>1</c:v>
                </c:pt>
                <c:pt idx="1">
                  <c:v>1</c:v>
                </c:pt>
                <c:pt idx="2">
                  <c:v>1</c:v>
                </c:pt>
                <c:pt idx="3">
                  <c:v>0.99366082099999997</c:v>
                </c:pt>
                <c:pt idx="4">
                  <c:v>0.99366082099999997</c:v>
                </c:pt>
                <c:pt idx="5">
                  <c:v>0.956582457</c:v>
                </c:pt>
                <c:pt idx="6">
                  <c:v>0.95479855200000285</c:v>
                </c:pt>
                <c:pt idx="7">
                  <c:v>0.90916058199999739</c:v>
                </c:pt>
                <c:pt idx="8">
                  <c:v>0.80978873200000201</c:v>
                </c:pt>
                <c:pt idx="9">
                  <c:v>0.73169093300000321</c:v>
                </c:pt>
                <c:pt idx="10">
                  <c:v>0.63539424900000063</c:v>
                </c:pt>
                <c:pt idx="11">
                  <c:v>0.585110456</c:v>
                </c:pt>
                <c:pt idx="12">
                  <c:v>0.48301650500000154</c:v>
                </c:pt>
                <c:pt idx="13">
                  <c:v>0.44310626100000089</c:v>
                </c:pt>
                <c:pt idx="14">
                  <c:v>0.40705851600000031</c:v>
                </c:pt>
                <c:pt idx="15">
                  <c:v>0.40705851600000031</c:v>
                </c:pt>
              </c:numCache>
            </c:numRef>
          </c:val>
          <c:smooth val="0"/>
        </c:ser>
        <c:ser>
          <c:idx val="3"/>
          <c:order val="3"/>
          <c:tx>
            <c:strRef>
              <c:f>Sheet1!$E$1</c:f>
              <c:strCache>
                <c:ptCount val="1"/>
                <c:pt idx="0">
                  <c:v>NYT2</c:v>
                </c:pt>
              </c:strCache>
            </c:strRef>
          </c:tx>
          <c:spPr>
            <a:ln w="38100">
              <a:solidFill>
                <a:schemeClr val="accent1">
                  <a:lumMod val="75000"/>
                </a:schemeClr>
              </a:solidFill>
            </a:ln>
          </c:spPr>
          <c:marker>
            <c:symbol val="none"/>
          </c:marker>
          <c:cat>
            <c:numRef>
              <c:f>Sheet1!$A$2:$A$17</c:f>
              <c:numCache>
                <c:formatCode>General</c:formatCode>
                <c:ptCount val="16"/>
              </c:numCache>
            </c:numRef>
          </c:cat>
          <c:val>
            <c:numRef>
              <c:f>Sheet1!$E$2:$E$17</c:f>
              <c:numCache>
                <c:formatCode>General</c:formatCode>
                <c:ptCount val="16"/>
                <c:pt idx="0">
                  <c:v>0.62440510400000004</c:v>
                </c:pt>
                <c:pt idx="1">
                  <c:v>1</c:v>
                </c:pt>
                <c:pt idx="2">
                  <c:v>0.41696428600000113</c:v>
                </c:pt>
                <c:pt idx="3">
                  <c:v>0.23229193200000053</c:v>
                </c:pt>
                <c:pt idx="4">
                  <c:v>0.21519715000000048</c:v>
                </c:pt>
                <c:pt idx="5">
                  <c:v>0.30754354499999997</c:v>
                </c:pt>
                <c:pt idx="6">
                  <c:v>0.32250025500000101</c:v>
                </c:pt>
                <c:pt idx="7">
                  <c:v>0.35311392600000002</c:v>
                </c:pt>
                <c:pt idx="8">
                  <c:v>0.44909214799999997</c:v>
                </c:pt>
                <c:pt idx="9">
                  <c:v>0.53017777899999996</c:v>
                </c:pt>
                <c:pt idx="10">
                  <c:v>0.76461430300000177</c:v>
                </c:pt>
                <c:pt idx="11">
                  <c:v>0.652968404000002</c:v>
                </c:pt>
                <c:pt idx="12">
                  <c:v>0.691388895</c:v>
                </c:pt>
                <c:pt idx="13">
                  <c:v>0.64091223600000224</c:v>
                </c:pt>
                <c:pt idx="14">
                  <c:v>0.47789657700000154</c:v>
                </c:pt>
                <c:pt idx="15">
                  <c:v>0.43283308800000031</c:v>
                </c:pt>
              </c:numCache>
            </c:numRef>
          </c:val>
          <c:smooth val="0"/>
        </c:ser>
        <c:ser>
          <c:idx val="4"/>
          <c:order val="4"/>
          <c:tx>
            <c:strRef>
              <c:f>Sheet1!$F$1</c:f>
              <c:strCache>
                <c:ptCount val="1"/>
                <c:pt idx="0">
                  <c:v>Woot3</c:v>
                </c:pt>
              </c:strCache>
            </c:strRef>
          </c:tx>
          <c:spPr>
            <a:ln w="38100">
              <a:solidFill>
                <a:schemeClr val="accent1">
                  <a:lumMod val="75000"/>
                </a:schemeClr>
              </a:solidFill>
              <a:prstDash val="sysDash"/>
            </a:ln>
          </c:spPr>
          <c:marker>
            <c:symbol val="none"/>
          </c:marker>
          <c:cat>
            <c:numRef>
              <c:f>Sheet1!$A$2:$A$17</c:f>
              <c:numCache>
                <c:formatCode>General</c:formatCode>
                <c:ptCount val="16"/>
              </c:numCache>
            </c:numRef>
          </c:cat>
          <c:val>
            <c:numRef>
              <c:f>Sheet1!$F$2:$F$17</c:f>
              <c:numCache>
                <c:formatCode>General</c:formatCode>
                <c:ptCount val="16"/>
                <c:pt idx="0">
                  <c:v>0.190257223</c:v>
                </c:pt>
                <c:pt idx="1">
                  <c:v>0.16611759600000001</c:v>
                </c:pt>
                <c:pt idx="2">
                  <c:v>0.15529739800000092</c:v>
                </c:pt>
                <c:pt idx="3">
                  <c:v>0.17373458999999999</c:v>
                </c:pt>
                <c:pt idx="4">
                  <c:v>0.20386652499999997</c:v>
                </c:pt>
                <c:pt idx="5">
                  <c:v>0.22612438200000001</c:v>
                </c:pt>
                <c:pt idx="6">
                  <c:v>0.26724463500000001</c:v>
                </c:pt>
                <c:pt idx="7">
                  <c:v>0.30409941100000032</c:v>
                </c:pt>
                <c:pt idx="8">
                  <c:v>0.41135317800000032</c:v>
                </c:pt>
                <c:pt idx="9">
                  <c:v>0.73091931100000063</c:v>
                </c:pt>
                <c:pt idx="10">
                  <c:v>0.97252976599999996</c:v>
                </c:pt>
                <c:pt idx="11">
                  <c:v>1</c:v>
                </c:pt>
                <c:pt idx="12">
                  <c:v>0.84223138200000003</c:v>
                </c:pt>
                <c:pt idx="13">
                  <c:v>0.67678119400000225</c:v>
                </c:pt>
                <c:pt idx="14">
                  <c:v>0.51908647099999949</c:v>
                </c:pt>
                <c:pt idx="15">
                  <c:v>0.38874067800000101</c:v>
                </c:pt>
              </c:numCache>
            </c:numRef>
          </c:val>
          <c:smooth val="0"/>
        </c:ser>
        <c:ser>
          <c:idx val="5"/>
          <c:order val="5"/>
          <c:tx>
            <c:strRef>
              <c:f>Sheet1!$G$1</c:f>
              <c:strCache>
                <c:ptCount val="1"/>
                <c:pt idx="0">
                  <c:v>Costco4</c:v>
                </c:pt>
              </c:strCache>
            </c:strRef>
          </c:tx>
          <c:spPr>
            <a:ln w="38100">
              <a:solidFill>
                <a:schemeClr val="accent1">
                  <a:lumMod val="75000"/>
                </a:schemeClr>
              </a:solidFill>
              <a:prstDash val="sysDot"/>
            </a:ln>
          </c:spPr>
          <c:marker>
            <c:symbol val="none"/>
          </c:marker>
          <c:cat>
            <c:numRef>
              <c:f>Sheet1!$A$2:$A$17</c:f>
              <c:numCache>
                <c:formatCode>General</c:formatCode>
                <c:ptCount val="16"/>
              </c:numCache>
            </c:numRef>
          </c:cat>
          <c:val>
            <c:numRef>
              <c:f>Sheet1!$G$2:$G$17</c:f>
              <c:numCache>
                <c:formatCode>General</c:formatCode>
                <c:ptCount val="16"/>
                <c:pt idx="0">
                  <c:v>0.106167395</c:v>
                </c:pt>
                <c:pt idx="1">
                  <c:v>8.3509269000000066E-2</c:v>
                </c:pt>
                <c:pt idx="2">
                  <c:v>6.7558323000000003E-2</c:v>
                </c:pt>
                <c:pt idx="3">
                  <c:v>5.5442665000000023E-2</c:v>
                </c:pt>
                <c:pt idx="4">
                  <c:v>4.975566600000015E-2</c:v>
                </c:pt>
                <c:pt idx="5">
                  <c:v>3.3782066999999999E-2</c:v>
                </c:pt>
                <c:pt idx="6">
                  <c:v>5.1003287000000133E-2</c:v>
                </c:pt>
                <c:pt idx="7">
                  <c:v>4.2691343999999985E-2</c:v>
                </c:pt>
                <c:pt idx="8">
                  <c:v>5.2531687000000202E-2</c:v>
                </c:pt>
                <c:pt idx="9">
                  <c:v>5.1233848999999804E-2</c:v>
                </c:pt>
                <c:pt idx="10">
                  <c:v>9.9240243000000006E-2</c:v>
                </c:pt>
                <c:pt idx="11">
                  <c:v>0.17640252200000001</c:v>
                </c:pt>
                <c:pt idx="12">
                  <c:v>0.25192599400000032</c:v>
                </c:pt>
                <c:pt idx="13">
                  <c:v>0.42699081400000038</c:v>
                </c:pt>
                <c:pt idx="14">
                  <c:v>0.72909727600000274</c:v>
                </c:pt>
                <c:pt idx="15">
                  <c:v>1</c:v>
                </c:pt>
              </c:numCache>
            </c:numRef>
          </c:val>
          <c:smooth val="0"/>
        </c:ser>
        <c:dLbls>
          <c:showLegendKey val="0"/>
          <c:showVal val="0"/>
          <c:showCatName val="0"/>
          <c:showSerName val="0"/>
          <c:showPercent val="0"/>
          <c:showBubbleSize val="0"/>
        </c:dLbls>
        <c:smooth val="0"/>
        <c:axId val="414290224"/>
        <c:axId val="414286304"/>
      </c:lineChart>
      <c:catAx>
        <c:axId val="414290224"/>
        <c:scaling>
          <c:orientation val="minMax"/>
        </c:scaling>
        <c:delete val="0"/>
        <c:axPos val="b"/>
        <c:numFmt formatCode="General" sourceLinked="1"/>
        <c:majorTickMark val="out"/>
        <c:minorTickMark val="none"/>
        <c:tickLblPos val="nextTo"/>
        <c:crossAx val="414286304"/>
        <c:crosses val="autoZero"/>
        <c:auto val="1"/>
        <c:lblAlgn val="ctr"/>
        <c:lblOffset val="100"/>
        <c:noMultiLvlLbl val="0"/>
      </c:catAx>
      <c:valAx>
        <c:axId val="414286304"/>
        <c:scaling>
          <c:orientation val="minMax"/>
          <c:max val="1.2"/>
        </c:scaling>
        <c:delete val="0"/>
        <c:axPos val="l"/>
        <c:majorGridlines/>
        <c:numFmt formatCode="General" sourceLinked="1"/>
        <c:majorTickMark val="out"/>
        <c:minorTickMark val="none"/>
        <c:tickLblPos val="nextTo"/>
        <c:crossAx val="414290224"/>
        <c:crosses val="autoZero"/>
        <c:crossBetween val="between"/>
      </c:valAx>
    </c:plotArea>
    <c:legend>
      <c:legendPos val="t"/>
      <c:legendEntry>
        <c:idx val="3"/>
        <c:delete val="1"/>
      </c:legendEntry>
      <c:legendEntry>
        <c:idx val="4"/>
        <c:delete val="1"/>
      </c:legendEntry>
      <c:legendEntry>
        <c:idx val="5"/>
        <c:delete val="1"/>
      </c:legendEntry>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38100">
              <a:solidFill>
                <a:schemeClr val="accent1"/>
              </a:solidFill>
            </a:ln>
          </c:spPr>
          <c:marker>
            <c:symbol val="none"/>
          </c:marker>
          <c:cat>
            <c:numRef>
              <c:f>Sheet1!$A$2:$A$17</c:f>
              <c:numCache>
                <c:formatCode>General</c:formatCode>
                <c:ptCount val="16"/>
              </c:numCache>
            </c:numRef>
          </c:cat>
          <c:val>
            <c:numRef>
              <c:f>Sheet1!$B$2:$B$17</c:f>
              <c:numCache>
                <c:formatCode>General</c:formatCode>
                <c:ptCount val="16"/>
                <c:pt idx="0">
                  <c:v>0.190257223</c:v>
                </c:pt>
                <c:pt idx="1">
                  <c:v>0.16611759600000001</c:v>
                </c:pt>
                <c:pt idx="2">
                  <c:v>0.15529739800000092</c:v>
                </c:pt>
                <c:pt idx="3">
                  <c:v>0.17373458999999999</c:v>
                </c:pt>
                <c:pt idx="4">
                  <c:v>0.20386652499999997</c:v>
                </c:pt>
                <c:pt idx="5">
                  <c:v>0.22612438200000001</c:v>
                </c:pt>
                <c:pt idx="6">
                  <c:v>0.26724463500000001</c:v>
                </c:pt>
                <c:pt idx="7">
                  <c:v>0.30409941100000032</c:v>
                </c:pt>
                <c:pt idx="8">
                  <c:v>0.41135317800000032</c:v>
                </c:pt>
                <c:pt idx="9">
                  <c:v>0.73091931100000063</c:v>
                </c:pt>
                <c:pt idx="10">
                  <c:v>0.97252976599999996</c:v>
                </c:pt>
                <c:pt idx="11">
                  <c:v>1</c:v>
                </c:pt>
                <c:pt idx="12">
                  <c:v>0.84223138200000003</c:v>
                </c:pt>
                <c:pt idx="13">
                  <c:v>0.67678119400000225</c:v>
                </c:pt>
                <c:pt idx="14">
                  <c:v>0.51908647099999949</c:v>
                </c:pt>
                <c:pt idx="15">
                  <c:v>0.38874067800000101</c:v>
                </c:pt>
              </c:numCache>
            </c:numRef>
          </c:val>
          <c:smooth val="0"/>
        </c:ser>
        <c:dLbls>
          <c:showLegendKey val="0"/>
          <c:showVal val="0"/>
          <c:showCatName val="0"/>
          <c:showSerName val="0"/>
          <c:showPercent val="0"/>
          <c:showBubbleSize val="0"/>
        </c:dLbls>
        <c:smooth val="0"/>
        <c:axId val="342437392"/>
        <c:axId val="342437784"/>
      </c:lineChart>
      <c:catAx>
        <c:axId val="342437392"/>
        <c:scaling>
          <c:orientation val="minMax"/>
        </c:scaling>
        <c:delete val="0"/>
        <c:axPos val="b"/>
        <c:numFmt formatCode="General" sourceLinked="1"/>
        <c:majorTickMark val="out"/>
        <c:minorTickMark val="none"/>
        <c:tickLblPos val="nextTo"/>
        <c:crossAx val="342437784"/>
        <c:crosses val="autoZero"/>
        <c:auto val="1"/>
        <c:lblAlgn val="ctr"/>
        <c:lblOffset val="100"/>
        <c:noMultiLvlLbl val="0"/>
      </c:catAx>
      <c:valAx>
        <c:axId val="342437784"/>
        <c:scaling>
          <c:orientation val="minMax"/>
          <c:max val="1"/>
        </c:scaling>
        <c:delete val="0"/>
        <c:axPos val="l"/>
        <c:majorGridlines/>
        <c:title>
          <c:tx>
            <c:rich>
              <a:bodyPr rot="-5400000" vert="horz"/>
              <a:lstStyle/>
              <a:p>
                <a:pPr>
                  <a:defRPr b="0"/>
                </a:pPr>
                <a:r>
                  <a:rPr lang="en-US" b="0" dirty="0" smtClean="0"/>
                  <a:t>Count</a:t>
                </a:r>
                <a:endParaRPr lang="en-US" b="0" dirty="0"/>
              </a:p>
            </c:rich>
          </c:tx>
          <c:layout/>
          <c:overlay val="0"/>
        </c:title>
        <c:numFmt formatCode="General" sourceLinked="1"/>
        <c:majorTickMark val="out"/>
        <c:minorTickMark val="none"/>
        <c:tickLblPos val="nextTo"/>
        <c:crossAx val="342437392"/>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38100"/>
          </c:spPr>
          <c:marker>
            <c:symbol val="none"/>
          </c:marker>
          <c:cat>
            <c:numRef>
              <c:f>Sheet1!$A$2:$A$17</c:f>
              <c:numCache>
                <c:formatCode>General</c:formatCode>
                <c:ptCount val="16"/>
              </c:numCache>
            </c:numRef>
          </c:cat>
          <c:val>
            <c:numRef>
              <c:f>Sheet1!$B$2:$B$17</c:f>
              <c:numCache>
                <c:formatCode>General</c:formatCode>
                <c:ptCount val="16"/>
                <c:pt idx="0">
                  <c:v>0.190257223</c:v>
                </c:pt>
                <c:pt idx="1">
                  <c:v>0.16611759600000001</c:v>
                </c:pt>
                <c:pt idx="2">
                  <c:v>0.15529739800000114</c:v>
                </c:pt>
                <c:pt idx="3">
                  <c:v>0.17373458999999999</c:v>
                </c:pt>
                <c:pt idx="4">
                  <c:v>0.20386652499999997</c:v>
                </c:pt>
                <c:pt idx="5">
                  <c:v>0.22612438200000001</c:v>
                </c:pt>
                <c:pt idx="6">
                  <c:v>0.26724463500000001</c:v>
                </c:pt>
                <c:pt idx="7">
                  <c:v>0.30409941100000032</c:v>
                </c:pt>
                <c:pt idx="8">
                  <c:v>0.41135317800000032</c:v>
                </c:pt>
                <c:pt idx="9">
                  <c:v>0.73091931100000063</c:v>
                </c:pt>
                <c:pt idx="10">
                  <c:v>0.97252976599999996</c:v>
                </c:pt>
                <c:pt idx="11">
                  <c:v>1</c:v>
                </c:pt>
                <c:pt idx="12">
                  <c:v>0.84223138200000003</c:v>
                </c:pt>
                <c:pt idx="13">
                  <c:v>0.67678119400000292</c:v>
                </c:pt>
                <c:pt idx="14">
                  <c:v>0.51908647099999949</c:v>
                </c:pt>
                <c:pt idx="15">
                  <c:v>0.38874067800000123</c:v>
                </c:pt>
              </c:numCache>
            </c:numRef>
          </c:val>
          <c:smooth val="0"/>
        </c:ser>
        <c:dLbls>
          <c:showLegendKey val="0"/>
          <c:showVal val="0"/>
          <c:showCatName val="0"/>
          <c:showSerName val="0"/>
          <c:showPercent val="0"/>
          <c:showBubbleSize val="0"/>
        </c:dLbls>
        <c:smooth val="0"/>
        <c:axId val="345407056"/>
        <c:axId val="345403528"/>
      </c:lineChart>
      <c:catAx>
        <c:axId val="345407056"/>
        <c:scaling>
          <c:orientation val="minMax"/>
        </c:scaling>
        <c:delete val="1"/>
        <c:axPos val="b"/>
        <c:numFmt formatCode="General" sourceLinked="1"/>
        <c:majorTickMark val="out"/>
        <c:minorTickMark val="none"/>
        <c:tickLblPos val="none"/>
        <c:crossAx val="345403528"/>
        <c:crosses val="autoZero"/>
        <c:auto val="1"/>
        <c:lblAlgn val="ctr"/>
        <c:lblOffset val="100"/>
        <c:noMultiLvlLbl val="0"/>
      </c:catAx>
      <c:valAx>
        <c:axId val="345403528"/>
        <c:scaling>
          <c:orientation val="minMax"/>
          <c:max val="1"/>
        </c:scaling>
        <c:delete val="1"/>
        <c:axPos val="l"/>
        <c:numFmt formatCode="General" sourceLinked="1"/>
        <c:majorTickMark val="out"/>
        <c:minorTickMark val="none"/>
        <c:tickLblPos val="none"/>
        <c:crossAx val="345407056"/>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38100"/>
          </c:spPr>
          <c:marker>
            <c:symbol val="none"/>
          </c:marker>
          <c:cat>
            <c:numRef>
              <c:f>Sheet1!$A$2:$A$17</c:f>
              <c:numCache>
                <c:formatCode>General</c:formatCode>
                <c:ptCount val="16"/>
              </c:numCache>
            </c:numRef>
          </c:cat>
          <c:val>
            <c:numRef>
              <c:f>Sheet1!$B$2:$B$17</c:f>
              <c:numCache>
                <c:formatCode>General</c:formatCode>
                <c:ptCount val="16"/>
                <c:pt idx="0">
                  <c:v>0.16611759600000001</c:v>
                </c:pt>
                <c:pt idx="1">
                  <c:v>0.16611759600000001</c:v>
                </c:pt>
                <c:pt idx="2">
                  <c:v>0.16611759600000001</c:v>
                </c:pt>
                <c:pt idx="3">
                  <c:v>0.16611759600000001</c:v>
                </c:pt>
                <c:pt idx="4">
                  <c:v>0.16611759600000001</c:v>
                </c:pt>
                <c:pt idx="5">
                  <c:v>0.16611759600000001</c:v>
                </c:pt>
                <c:pt idx="6">
                  <c:v>0.15529739800000092</c:v>
                </c:pt>
                <c:pt idx="7">
                  <c:v>0.16611759600000001</c:v>
                </c:pt>
                <c:pt idx="8">
                  <c:v>0.16611759600000001</c:v>
                </c:pt>
                <c:pt idx="9">
                  <c:v>0.16611759600000001</c:v>
                </c:pt>
                <c:pt idx="10">
                  <c:v>0.16611759600000001</c:v>
                </c:pt>
                <c:pt idx="11">
                  <c:v>0.17373458999999999</c:v>
                </c:pt>
                <c:pt idx="12">
                  <c:v>0.20386652499999997</c:v>
                </c:pt>
                <c:pt idx="13">
                  <c:v>0.30409941100000032</c:v>
                </c:pt>
                <c:pt idx="14">
                  <c:v>0.60000000000000064</c:v>
                </c:pt>
                <c:pt idx="15">
                  <c:v>1</c:v>
                </c:pt>
              </c:numCache>
            </c:numRef>
          </c:val>
          <c:smooth val="0"/>
        </c:ser>
        <c:dLbls>
          <c:showLegendKey val="0"/>
          <c:showVal val="0"/>
          <c:showCatName val="0"/>
          <c:showSerName val="0"/>
          <c:showPercent val="0"/>
          <c:showBubbleSize val="0"/>
        </c:dLbls>
        <c:smooth val="0"/>
        <c:axId val="345409408"/>
        <c:axId val="345409016"/>
      </c:lineChart>
      <c:catAx>
        <c:axId val="345409408"/>
        <c:scaling>
          <c:orientation val="minMax"/>
        </c:scaling>
        <c:delete val="1"/>
        <c:axPos val="b"/>
        <c:numFmt formatCode="General" sourceLinked="1"/>
        <c:majorTickMark val="out"/>
        <c:minorTickMark val="none"/>
        <c:tickLblPos val="none"/>
        <c:crossAx val="345409016"/>
        <c:crosses val="autoZero"/>
        <c:auto val="1"/>
        <c:lblAlgn val="ctr"/>
        <c:lblOffset val="100"/>
        <c:noMultiLvlLbl val="0"/>
      </c:catAx>
      <c:valAx>
        <c:axId val="345409016"/>
        <c:scaling>
          <c:orientation val="minMax"/>
          <c:max val="1"/>
        </c:scaling>
        <c:delete val="1"/>
        <c:axPos val="l"/>
        <c:numFmt formatCode="General" sourceLinked="1"/>
        <c:majorTickMark val="out"/>
        <c:minorTickMark val="none"/>
        <c:tickLblPos val="none"/>
        <c:crossAx val="345409408"/>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38100"/>
          </c:spPr>
          <c:marker>
            <c:symbol val="none"/>
          </c:marker>
          <c:cat>
            <c:numRef>
              <c:f>Sheet1!$A$2:$A$17</c:f>
              <c:numCache>
                <c:formatCode>General</c:formatCode>
                <c:ptCount val="16"/>
              </c:numCache>
            </c:numRef>
          </c:cat>
          <c:val>
            <c:numRef>
              <c:f>Sheet1!$B$2:$B$17</c:f>
              <c:numCache>
                <c:formatCode>General</c:formatCode>
                <c:ptCount val="16"/>
                <c:pt idx="0">
                  <c:v>1</c:v>
                </c:pt>
                <c:pt idx="1">
                  <c:v>0.60000000000000064</c:v>
                </c:pt>
                <c:pt idx="2">
                  <c:v>0.30409941100000032</c:v>
                </c:pt>
                <c:pt idx="3">
                  <c:v>0.20386652499999997</c:v>
                </c:pt>
                <c:pt idx="4">
                  <c:v>0.16611759600000001</c:v>
                </c:pt>
                <c:pt idx="5">
                  <c:v>0.16611759600000001</c:v>
                </c:pt>
                <c:pt idx="6">
                  <c:v>0.16611759600000001</c:v>
                </c:pt>
                <c:pt idx="7">
                  <c:v>0.16611759600000001</c:v>
                </c:pt>
                <c:pt idx="8">
                  <c:v>0.16611759600000001</c:v>
                </c:pt>
                <c:pt idx="9">
                  <c:v>0.16611759600000001</c:v>
                </c:pt>
                <c:pt idx="10">
                  <c:v>0.16611759600000001</c:v>
                </c:pt>
                <c:pt idx="11">
                  <c:v>0.17200000000000001</c:v>
                </c:pt>
                <c:pt idx="12">
                  <c:v>0.2</c:v>
                </c:pt>
                <c:pt idx="13">
                  <c:v>0.30000000000000032</c:v>
                </c:pt>
                <c:pt idx="14">
                  <c:v>0.5</c:v>
                </c:pt>
                <c:pt idx="15">
                  <c:v>0.8</c:v>
                </c:pt>
              </c:numCache>
            </c:numRef>
          </c:val>
          <c:smooth val="0"/>
        </c:ser>
        <c:dLbls>
          <c:showLegendKey val="0"/>
          <c:showVal val="0"/>
          <c:showCatName val="0"/>
          <c:showSerName val="0"/>
          <c:showPercent val="0"/>
          <c:showBubbleSize val="0"/>
        </c:dLbls>
        <c:smooth val="0"/>
        <c:axId val="345407840"/>
        <c:axId val="345409800"/>
      </c:lineChart>
      <c:catAx>
        <c:axId val="345407840"/>
        <c:scaling>
          <c:orientation val="minMax"/>
        </c:scaling>
        <c:delete val="1"/>
        <c:axPos val="b"/>
        <c:numFmt formatCode="General" sourceLinked="1"/>
        <c:majorTickMark val="out"/>
        <c:minorTickMark val="none"/>
        <c:tickLblPos val="none"/>
        <c:crossAx val="345409800"/>
        <c:crosses val="autoZero"/>
        <c:auto val="1"/>
        <c:lblAlgn val="ctr"/>
        <c:lblOffset val="100"/>
        <c:noMultiLvlLbl val="0"/>
      </c:catAx>
      <c:valAx>
        <c:axId val="345409800"/>
        <c:scaling>
          <c:orientation val="minMax"/>
          <c:max val="1"/>
        </c:scaling>
        <c:delete val="1"/>
        <c:axPos val="l"/>
        <c:numFmt formatCode="General" sourceLinked="1"/>
        <c:majorTickMark val="out"/>
        <c:minorTickMark val="none"/>
        <c:tickLblPos val="none"/>
        <c:crossAx val="345407840"/>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38100"/>
          </c:spPr>
          <c:marker>
            <c:symbol val="none"/>
          </c:marker>
          <c:cat>
            <c:numRef>
              <c:f>Sheet1!$A$2:$A$17</c:f>
              <c:numCache>
                <c:formatCode>General</c:formatCode>
                <c:ptCount val="16"/>
              </c:numCache>
            </c:numRef>
          </c:cat>
          <c:val>
            <c:numRef>
              <c:f>Sheet1!$B$2:$B$17</c:f>
              <c:numCache>
                <c:formatCode>General</c:formatCode>
                <c:ptCount val="16"/>
                <c:pt idx="0">
                  <c:v>1</c:v>
                </c:pt>
                <c:pt idx="1">
                  <c:v>0.60000000000000064</c:v>
                </c:pt>
                <c:pt idx="2">
                  <c:v>0.30409941100000032</c:v>
                </c:pt>
                <c:pt idx="3">
                  <c:v>0.20386652499999997</c:v>
                </c:pt>
                <c:pt idx="4">
                  <c:v>0.16611759600000001</c:v>
                </c:pt>
                <c:pt idx="5">
                  <c:v>0.16611759600000001</c:v>
                </c:pt>
                <c:pt idx="6">
                  <c:v>0.16611759600000001</c:v>
                </c:pt>
                <c:pt idx="7">
                  <c:v>0.16611759600000001</c:v>
                </c:pt>
                <c:pt idx="8">
                  <c:v>0.16611759600000001</c:v>
                </c:pt>
                <c:pt idx="9">
                  <c:v>0.16611759600000001</c:v>
                </c:pt>
                <c:pt idx="10">
                  <c:v>0.16611759600000001</c:v>
                </c:pt>
                <c:pt idx="11">
                  <c:v>0.16611759600000001</c:v>
                </c:pt>
                <c:pt idx="12">
                  <c:v>0.16611759600000001</c:v>
                </c:pt>
                <c:pt idx="13">
                  <c:v>0.16611759600000001</c:v>
                </c:pt>
                <c:pt idx="14">
                  <c:v>0.16611759600000001</c:v>
                </c:pt>
                <c:pt idx="15">
                  <c:v>0.16611759600000001</c:v>
                </c:pt>
              </c:numCache>
            </c:numRef>
          </c:val>
          <c:smooth val="0"/>
        </c:ser>
        <c:dLbls>
          <c:showLegendKey val="0"/>
          <c:showVal val="0"/>
          <c:showCatName val="0"/>
          <c:showSerName val="0"/>
          <c:showPercent val="0"/>
          <c:showBubbleSize val="0"/>
        </c:dLbls>
        <c:smooth val="0"/>
        <c:axId val="345402744"/>
        <c:axId val="345403920"/>
      </c:lineChart>
      <c:catAx>
        <c:axId val="345402744"/>
        <c:scaling>
          <c:orientation val="minMax"/>
        </c:scaling>
        <c:delete val="1"/>
        <c:axPos val="b"/>
        <c:numFmt formatCode="General" sourceLinked="1"/>
        <c:majorTickMark val="out"/>
        <c:minorTickMark val="none"/>
        <c:tickLblPos val="none"/>
        <c:crossAx val="345403920"/>
        <c:crosses val="autoZero"/>
        <c:auto val="1"/>
        <c:lblAlgn val="ctr"/>
        <c:lblOffset val="100"/>
        <c:noMultiLvlLbl val="0"/>
      </c:catAx>
      <c:valAx>
        <c:axId val="345403920"/>
        <c:scaling>
          <c:orientation val="minMax"/>
          <c:max val="1"/>
        </c:scaling>
        <c:delete val="1"/>
        <c:axPos val="l"/>
        <c:numFmt formatCode="General" sourceLinked="1"/>
        <c:majorTickMark val="out"/>
        <c:minorTickMark val="none"/>
        <c:tickLblPos val="none"/>
        <c:crossAx val="345402744"/>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NYT</c:v>
                </c:pt>
              </c:strCache>
            </c:strRef>
          </c:tx>
          <c:spPr>
            <a:ln w="38100">
              <a:solidFill>
                <a:schemeClr val="accent2"/>
              </a:solidFill>
            </a:ln>
          </c:spPr>
          <c:marker>
            <c:symbol val="none"/>
          </c:marker>
          <c:cat>
            <c:numRef>
              <c:f>Sheet1!$A$2:$A$17</c:f>
              <c:numCache>
                <c:formatCode>General</c:formatCode>
                <c:ptCount val="16"/>
              </c:numCache>
            </c:numRef>
          </c:cat>
          <c:val>
            <c:numRef>
              <c:f>Sheet1!$B$2:$B$17</c:f>
              <c:numCache>
                <c:formatCode>General</c:formatCode>
                <c:ptCount val="16"/>
                <c:pt idx="0">
                  <c:v>1</c:v>
                </c:pt>
                <c:pt idx="1">
                  <c:v>1</c:v>
                </c:pt>
                <c:pt idx="2">
                  <c:v>1</c:v>
                </c:pt>
                <c:pt idx="3">
                  <c:v>0.97518717108798958</c:v>
                </c:pt>
                <c:pt idx="4">
                  <c:v>0.97518717108798958</c:v>
                </c:pt>
                <c:pt idx="5">
                  <c:v>0.94557926032879625</c:v>
                </c:pt>
                <c:pt idx="6">
                  <c:v>0.92612045774446905</c:v>
                </c:pt>
                <c:pt idx="7">
                  <c:v>0.86997778446475305</c:v>
                </c:pt>
                <c:pt idx="8">
                  <c:v>0.81356558366433396</c:v>
                </c:pt>
                <c:pt idx="9">
                  <c:v>0.71649117170097998</c:v>
                </c:pt>
                <c:pt idx="10">
                  <c:v>0.64588441288045773</c:v>
                </c:pt>
                <c:pt idx="11">
                  <c:v>0.60840137703429564</c:v>
                </c:pt>
                <c:pt idx="12">
                  <c:v>0.5897093758036055</c:v>
                </c:pt>
                <c:pt idx="13">
                  <c:v>0.57281160427836064</c:v>
                </c:pt>
                <c:pt idx="14">
                  <c:v>0.56045425037494001</c:v>
                </c:pt>
                <c:pt idx="15">
                  <c:v>0.56045425037494001</c:v>
                </c:pt>
              </c:numCache>
            </c:numRef>
          </c:val>
          <c:smooth val="0"/>
        </c:ser>
        <c:ser>
          <c:idx val="1"/>
          <c:order val="1"/>
          <c:tx>
            <c:strRef>
              <c:f>Sheet1!$C$1</c:f>
              <c:strCache>
                <c:ptCount val="1"/>
                <c:pt idx="0">
                  <c:v>Woot</c:v>
                </c:pt>
              </c:strCache>
            </c:strRef>
          </c:tx>
          <c:spPr>
            <a:ln w="38100">
              <a:solidFill>
                <a:schemeClr val="accent2"/>
              </a:solidFill>
              <a:prstDash val="sysDash"/>
            </a:ln>
          </c:spPr>
          <c:marker>
            <c:symbol val="none"/>
          </c:marker>
          <c:cat>
            <c:numRef>
              <c:f>Sheet1!$A$2:$A$17</c:f>
              <c:numCache>
                <c:formatCode>General</c:formatCode>
                <c:ptCount val="16"/>
              </c:numCache>
            </c:numRef>
          </c:cat>
          <c:val>
            <c:numRef>
              <c:f>Sheet1!$C$2:$C$17</c:f>
              <c:numCache>
                <c:formatCode>General</c:formatCode>
                <c:ptCount val="16"/>
                <c:pt idx="0">
                  <c:v>1</c:v>
                </c:pt>
                <c:pt idx="1">
                  <c:v>1</c:v>
                </c:pt>
                <c:pt idx="2">
                  <c:v>1</c:v>
                </c:pt>
                <c:pt idx="3">
                  <c:v>0.98803045717622096</c:v>
                </c:pt>
                <c:pt idx="4">
                  <c:v>0.98803045717622096</c:v>
                </c:pt>
                <c:pt idx="5">
                  <c:v>0.87528787826968102</c:v>
                </c:pt>
                <c:pt idx="6">
                  <c:v>0.82109521446939715</c:v>
                </c:pt>
                <c:pt idx="7">
                  <c:v>0.75325468391848538</c:v>
                </c:pt>
                <c:pt idx="8">
                  <c:v>0.70693362842232299</c:v>
                </c:pt>
                <c:pt idx="9">
                  <c:v>0.535045528515392</c:v>
                </c:pt>
                <c:pt idx="10">
                  <c:v>0.46693113061177699</c:v>
                </c:pt>
                <c:pt idx="11">
                  <c:v>0.49076551019749598</c:v>
                </c:pt>
                <c:pt idx="12">
                  <c:v>0.45897374671403002</c:v>
                </c:pt>
                <c:pt idx="13">
                  <c:v>0.44559435360080002</c:v>
                </c:pt>
                <c:pt idx="14">
                  <c:v>0.40577005520987441</c:v>
                </c:pt>
                <c:pt idx="15">
                  <c:v>0.40577005520987441</c:v>
                </c:pt>
              </c:numCache>
            </c:numRef>
          </c:val>
          <c:smooth val="0"/>
        </c:ser>
        <c:ser>
          <c:idx val="2"/>
          <c:order val="2"/>
          <c:tx>
            <c:strRef>
              <c:f>Sheet1!$D$1</c:f>
              <c:strCache>
                <c:ptCount val="1"/>
                <c:pt idx="0">
                  <c:v>Costco</c:v>
                </c:pt>
              </c:strCache>
            </c:strRef>
          </c:tx>
          <c:spPr>
            <a:ln w="38100">
              <a:solidFill>
                <a:schemeClr val="accent2"/>
              </a:solidFill>
              <a:prstDash val="sysDot"/>
            </a:ln>
          </c:spPr>
          <c:marker>
            <c:symbol val="none"/>
          </c:marker>
          <c:cat>
            <c:numRef>
              <c:f>Sheet1!$A$2:$A$17</c:f>
              <c:numCache>
                <c:formatCode>General</c:formatCode>
                <c:ptCount val="16"/>
              </c:numCache>
            </c:numRef>
          </c:cat>
          <c:val>
            <c:numRef>
              <c:f>Sheet1!$D$2:$D$17</c:f>
              <c:numCache>
                <c:formatCode>General</c:formatCode>
                <c:ptCount val="16"/>
                <c:pt idx="0">
                  <c:v>1</c:v>
                </c:pt>
                <c:pt idx="1">
                  <c:v>1</c:v>
                </c:pt>
                <c:pt idx="2">
                  <c:v>1</c:v>
                </c:pt>
                <c:pt idx="3">
                  <c:v>0.99366082068067763</c:v>
                </c:pt>
                <c:pt idx="4">
                  <c:v>0.99366082068067763</c:v>
                </c:pt>
                <c:pt idx="5">
                  <c:v>0.95658245672533759</c:v>
                </c:pt>
                <c:pt idx="6">
                  <c:v>0.9547985524343785</c:v>
                </c:pt>
                <c:pt idx="7">
                  <c:v>0.90916058187599591</c:v>
                </c:pt>
                <c:pt idx="8">
                  <c:v>0.80978873207795798</c:v>
                </c:pt>
                <c:pt idx="9">
                  <c:v>0.73169093327780921</c:v>
                </c:pt>
                <c:pt idx="10">
                  <c:v>0.63539424898320462</c:v>
                </c:pt>
                <c:pt idx="11">
                  <c:v>0.58511045560159602</c:v>
                </c:pt>
                <c:pt idx="12">
                  <c:v>0.48301650496726689</c:v>
                </c:pt>
                <c:pt idx="13">
                  <c:v>0.44310626077741638</c:v>
                </c:pt>
                <c:pt idx="14">
                  <c:v>0.407058515978788</c:v>
                </c:pt>
                <c:pt idx="15">
                  <c:v>0.407058515978788</c:v>
                </c:pt>
              </c:numCache>
            </c:numRef>
          </c:val>
          <c:smooth val="0"/>
        </c:ser>
        <c:dLbls>
          <c:showLegendKey val="0"/>
          <c:showVal val="0"/>
          <c:showCatName val="0"/>
          <c:showSerName val="0"/>
          <c:showPercent val="0"/>
          <c:showBubbleSize val="0"/>
        </c:dLbls>
        <c:smooth val="0"/>
        <c:axId val="345405880"/>
        <c:axId val="340202528"/>
      </c:lineChart>
      <c:catAx>
        <c:axId val="345405880"/>
        <c:scaling>
          <c:orientation val="minMax"/>
        </c:scaling>
        <c:delete val="0"/>
        <c:axPos val="b"/>
        <c:numFmt formatCode="General" sourceLinked="1"/>
        <c:majorTickMark val="out"/>
        <c:minorTickMark val="none"/>
        <c:tickLblPos val="nextTo"/>
        <c:crossAx val="340202528"/>
        <c:crosses val="autoZero"/>
        <c:auto val="1"/>
        <c:lblAlgn val="ctr"/>
        <c:lblOffset val="100"/>
        <c:noMultiLvlLbl val="0"/>
      </c:catAx>
      <c:valAx>
        <c:axId val="340202528"/>
        <c:scaling>
          <c:orientation val="minMax"/>
        </c:scaling>
        <c:delete val="0"/>
        <c:axPos val="l"/>
        <c:majorGridlines/>
        <c:numFmt formatCode="General" sourceLinked="1"/>
        <c:majorTickMark val="out"/>
        <c:minorTickMark val="none"/>
        <c:tickLblPos val="nextTo"/>
        <c:crossAx val="345405880"/>
        <c:crosses val="autoZero"/>
        <c:crossBetween val="between"/>
      </c:valAx>
    </c:plotArea>
    <c:legend>
      <c:legendPos val="t"/>
      <c:layou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NYT</c:v>
                </c:pt>
              </c:strCache>
            </c:strRef>
          </c:tx>
          <c:spPr>
            <a:ln w="38100">
              <a:solidFill>
                <a:schemeClr val="accent2"/>
              </a:solidFill>
            </a:ln>
          </c:spPr>
          <c:marker>
            <c:symbol val="none"/>
          </c:marker>
          <c:cat>
            <c:numRef>
              <c:f>Sheet1!$A$2:$A$17</c:f>
              <c:numCache>
                <c:formatCode>General</c:formatCode>
                <c:ptCount val="16"/>
              </c:numCache>
            </c:numRef>
          </c:cat>
          <c:val>
            <c:numRef>
              <c:f>Sheet1!$B$2:$B$17</c:f>
              <c:numCache>
                <c:formatCode>General</c:formatCode>
                <c:ptCount val="16"/>
                <c:pt idx="0">
                  <c:v>1</c:v>
                </c:pt>
                <c:pt idx="1">
                  <c:v>1</c:v>
                </c:pt>
                <c:pt idx="2">
                  <c:v>1</c:v>
                </c:pt>
                <c:pt idx="3">
                  <c:v>0.97518717099999996</c:v>
                </c:pt>
                <c:pt idx="4">
                  <c:v>0.97518717099999996</c:v>
                </c:pt>
                <c:pt idx="5">
                  <c:v>0.94557926000000003</c:v>
                </c:pt>
                <c:pt idx="6">
                  <c:v>0.92612045800000065</c:v>
                </c:pt>
                <c:pt idx="7">
                  <c:v>0.86997778400000003</c:v>
                </c:pt>
                <c:pt idx="8">
                  <c:v>0.81356558399999956</c:v>
                </c:pt>
                <c:pt idx="9">
                  <c:v>0.71649117200000201</c:v>
                </c:pt>
                <c:pt idx="10">
                  <c:v>0.64588441300000354</c:v>
                </c:pt>
                <c:pt idx="11">
                  <c:v>0.60840137700000063</c:v>
                </c:pt>
                <c:pt idx="12">
                  <c:v>0.58970937599999951</c:v>
                </c:pt>
                <c:pt idx="13">
                  <c:v>0.57281160400000064</c:v>
                </c:pt>
                <c:pt idx="14">
                  <c:v>0.56045425000000004</c:v>
                </c:pt>
                <c:pt idx="15">
                  <c:v>0.56045425000000004</c:v>
                </c:pt>
              </c:numCache>
            </c:numRef>
          </c:val>
          <c:smooth val="0"/>
        </c:ser>
        <c:ser>
          <c:idx val="1"/>
          <c:order val="1"/>
          <c:tx>
            <c:strRef>
              <c:f>Sheet1!$C$1</c:f>
              <c:strCache>
                <c:ptCount val="1"/>
                <c:pt idx="0">
                  <c:v>Woot</c:v>
                </c:pt>
              </c:strCache>
            </c:strRef>
          </c:tx>
          <c:spPr>
            <a:ln w="38100">
              <a:solidFill>
                <a:schemeClr val="accent2"/>
              </a:solidFill>
              <a:prstDash val="sysDash"/>
            </a:ln>
          </c:spPr>
          <c:marker>
            <c:symbol val="none"/>
          </c:marker>
          <c:cat>
            <c:numRef>
              <c:f>Sheet1!$A$2:$A$17</c:f>
              <c:numCache>
                <c:formatCode>General</c:formatCode>
                <c:ptCount val="16"/>
              </c:numCache>
            </c:numRef>
          </c:cat>
          <c:val>
            <c:numRef>
              <c:f>Sheet1!$C$2:$C$17</c:f>
              <c:numCache>
                <c:formatCode>General</c:formatCode>
                <c:ptCount val="16"/>
                <c:pt idx="0">
                  <c:v>1</c:v>
                </c:pt>
                <c:pt idx="1">
                  <c:v>1</c:v>
                </c:pt>
                <c:pt idx="2">
                  <c:v>1</c:v>
                </c:pt>
                <c:pt idx="3">
                  <c:v>0.98803045700000003</c:v>
                </c:pt>
                <c:pt idx="4">
                  <c:v>0.98803045700000003</c:v>
                </c:pt>
                <c:pt idx="5">
                  <c:v>0.87528787800000063</c:v>
                </c:pt>
                <c:pt idx="6">
                  <c:v>0.82109521400000274</c:v>
                </c:pt>
                <c:pt idx="7">
                  <c:v>0.75325468399999995</c:v>
                </c:pt>
                <c:pt idx="8">
                  <c:v>0.70693362800000004</c:v>
                </c:pt>
                <c:pt idx="9">
                  <c:v>0.53504552900000002</c:v>
                </c:pt>
                <c:pt idx="10">
                  <c:v>0.466931131</c:v>
                </c:pt>
                <c:pt idx="11">
                  <c:v>0.49076551000000002</c:v>
                </c:pt>
                <c:pt idx="12">
                  <c:v>0.45897374700000032</c:v>
                </c:pt>
                <c:pt idx="13">
                  <c:v>0.44559435400000003</c:v>
                </c:pt>
                <c:pt idx="14">
                  <c:v>0.40577005500000002</c:v>
                </c:pt>
                <c:pt idx="15">
                  <c:v>0.40577005500000002</c:v>
                </c:pt>
              </c:numCache>
            </c:numRef>
          </c:val>
          <c:smooth val="0"/>
        </c:ser>
        <c:ser>
          <c:idx val="2"/>
          <c:order val="2"/>
          <c:tx>
            <c:strRef>
              <c:f>Sheet1!$D$1</c:f>
              <c:strCache>
                <c:ptCount val="1"/>
                <c:pt idx="0">
                  <c:v>Costco</c:v>
                </c:pt>
              </c:strCache>
            </c:strRef>
          </c:tx>
          <c:spPr>
            <a:ln w="38100">
              <a:solidFill>
                <a:schemeClr val="accent2"/>
              </a:solidFill>
              <a:prstDash val="sysDot"/>
            </a:ln>
          </c:spPr>
          <c:marker>
            <c:symbol val="none"/>
          </c:marker>
          <c:cat>
            <c:numRef>
              <c:f>Sheet1!$A$2:$A$17</c:f>
              <c:numCache>
                <c:formatCode>General</c:formatCode>
                <c:ptCount val="16"/>
              </c:numCache>
            </c:numRef>
          </c:cat>
          <c:val>
            <c:numRef>
              <c:f>Sheet1!$D$2:$D$17</c:f>
              <c:numCache>
                <c:formatCode>General</c:formatCode>
                <c:ptCount val="16"/>
                <c:pt idx="0">
                  <c:v>1</c:v>
                </c:pt>
                <c:pt idx="1">
                  <c:v>1</c:v>
                </c:pt>
                <c:pt idx="2">
                  <c:v>1</c:v>
                </c:pt>
                <c:pt idx="3">
                  <c:v>0.99366082099999997</c:v>
                </c:pt>
                <c:pt idx="4">
                  <c:v>0.99366082099999997</c:v>
                </c:pt>
                <c:pt idx="5">
                  <c:v>0.956582457</c:v>
                </c:pt>
                <c:pt idx="6">
                  <c:v>0.95479855200000285</c:v>
                </c:pt>
                <c:pt idx="7">
                  <c:v>0.90916058199999739</c:v>
                </c:pt>
                <c:pt idx="8">
                  <c:v>0.80978873200000201</c:v>
                </c:pt>
                <c:pt idx="9">
                  <c:v>0.73169093300000321</c:v>
                </c:pt>
                <c:pt idx="10">
                  <c:v>0.63539424900000063</c:v>
                </c:pt>
                <c:pt idx="11">
                  <c:v>0.585110456</c:v>
                </c:pt>
                <c:pt idx="12">
                  <c:v>0.48301650500000154</c:v>
                </c:pt>
                <c:pt idx="13">
                  <c:v>0.44310626100000089</c:v>
                </c:pt>
                <c:pt idx="14">
                  <c:v>0.40705851600000031</c:v>
                </c:pt>
                <c:pt idx="15">
                  <c:v>0.40705851600000031</c:v>
                </c:pt>
              </c:numCache>
            </c:numRef>
          </c:val>
          <c:smooth val="0"/>
        </c:ser>
        <c:ser>
          <c:idx val="3"/>
          <c:order val="3"/>
          <c:tx>
            <c:strRef>
              <c:f>Sheet1!$E$1</c:f>
              <c:strCache>
                <c:ptCount val="1"/>
                <c:pt idx="0">
                  <c:v>NYT2</c:v>
                </c:pt>
              </c:strCache>
            </c:strRef>
          </c:tx>
          <c:spPr>
            <a:ln w="38100">
              <a:solidFill>
                <a:schemeClr val="accent1">
                  <a:lumMod val="75000"/>
                </a:schemeClr>
              </a:solidFill>
            </a:ln>
          </c:spPr>
          <c:marker>
            <c:symbol val="none"/>
          </c:marker>
          <c:cat>
            <c:numRef>
              <c:f>Sheet1!$A$2:$A$17</c:f>
              <c:numCache>
                <c:formatCode>General</c:formatCode>
                <c:ptCount val="16"/>
              </c:numCache>
            </c:numRef>
          </c:cat>
          <c:val>
            <c:numRef>
              <c:f>Sheet1!$E$2:$E$17</c:f>
              <c:numCache>
                <c:formatCode>General</c:formatCode>
                <c:ptCount val="16"/>
                <c:pt idx="0">
                  <c:v>0.62440510400000004</c:v>
                </c:pt>
                <c:pt idx="1">
                  <c:v>1</c:v>
                </c:pt>
                <c:pt idx="2">
                  <c:v>0.41696428600000113</c:v>
                </c:pt>
                <c:pt idx="3">
                  <c:v>0.23229193200000053</c:v>
                </c:pt>
                <c:pt idx="4">
                  <c:v>0.21519715000000048</c:v>
                </c:pt>
                <c:pt idx="5">
                  <c:v>0.30754354499999997</c:v>
                </c:pt>
                <c:pt idx="6">
                  <c:v>0.32250025500000101</c:v>
                </c:pt>
                <c:pt idx="7">
                  <c:v>0.35311392600000002</c:v>
                </c:pt>
                <c:pt idx="8">
                  <c:v>0.44909214799999997</c:v>
                </c:pt>
                <c:pt idx="9">
                  <c:v>0.53017777899999996</c:v>
                </c:pt>
                <c:pt idx="10">
                  <c:v>0.76461430300000177</c:v>
                </c:pt>
                <c:pt idx="11">
                  <c:v>0.652968404000002</c:v>
                </c:pt>
                <c:pt idx="12">
                  <c:v>0.691388895</c:v>
                </c:pt>
                <c:pt idx="13">
                  <c:v>0.64091223600000224</c:v>
                </c:pt>
                <c:pt idx="14">
                  <c:v>0.47789657700000154</c:v>
                </c:pt>
                <c:pt idx="15">
                  <c:v>0.43283308800000031</c:v>
                </c:pt>
              </c:numCache>
            </c:numRef>
          </c:val>
          <c:smooth val="0"/>
        </c:ser>
        <c:dLbls>
          <c:showLegendKey val="0"/>
          <c:showVal val="0"/>
          <c:showCatName val="0"/>
          <c:showSerName val="0"/>
          <c:showPercent val="0"/>
          <c:showBubbleSize val="0"/>
        </c:dLbls>
        <c:smooth val="0"/>
        <c:axId val="414289832"/>
        <c:axId val="414283952"/>
      </c:lineChart>
      <c:catAx>
        <c:axId val="414289832"/>
        <c:scaling>
          <c:orientation val="minMax"/>
        </c:scaling>
        <c:delete val="0"/>
        <c:axPos val="b"/>
        <c:numFmt formatCode="General" sourceLinked="1"/>
        <c:majorTickMark val="out"/>
        <c:minorTickMark val="none"/>
        <c:tickLblPos val="nextTo"/>
        <c:crossAx val="414283952"/>
        <c:crosses val="autoZero"/>
        <c:auto val="1"/>
        <c:lblAlgn val="ctr"/>
        <c:lblOffset val="100"/>
        <c:noMultiLvlLbl val="0"/>
      </c:catAx>
      <c:valAx>
        <c:axId val="414283952"/>
        <c:scaling>
          <c:orientation val="minMax"/>
        </c:scaling>
        <c:delete val="0"/>
        <c:axPos val="l"/>
        <c:majorGridlines/>
        <c:numFmt formatCode="General" sourceLinked="1"/>
        <c:majorTickMark val="out"/>
        <c:minorTickMark val="none"/>
        <c:tickLblPos val="nextTo"/>
        <c:crossAx val="414289832"/>
        <c:crosses val="autoZero"/>
        <c:crossBetween val="between"/>
      </c:valAx>
    </c:plotArea>
    <c:legend>
      <c:legendPos val="t"/>
      <c:legendEntry>
        <c:idx val="3"/>
        <c:delete val="1"/>
      </c:legendEntry>
      <c:layout/>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NYT</c:v>
                </c:pt>
              </c:strCache>
            </c:strRef>
          </c:tx>
          <c:spPr>
            <a:ln w="38100">
              <a:solidFill>
                <a:schemeClr val="accent2"/>
              </a:solidFill>
            </a:ln>
          </c:spPr>
          <c:marker>
            <c:symbol val="none"/>
          </c:marker>
          <c:cat>
            <c:numRef>
              <c:f>Sheet1!$A$2:$A$17</c:f>
              <c:numCache>
                <c:formatCode>General</c:formatCode>
                <c:ptCount val="16"/>
              </c:numCache>
            </c:numRef>
          </c:cat>
          <c:val>
            <c:numRef>
              <c:f>Sheet1!$B$2:$B$17</c:f>
              <c:numCache>
                <c:formatCode>General</c:formatCode>
                <c:ptCount val="16"/>
                <c:pt idx="0">
                  <c:v>1</c:v>
                </c:pt>
                <c:pt idx="1">
                  <c:v>1</c:v>
                </c:pt>
                <c:pt idx="2">
                  <c:v>1</c:v>
                </c:pt>
                <c:pt idx="3">
                  <c:v>0.97518717099999996</c:v>
                </c:pt>
                <c:pt idx="4">
                  <c:v>0.97518717099999996</c:v>
                </c:pt>
                <c:pt idx="5">
                  <c:v>0.94557926000000003</c:v>
                </c:pt>
                <c:pt idx="6">
                  <c:v>0.92612045800000065</c:v>
                </c:pt>
                <c:pt idx="7">
                  <c:v>0.86997778400000003</c:v>
                </c:pt>
                <c:pt idx="8">
                  <c:v>0.81356558399999956</c:v>
                </c:pt>
                <c:pt idx="9">
                  <c:v>0.71649117200000223</c:v>
                </c:pt>
                <c:pt idx="10">
                  <c:v>0.64588441300000399</c:v>
                </c:pt>
                <c:pt idx="11">
                  <c:v>0.60840137700000063</c:v>
                </c:pt>
                <c:pt idx="12">
                  <c:v>0.58970937599999951</c:v>
                </c:pt>
                <c:pt idx="13">
                  <c:v>0.57281160400000064</c:v>
                </c:pt>
                <c:pt idx="14">
                  <c:v>0.56045425000000004</c:v>
                </c:pt>
                <c:pt idx="15">
                  <c:v>0.56045425000000004</c:v>
                </c:pt>
              </c:numCache>
            </c:numRef>
          </c:val>
          <c:smooth val="0"/>
        </c:ser>
        <c:ser>
          <c:idx val="1"/>
          <c:order val="1"/>
          <c:tx>
            <c:strRef>
              <c:f>Sheet1!$C$1</c:f>
              <c:strCache>
                <c:ptCount val="1"/>
                <c:pt idx="0">
                  <c:v>Woot</c:v>
                </c:pt>
              </c:strCache>
            </c:strRef>
          </c:tx>
          <c:spPr>
            <a:ln w="38100">
              <a:solidFill>
                <a:schemeClr val="accent2"/>
              </a:solidFill>
              <a:prstDash val="sysDash"/>
            </a:ln>
          </c:spPr>
          <c:marker>
            <c:symbol val="none"/>
          </c:marker>
          <c:cat>
            <c:numRef>
              <c:f>Sheet1!$A$2:$A$17</c:f>
              <c:numCache>
                <c:formatCode>General</c:formatCode>
                <c:ptCount val="16"/>
              </c:numCache>
            </c:numRef>
          </c:cat>
          <c:val>
            <c:numRef>
              <c:f>Sheet1!$C$2:$C$17</c:f>
              <c:numCache>
                <c:formatCode>General</c:formatCode>
                <c:ptCount val="16"/>
                <c:pt idx="0">
                  <c:v>1</c:v>
                </c:pt>
                <c:pt idx="1">
                  <c:v>1</c:v>
                </c:pt>
                <c:pt idx="2">
                  <c:v>1</c:v>
                </c:pt>
                <c:pt idx="3">
                  <c:v>0.98803045700000003</c:v>
                </c:pt>
                <c:pt idx="4">
                  <c:v>0.98803045700000003</c:v>
                </c:pt>
                <c:pt idx="5">
                  <c:v>0.87528787800000063</c:v>
                </c:pt>
                <c:pt idx="6">
                  <c:v>0.82109521400000296</c:v>
                </c:pt>
                <c:pt idx="7">
                  <c:v>0.75325468399999995</c:v>
                </c:pt>
                <c:pt idx="8">
                  <c:v>0.70693362800000004</c:v>
                </c:pt>
                <c:pt idx="9">
                  <c:v>0.53504552900000002</c:v>
                </c:pt>
                <c:pt idx="10">
                  <c:v>0.466931131</c:v>
                </c:pt>
                <c:pt idx="11">
                  <c:v>0.49076551000000002</c:v>
                </c:pt>
                <c:pt idx="12">
                  <c:v>0.45897374700000032</c:v>
                </c:pt>
                <c:pt idx="13">
                  <c:v>0.44559435400000003</c:v>
                </c:pt>
                <c:pt idx="14">
                  <c:v>0.40577005500000002</c:v>
                </c:pt>
                <c:pt idx="15">
                  <c:v>0.40577005500000002</c:v>
                </c:pt>
              </c:numCache>
            </c:numRef>
          </c:val>
          <c:smooth val="0"/>
        </c:ser>
        <c:ser>
          <c:idx val="2"/>
          <c:order val="2"/>
          <c:tx>
            <c:strRef>
              <c:f>Sheet1!$D$1</c:f>
              <c:strCache>
                <c:ptCount val="1"/>
                <c:pt idx="0">
                  <c:v>Costco</c:v>
                </c:pt>
              </c:strCache>
            </c:strRef>
          </c:tx>
          <c:spPr>
            <a:ln w="38100">
              <a:solidFill>
                <a:schemeClr val="accent2"/>
              </a:solidFill>
              <a:prstDash val="sysDot"/>
            </a:ln>
          </c:spPr>
          <c:marker>
            <c:symbol val="none"/>
          </c:marker>
          <c:cat>
            <c:numRef>
              <c:f>Sheet1!$A$2:$A$17</c:f>
              <c:numCache>
                <c:formatCode>General</c:formatCode>
                <c:ptCount val="16"/>
              </c:numCache>
            </c:numRef>
          </c:cat>
          <c:val>
            <c:numRef>
              <c:f>Sheet1!$D$2:$D$17</c:f>
              <c:numCache>
                <c:formatCode>General</c:formatCode>
                <c:ptCount val="16"/>
                <c:pt idx="0">
                  <c:v>1</c:v>
                </c:pt>
                <c:pt idx="1">
                  <c:v>1</c:v>
                </c:pt>
                <c:pt idx="2">
                  <c:v>1</c:v>
                </c:pt>
                <c:pt idx="3">
                  <c:v>0.99366082099999997</c:v>
                </c:pt>
                <c:pt idx="4">
                  <c:v>0.99366082099999997</c:v>
                </c:pt>
                <c:pt idx="5">
                  <c:v>0.956582457</c:v>
                </c:pt>
                <c:pt idx="6">
                  <c:v>0.95479855200000319</c:v>
                </c:pt>
                <c:pt idx="7">
                  <c:v>0.90916058199999716</c:v>
                </c:pt>
                <c:pt idx="8">
                  <c:v>0.80978873200000223</c:v>
                </c:pt>
                <c:pt idx="9">
                  <c:v>0.73169093300000365</c:v>
                </c:pt>
                <c:pt idx="10">
                  <c:v>0.63539424900000063</c:v>
                </c:pt>
                <c:pt idx="11">
                  <c:v>0.585110456</c:v>
                </c:pt>
                <c:pt idx="12">
                  <c:v>0.48301650500000176</c:v>
                </c:pt>
                <c:pt idx="13">
                  <c:v>0.443106261000001</c:v>
                </c:pt>
                <c:pt idx="14">
                  <c:v>0.40705851600000031</c:v>
                </c:pt>
                <c:pt idx="15">
                  <c:v>0.40705851600000031</c:v>
                </c:pt>
              </c:numCache>
            </c:numRef>
          </c:val>
          <c:smooth val="0"/>
        </c:ser>
        <c:ser>
          <c:idx val="4"/>
          <c:order val="3"/>
          <c:tx>
            <c:strRef>
              <c:f>Sheet1!$F$1</c:f>
              <c:strCache>
                <c:ptCount val="1"/>
                <c:pt idx="0">
                  <c:v>Woot3</c:v>
                </c:pt>
              </c:strCache>
            </c:strRef>
          </c:tx>
          <c:spPr>
            <a:ln w="38100">
              <a:solidFill>
                <a:schemeClr val="accent1">
                  <a:lumMod val="75000"/>
                </a:schemeClr>
              </a:solidFill>
              <a:prstDash val="sysDash"/>
            </a:ln>
          </c:spPr>
          <c:marker>
            <c:symbol val="none"/>
          </c:marker>
          <c:cat>
            <c:numRef>
              <c:f>Sheet1!$A$2:$A$17</c:f>
              <c:numCache>
                <c:formatCode>General</c:formatCode>
                <c:ptCount val="16"/>
              </c:numCache>
            </c:numRef>
          </c:cat>
          <c:val>
            <c:numRef>
              <c:f>Sheet1!$F$2:$F$17</c:f>
              <c:numCache>
                <c:formatCode>General</c:formatCode>
                <c:ptCount val="16"/>
                <c:pt idx="0">
                  <c:v>0.190257223</c:v>
                </c:pt>
                <c:pt idx="1">
                  <c:v>0.16611759600000001</c:v>
                </c:pt>
                <c:pt idx="2">
                  <c:v>0.15529739800000103</c:v>
                </c:pt>
                <c:pt idx="3">
                  <c:v>0.17373458999999999</c:v>
                </c:pt>
                <c:pt idx="4">
                  <c:v>0.20386652499999997</c:v>
                </c:pt>
                <c:pt idx="5">
                  <c:v>0.22612438200000001</c:v>
                </c:pt>
                <c:pt idx="6">
                  <c:v>0.26724463500000001</c:v>
                </c:pt>
                <c:pt idx="7">
                  <c:v>0.30409941100000032</c:v>
                </c:pt>
                <c:pt idx="8">
                  <c:v>0.41135317800000032</c:v>
                </c:pt>
                <c:pt idx="9">
                  <c:v>0.73091931100000063</c:v>
                </c:pt>
                <c:pt idx="10">
                  <c:v>0.97252976599999996</c:v>
                </c:pt>
                <c:pt idx="11">
                  <c:v>1</c:v>
                </c:pt>
                <c:pt idx="12">
                  <c:v>0.84223138200000003</c:v>
                </c:pt>
                <c:pt idx="13">
                  <c:v>0.67678119400000258</c:v>
                </c:pt>
                <c:pt idx="14">
                  <c:v>0.51908647099999949</c:v>
                </c:pt>
                <c:pt idx="15">
                  <c:v>0.38874067800000112</c:v>
                </c:pt>
              </c:numCache>
            </c:numRef>
          </c:val>
          <c:smooth val="0"/>
        </c:ser>
        <c:dLbls>
          <c:showLegendKey val="0"/>
          <c:showVal val="0"/>
          <c:showCatName val="0"/>
          <c:showSerName val="0"/>
          <c:showPercent val="0"/>
          <c:showBubbleSize val="0"/>
        </c:dLbls>
        <c:smooth val="0"/>
        <c:axId val="414290616"/>
        <c:axId val="414285912"/>
      </c:lineChart>
      <c:catAx>
        <c:axId val="414290616"/>
        <c:scaling>
          <c:orientation val="minMax"/>
        </c:scaling>
        <c:delete val="0"/>
        <c:axPos val="b"/>
        <c:numFmt formatCode="General" sourceLinked="1"/>
        <c:majorTickMark val="out"/>
        <c:minorTickMark val="none"/>
        <c:tickLblPos val="nextTo"/>
        <c:crossAx val="414285912"/>
        <c:crosses val="autoZero"/>
        <c:auto val="1"/>
        <c:lblAlgn val="ctr"/>
        <c:lblOffset val="100"/>
        <c:noMultiLvlLbl val="0"/>
      </c:catAx>
      <c:valAx>
        <c:axId val="414285912"/>
        <c:scaling>
          <c:orientation val="minMax"/>
        </c:scaling>
        <c:delete val="0"/>
        <c:axPos val="l"/>
        <c:majorGridlines/>
        <c:numFmt formatCode="General" sourceLinked="1"/>
        <c:majorTickMark val="out"/>
        <c:minorTickMark val="none"/>
        <c:tickLblPos val="nextTo"/>
        <c:crossAx val="414290616"/>
        <c:crosses val="autoZero"/>
        <c:crossBetween val="between"/>
      </c:valAx>
    </c:plotArea>
    <c:legend>
      <c:legendPos val="t"/>
      <c:legendEntry>
        <c:idx val="3"/>
        <c:delete val="1"/>
      </c:legendEntry>
      <c:layout/>
      <c:overlay val="0"/>
    </c:legend>
    <c:plotVisOnly val="1"/>
    <c:dispBlanksAs val="gap"/>
    <c:showDLblsOverMax val="0"/>
  </c:chart>
  <c:txPr>
    <a:bodyPr/>
    <a:lstStyle/>
    <a:p>
      <a:pPr>
        <a:defRPr sz="18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0.30189</cdr:x>
      <cdr:y>0.93266</cdr:y>
    </cdr:from>
    <cdr:to>
      <cdr:x>0.9434</cdr:x>
      <cdr:y>1</cdr:y>
    </cdr:to>
    <cdr:sp macro="" textlink="">
      <cdr:nvSpPr>
        <cdr:cNvPr id="4" name="TextBox 3"/>
        <cdr:cNvSpPr txBox="1"/>
      </cdr:nvSpPr>
      <cdr:spPr>
        <a:xfrm xmlns:a="http://schemas.openxmlformats.org/drawingml/2006/main">
          <a:off x="1219200" y="4050915"/>
          <a:ext cx="2590802" cy="29248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spcBef>
              <a:spcPts val="600"/>
            </a:spcBef>
          </a:pPr>
          <a:r>
            <a:rPr lang="en-US" sz="1800" dirty="0" smtClean="0"/>
            <a:t>Time from starting point</a:t>
          </a:r>
          <a:endParaRPr lang="en-US" sz="1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CA9E8C-40BE-4159-816E-458BBE8D6C9D}" type="datetimeFigureOut">
              <a:rPr lang="en-US" smtClean="0"/>
              <a:pPr/>
              <a:t>4/25/2014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AC0F12-1806-481A-9778-A60F1F0D7D28}" type="slidenum">
              <a:rPr lang="en-US" smtClean="0"/>
              <a:pPr/>
              <a:t>‹#›</a:t>
            </a:fld>
            <a:endParaRPr lang="en-US"/>
          </a:p>
        </p:txBody>
      </p:sp>
    </p:spTree>
    <p:extLst>
      <p:ext uri="{BB962C8B-B14F-4D97-AF65-F5344CB8AC3E}">
        <p14:creationId xmlns:p14="http://schemas.microsoft.com/office/powerpoint/2010/main" val="1390580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talk: History</a:t>
            </a:r>
            <a:r>
              <a:rPr lang="en-US" baseline="0" dirty="0" smtClean="0"/>
              <a:t> of Web documents</a:t>
            </a:r>
            <a:endParaRPr lang="en-US" dirty="0" smtClean="0"/>
          </a:p>
          <a:p>
            <a:endParaRPr lang="en-US" dirty="0" smtClean="0"/>
          </a:p>
          <a:p>
            <a:r>
              <a:rPr lang="en-US" dirty="0" smtClean="0"/>
              <a:t>Not referring to</a:t>
            </a:r>
            <a:r>
              <a:rPr lang="en-US" baseline="0" dirty="0" smtClean="0"/>
              <a:t> history as in the people and places</a:t>
            </a:r>
          </a:p>
          <a:p>
            <a:r>
              <a:rPr lang="en-US" baseline="0" dirty="0" smtClean="0"/>
              <a:t>Which the University of Michigan played an important role in with the Merit Network</a:t>
            </a:r>
            <a:endParaRPr lang="en-US" dirty="0" smtClean="0"/>
          </a:p>
          <a:p>
            <a:r>
              <a:rPr lang="en-US" dirty="0" smtClean="0"/>
              <a:t>Talking about the history of documents that make up the web, what the</a:t>
            </a:r>
            <a:r>
              <a:rPr lang="en-US" baseline="0" dirty="0" smtClean="0"/>
              <a:t> web</a:t>
            </a:r>
            <a:r>
              <a:rPr lang="en-US" dirty="0" smtClean="0"/>
              <a:t> used to look like compared to what it looks like now.</a:t>
            </a:r>
          </a:p>
          <a:p>
            <a:endParaRPr lang="en-US" dirty="0" smtClean="0"/>
          </a:p>
          <a:p>
            <a:r>
              <a:rPr lang="en-US" dirty="0" smtClean="0"/>
              <a:t>The</a:t>
            </a:r>
            <a:r>
              <a:rPr lang="en-US" baseline="0" dirty="0" smtClean="0"/>
              <a:t> reason that this is interesting is that web content changes a lot.</a:t>
            </a:r>
          </a:p>
          <a:p>
            <a:r>
              <a:rPr lang="en-US" baseline="0" dirty="0" smtClean="0"/>
              <a:t>We tend to think of the information we consume with as static – books, email</a:t>
            </a:r>
            <a:endParaRPr lang="en-US" dirty="0" smtClean="0"/>
          </a:p>
          <a:p>
            <a:r>
              <a:rPr lang="en-US" dirty="0" smtClean="0"/>
              <a:t>But much of the information</a:t>
            </a:r>
            <a:r>
              <a:rPr lang="en-US" baseline="0" dirty="0" smtClean="0"/>
              <a:t> we interact with changes</a:t>
            </a:r>
            <a:r>
              <a:rPr lang="en-US" dirty="0" smtClean="0"/>
              <a:t>,</a:t>
            </a:r>
            <a:endParaRPr lang="en-US" baseline="0" dirty="0" smtClean="0"/>
          </a:p>
          <a:p>
            <a:r>
              <a:rPr lang="en-US" baseline="0" dirty="0" smtClean="0"/>
              <a:t>And looking at how we interact with the web is a great way to think about this</a:t>
            </a:r>
          </a:p>
          <a:p>
            <a:endParaRPr lang="en-US" dirty="0" smtClean="0"/>
          </a:p>
          <a:p>
            <a:r>
              <a:rPr lang="en-US" dirty="0" smtClean="0"/>
              <a:t>Gives good insight into some interesting large-scale data challenges:</a:t>
            </a:r>
          </a:p>
          <a:p>
            <a:r>
              <a:rPr lang="en-US" dirty="0" smtClean="0"/>
              <a:t>How</a:t>
            </a:r>
            <a:r>
              <a:rPr lang="en-US" baseline="0" dirty="0" smtClean="0"/>
              <a:t> content changes, what does it mean for content to change, how we can archive and study it.</a:t>
            </a:r>
          </a:p>
          <a:p>
            <a:r>
              <a:rPr lang="en-US" baseline="0" dirty="0" smtClean="0"/>
              <a:t>How people interact with content as it changes, behavioral data, how do we understand the lens provided by people’s interactions. </a:t>
            </a:r>
            <a:endParaRPr lang="en-US" dirty="0" smtClean="0"/>
          </a:p>
        </p:txBody>
      </p:sp>
      <p:sp>
        <p:nvSpPr>
          <p:cNvPr id="4" name="Slide Number Placeholder 3"/>
          <p:cNvSpPr>
            <a:spLocks noGrp="1"/>
          </p:cNvSpPr>
          <p:nvPr>
            <p:ph type="sldNum" sz="quarter" idx="10"/>
          </p:nvPr>
        </p:nvSpPr>
        <p:spPr/>
        <p:txBody>
          <a:bodyPr/>
          <a:lstStyle/>
          <a:p>
            <a:fld id="{A4AC0F12-1806-481A-9778-A60F1F0D7D28}" type="slidenum">
              <a:rPr lang="en-US" smtClean="0"/>
              <a:pPr/>
              <a:t>1</a:t>
            </a:fld>
            <a:endParaRPr lang="en-US"/>
          </a:p>
        </p:txBody>
      </p:sp>
    </p:spTree>
    <p:extLst>
      <p:ext uri="{BB962C8B-B14F-4D97-AF65-F5344CB8AC3E}">
        <p14:creationId xmlns:p14="http://schemas.microsoft.com/office/powerpoint/2010/main" val="4142306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spcAft>
                <a:spcPts val="200"/>
              </a:spcAft>
            </a:pPr>
            <a:r>
              <a:rPr lang="en-US" sz="1200" dirty="0" smtClean="0"/>
              <a:t>Think about the last page you visited</a:t>
            </a:r>
            <a:r>
              <a:rPr lang="en-US" sz="1200" baseline="0" dirty="0" smtClean="0"/>
              <a:t> – maybe up on your screen right now.</a:t>
            </a:r>
            <a:endParaRPr lang="en-US" sz="1200" dirty="0" smtClean="0"/>
          </a:p>
          <a:p>
            <a:pPr>
              <a:spcBef>
                <a:spcPts val="0"/>
              </a:spcBef>
              <a:spcAft>
                <a:spcPts val="200"/>
              </a:spcAft>
            </a:pPr>
            <a:r>
              <a:rPr lang="en-US" sz="1200" dirty="0" smtClean="0"/>
              <a:t>Raise your hand if you’ve been to it before?</a:t>
            </a:r>
          </a:p>
          <a:p>
            <a:pPr>
              <a:spcBef>
                <a:spcPts val="0"/>
              </a:spcBef>
              <a:spcAft>
                <a:spcPts val="200"/>
              </a:spcAft>
            </a:pPr>
            <a:r>
              <a:rPr lang="en-US" sz="1200" dirty="0" smtClean="0"/>
              <a:t>80% of our visits are repeat</a:t>
            </a:r>
          </a:p>
          <a:p>
            <a:pPr>
              <a:spcBef>
                <a:spcPts val="0"/>
              </a:spcBef>
              <a:spcAft>
                <a:spcPts val="200"/>
              </a:spcAft>
            </a:pPr>
            <a:r>
              <a:rPr lang="en-US" sz="1200" dirty="0" smtClean="0"/>
              <a:t>There’s a lot we can do to understand and use that, too.</a:t>
            </a:r>
          </a:p>
          <a:p>
            <a:pPr>
              <a:spcBef>
                <a:spcPts val="0"/>
              </a:spcBef>
              <a:spcAft>
                <a:spcPts val="200"/>
              </a:spcAft>
            </a:pPr>
            <a:r>
              <a:rPr lang="en-US" sz="1200" dirty="0" smtClean="0"/>
              <a:t>Aggregate what people are doing, enable us to do new things that we couldn’t before</a:t>
            </a:r>
          </a:p>
          <a:p>
            <a:pPr>
              <a:spcBef>
                <a:spcPts val="0"/>
              </a:spcBef>
              <a:spcAft>
                <a:spcPts val="200"/>
              </a:spcAft>
            </a:pPr>
            <a:endParaRPr lang="en-US" sz="1200" dirty="0" smtClean="0"/>
          </a:p>
          <a:p>
            <a:pPr>
              <a:spcBef>
                <a:spcPts val="0"/>
              </a:spcBef>
              <a:spcAft>
                <a:spcPts val="200"/>
              </a:spcAft>
            </a:pPr>
            <a:r>
              <a:rPr lang="en-US" sz="1200" dirty="0" smtClean="0"/>
              <a:t>Highlight</a:t>
            </a:r>
            <a:r>
              <a:rPr lang="en-US" sz="1200" baseline="0" dirty="0" smtClean="0"/>
              <a:t> need to complement log data, not enough on its </a:t>
            </a:r>
            <a:r>
              <a:rPr lang="en-US" sz="1200" baseline="0" dirty="0" smtClean="0"/>
              <a:t>own</a:t>
            </a:r>
            <a:endParaRPr lang="en-US" sz="1200" dirty="0" smtClean="0"/>
          </a:p>
        </p:txBody>
      </p:sp>
      <p:sp>
        <p:nvSpPr>
          <p:cNvPr id="4" name="Slide Number Placeholder 3"/>
          <p:cNvSpPr>
            <a:spLocks noGrp="1"/>
          </p:cNvSpPr>
          <p:nvPr>
            <p:ph type="sldNum" sz="quarter" idx="10"/>
          </p:nvPr>
        </p:nvSpPr>
        <p:spPr/>
        <p:txBody>
          <a:bodyPr/>
          <a:lstStyle/>
          <a:p>
            <a:fld id="{A4AC0F12-1806-481A-9778-A60F1F0D7D28}" type="slidenum">
              <a:rPr lang="en-US" smtClean="0"/>
              <a:pPr/>
              <a:t>10</a:t>
            </a:fld>
            <a:endParaRPr lang="en-US"/>
          </a:p>
        </p:txBody>
      </p:sp>
    </p:spTree>
    <p:extLst>
      <p:ext uri="{BB962C8B-B14F-4D97-AF65-F5344CB8AC3E}">
        <p14:creationId xmlns:p14="http://schemas.microsoft.com/office/powerpoint/2010/main" val="3367029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AC0F12-1806-481A-9778-A60F1F0D7D28}" type="slidenum">
              <a:rPr lang="en-US" smtClean="0"/>
              <a:pPr/>
              <a:t>11</a:t>
            </a:fld>
            <a:endParaRPr lang="en-US"/>
          </a:p>
        </p:txBody>
      </p:sp>
    </p:spTree>
    <p:extLst>
      <p:ext uri="{BB962C8B-B14F-4D97-AF65-F5344CB8AC3E}">
        <p14:creationId xmlns:p14="http://schemas.microsoft.com/office/powerpoint/2010/main" val="2766234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Four primary pages that people visit:</a:t>
            </a:r>
          </a:p>
          <a:p>
            <a:pPr marL="171450" indent="-171450">
              <a:buFontTx/>
              <a:buChar char="-"/>
            </a:pPr>
            <a:r>
              <a:rPr lang="en-US" dirty="0" smtClean="0"/>
              <a:t>Fast, hub</a:t>
            </a:r>
            <a:r>
              <a:rPr lang="en-US" baseline="0" dirty="0" smtClean="0"/>
              <a:t> and spoke. Maybe you want to get some kitten wallpaper. Porn in this category.</a:t>
            </a:r>
          </a:p>
          <a:p>
            <a:pPr marL="171450" indent="-171450">
              <a:buFontTx/>
              <a:buChar char="-"/>
            </a:pPr>
            <a:r>
              <a:rPr lang="en-US" baseline="0" dirty="0" smtClean="0"/>
              <a:t>Hybrid, where you do this hub and spoke activity periodically (e.g., Gap)</a:t>
            </a:r>
          </a:p>
          <a:p>
            <a:pPr marL="171450" indent="-171450">
              <a:buFontTx/>
              <a:buChar char="-"/>
            </a:pPr>
            <a:r>
              <a:rPr lang="en-US" baseline="0" dirty="0" smtClean="0"/>
              <a:t>Medium: Email, Facebook, things you visit all of the time</a:t>
            </a:r>
          </a:p>
          <a:p>
            <a:pPr marL="171450" indent="-171450">
              <a:buFontTx/>
              <a:buChar char="-"/>
            </a:pPr>
            <a:r>
              <a:rPr lang="en-US" baseline="0" dirty="0" smtClean="0"/>
              <a:t>Slow: Only go every once in a while</a:t>
            </a:r>
          </a:p>
          <a:p>
            <a:pPr marL="0" indent="0">
              <a:buFontTx/>
              <a:buNone/>
            </a:pPr>
            <a:endParaRPr lang="en-US" baseline="0" dirty="0"/>
          </a:p>
          <a:p>
            <a:pPr marL="0" indent="0">
              <a:buFontTx/>
              <a:buNone/>
            </a:pPr>
            <a:r>
              <a:rPr lang="en-US" baseline="0" dirty="0" smtClean="0"/>
              <a:t>Back buttons there from the get-go</a:t>
            </a:r>
          </a:p>
          <a:p>
            <a:pPr marL="0" indent="0">
              <a:buFontTx/>
              <a:buNone/>
            </a:pPr>
            <a:r>
              <a:rPr lang="en-US" baseline="0" dirty="0" smtClean="0"/>
              <a:t>Evolved the back button, become more sophisticated</a:t>
            </a:r>
          </a:p>
          <a:p>
            <a:pPr marL="0" indent="0">
              <a:buFontTx/>
              <a:buNone/>
            </a:pPr>
            <a:r>
              <a:rPr lang="en-US" baseline="0" dirty="0" smtClean="0"/>
              <a:t>Better ways of helping people return</a:t>
            </a:r>
          </a:p>
          <a:p>
            <a:pPr marL="0" indent="0">
              <a:buFontTx/>
              <a:buNone/>
            </a:pPr>
            <a:endParaRPr lang="en-US" baseline="0" dirty="0" smtClean="0"/>
          </a:p>
          <a:p>
            <a:pPr marL="0" indent="0">
              <a:buFontTx/>
              <a:buNone/>
            </a:pPr>
            <a:r>
              <a:rPr lang="en-US" baseline="0" dirty="0" smtClean="0"/>
              <a:t>I am particularly interested in how we use search engines to get back to things</a:t>
            </a:r>
          </a:p>
          <a:p>
            <a:pPr marL="0" indent="0">
              <a:buFontTx/>
              <a:buNone/>
            </a:pPr>
            <a:r>
              <a:rPr lang="en-US" baseline="0" dirty="0" smtClean="0"/>
              <a:t>Search is common for </a:t>
            </a:r>
            <a:r>
              <a:rPr lang="en-US" baseline="0" dirty="0" err="1" smtClean="0"/>
              <a:t>revisitation</a:t>
            </a:r>
            <a:r>
              <a:rPr lang="en-US" baseline="0" dirty="0" smtClean="0"/>
              <a:t> – ask how many people get to the symposium page by searching for it</a:t>
            </a:r>
          </a:p>
          <a:p>
            <a:pPr marL="0" indent="0">
              <a:buFontTx/>
              <a:buNone/>
            </a:pPr>
            <a:r>
              <a:rPr lang="en-US" baseline="0" dirty="0" smtClean="0"/>
              <a:t>We’re using SE to find things we already know about, not just things we’ve seen before</a:t>
            </a:r>
          </a:p>
        </p:txBody>
      </p:sp>
      <p:sp>
        <p:nvSpPr>
          <p:cNvPr id="4" name="Slide Number Placeholder 3"/>
          <p:cNvSpPr>
            <a:spLocks noGrp="1"/>
          </p:cNvSpPr>
          <p:nvPr>
            <p:ph type="sldNum" sz="quarter" idx="10"/>
          </p:nvPr>
        </p:nvSpPr>
        <p:spPr/>
        <p:txBody>
          <a:bodyPr/>
          <a:lstStyle/>
          <a:p>
            <a:fld id="{A4AC0F12-1806-481A-9778-A60F1F0D7D28}" type="slidenum">
              <a:rPr lang="en-US" smtClean="0"/>
              <a:pPr/>
              <a:t>12</a:t>
            </a:fld>
            <a:endParaRPr lang="en-US"/>
          </a:p>
        </p:txBody>
      </p:sp>
    </p:spTree>
    <p:extLst>
      <p:ext uri="{BB962C8B-B14F-4D97-AF65-F5344CB8AC3E}">
        <p14:creationId xmlns:p14="http://schemas.microsoft.com/office/powerpoint/2010/main" val="1674242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C0F12-1806-481A-9778-A60F1F0D7D28}" type="slidenum">
              <a:rPr lang="en-US" smtClean="0"/>
              <a:pPr/>
              <a:t>13</a:t>
            </a:fld>
            <a:endParaRPr lang="en-US"/>
          </a:p>
        </p:txBody>
      </p:sp>
    </p:spTree>
    <p:extLst>
      <p:ext uri="{BB962C8B-B14F-4D97-AF65-F5344CB8AC3E}">
        <p14:creationId xmlns:p14="http://schemas.microsoft.com/office/powerpoint/2010/main" val="1068029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of all queries we have</a:t>
            </a:r>
            <a:r>
              <a:rPr lang="en-US" baseline="0" dirty="0" smtClean="0"/>
              <a:t> enough history to almost perfectly predict the click based on repeat behavior</a:t>
            </a:r>
          </a:p>
          <a:p>
            <a:r>
              <a:rPr lang="en-US" baseline="0" dirty="0" smtClean="0"/>
              <a:t>(“almost perfectly” = 95% accuracy, or better than we can predict you’ll click on http://facebook.com if you search for “</a:t>
            </a:r>
            <a:r>
              <a:rPr lang="en-US" baseline="0" dirty="0" err="1" smtClean="0"/>
              <a:t>facebook</a:t>
            </a:r>
            <a:r>
              <a:rPr lang="en-US" baseline="0" dirty="0" smtClean="0"/>
              <a:t>.”)</a:t>
            </a:r>
          </a:p>
          <a:p>
            <a:endParaRPr lang="en-US" baseline="0" dirty="0" smtClean="0"/>
          </a:p>
          <a:p>
            <a:r>
              <a:rPr lang="en-US" baseline="0" dirty="0" smtClean="0"/>
              <a:t>Once I’ve done this once or twice, it becomes obvious what you want</a:t>
            </a:r>
          </a:p>
          <a:p>
            <a:endParaRPr lang="en-US" baseline="0" dirty="0" smtClean="0"/>
          </a:p>
        </p:txBody>
      </p:sp>
      <p:sp>
        <p:nvSpPr>
          <p:cNvPr id="4" name="Slide Number Placeholder 3"/>
          <p:cNvSpPr>
            <a:spLocks noGrp="1"/>
          </p:cNvSpPr>
          <p:nvPr>
            <p:ph type="sldNum" sz="quarter" idx="10"/>
          </p:nvPr>
        </p:nvSpPr>
        <p:spPr/>
        <p:txBody>
          <a:bodyPr/>
          <a:lstStyle/>
          <a:p>
            <a:fld id="{A4AC0F12-1806-481A-9778-A60F1F0D7D28}" type="slidenum">
              <a:rPr lang="en-US" smtClean="0"/>
              <a:pPr/>
              <a:t>14</a:t>
            </a:fld>
            <a:endParaRPr lang="en-US"/>
          </a:p>
        </p:txBody>
      </p:sp>
    </p:spTree>
    <p:extLst>
      <p:ext uri="{BB962C8B-B14F-4D97-AF65-F5344CB8AC3E}">
        <p14:creationId xmlns:p14="http://schemas.microsoft.com/office/powerpoint/2010/main" val="326844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dirty="0" smtClean="0"/>
              <a:t>, most of us had revisited, do you remember why?</a:t>
            </a:r>
          </a:p>
          <a:p>
            <a:r>
              <a:rPr lang="en-US" dirty="0" smtClean="0"/>
              <a:t>Going to see new content? Content seen before?</a:t>
            </a:r>
          </a:p>
          <a:p>
            <a:r>
              <a:rPr lang="en-US" dirty="0" smtClean="0"/>
              <a:t>People have all sorts of reasons</a:t>
            </a:r>
            <a:r>
              <a:rPr lang="en-US" baseline="0" dirty="0" smtClean="0"/>
              <a:t> to go back to a page</a:t>
            </a:r>
            <a:endParaRPr lang="en-US" dirty="0" smtClean="0"/>
          </a:p>
        </p:txBody>
      </p:sp>
      <p:sp>
        <p:nvSpPr>
          <p:cNvPr id="4" name="Slide Number Placeholder 3"/>
          <p:cNvSpPr>
            <a:spLocks noGrp="1"/>
          </p:cNvSpPr>
          <p:nvPr>
            <p:ph type="sldNum" sz="quarter" idx="10"/>
          </p:nvPr>
        </p:nvSpPr>
        <p:spPr/>
        <p:txBody>
          <a:bodyPr/>
          <a:lstStyle/>
          <a:p>
            <a:fld id="{A4AC0F12-1806-481A-9778-A60F1F0D7D28}" type="slidenum">
              <a:rPr lang="en-US" smtClean="0"/>
              <a:pPr/>
              <a:t>15</a:t>
            </a:fld>
            <a:endParaRPr lang="en-US"/>
          </a:p>
        </p:txBody>
      </p:sp>
    </p:spTree>
    <p:extLst>
      <p:ext uri="{BB962C8B-B14F-4D97-AF65-F5344CB8AC3E}">
        <p14:creationId xmlns:p14="http://schemas.microsoft.com/office/powerpoint/2010/main" val="3137336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A4AC0F12-1806-481A-9778-A60F1F0D7D28}" type="slidenum">
              <a:rPr lang="en-US" smtClean="0"/>
              <a:pPr/>
              <a:t>16</a:t>
            </a:fld>
            <a:endParaRPr lang="en-US"/>
          </a:p>
        </p:txBody>
      </p:sp>
    </p:spTree>
    <p:extLst>
      <p:ext uri="{BB962C8B-B14F-4D97-AF65-F5344CB8AC3E}">
        <p14:creationId xmlns:p14="http://schemas.microsoft.com/office/powerpoint/2010/main" val="447876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Change goes up and time between changes</a:t>
            </a:r>
            <a:r>
              <a:rPr lang="en-US" baseline="0" dirty="0" smtClean="0"/>
              <a:t> go down as people visit more</a:t>
            </a:r>
          </a:p>
          <a:p>
            <a:r>
              <a:rPr lang="en-US" baseline="0" dirty="0" smtClean="0"/>
              <a:t>Change sometimes drives visit</a:t>
            </a:r>
          </a:p>
          <a:p>
            <a:r>
              <a:rPr lang="en-US" baseline="0" dirty="0" smtClean="0"/>
              <a:t>But similarity is pretty constant regardless</a:t>
            </a:r>
            <a:endParaRPr lang="en-US" dirty="0" smtClean="0"/>
          </a:p>
        </p:txBody>
      </p:sp>
      <p:sp>
        <p:nvSpPr>
          <p:cNvPr id="4" name="Slide Number Placeholder 3"/>
          <p:cNvSpPr>
            <a:spLocks noGrp="1"/>
          </p:cNvSpPr>
          <p:nvPr>
            <p:ph type="sldNum" sz="quarter" idx="10"/>
          </p:nvPr>
        </p:nvSpPr>
        <p:spPr/>
        <p:txBody>
          <a:bodyPr/>
          <a:lstStyle/>
          <a:p>
            <a:fld id="{A4AC0F12-1806-481A-9778-A60F1F0D7D28}" type="slidenum">
              <a:rPr lang="en-US" smtClean="0"/>
              <a:pPr/>
              <a:t>17</a:t>
            </a:fld>
            <a:endParaRPr lang="en-US"/>
          </a:p>
        </p:txBody>
      </p:sp>
    </p:spTree>
    <p:extLst>
      <p:ext uri="{BB962C8B-B14F-4D97-AF65-F5344CB8AC3E}">
        <p14:creationId xmlns:p14="http://schemas.microsoft.com/office/powerpoint/2010/main" val="235152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AC0F12-1806-481A-9778-A60F1F0D7D28}" type="slidenum">
              <a:rPr lang="en-US" smtClean="0"/>
              <a:pPr/>
              <a:t>18</a:t>
            </a:fld>
            <a:endParaRPr lang="en-US"/>
          </a:p>
        </p:txBody>
      </p:sp>
    </p:spTree>
    <p:extLst>
      <p:ext uri="{BB962C8B-B14F-4D97-AF65-F5344CB8AC3E}">
        <p14:creationId xmlns:p14="http://schemas.microsoft.com/office/powerpoint/2010/main" val="3025803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N.B.: Change curves don’t look like “hockey sticks” because time shown log-scale here to give a better picture of the</a:t>
            </a:r>
            <a:r>
              <a:rPr lang="en-US" baseline="0" dirty="0" smtClean="0"/>
              <a:t> “stick” part of the curve.</a:t>
            </a:r>
          </a:p>
          <a:p>
            <a:endParaRPr lang="en-US" baseline="0" dirty="0" smtClean="0"/>
          </a:p>
          <a:p>
            <a:r>
              <a:rPr lang="en-US" baseline="0" dirty="0" smtClean="0"/>
              <a:t>We can also compare our change curves with the </a:t>
            </a:r>
            <a:r>
              <a:rPr lang="en-US" baseline="0" dirty="0" err="1" smtClean="0"/>
              <a:t>revisitation</a:t>
            </a:r>
            <a:r>
              <a:rPr lang="en-US" baseline="0" dirty="0" smtClean="0"/>
              <a:t> curves</a:t>
            </a:r>
          </a:p>
          <a:p>
            <a:r>
              <a:rPr lang="en-US" baseline="0" dirty="0" smtClean="0"/>
              <a:t>Describe Woot.com</a:t>
            </a:r>
          </a:p>
          <a:p>
            <a:endParaRPr lang="en-US" baseline="0" dirty="0" smtClean="0"/>
          </a:p>
          <a:p>
            <a:r>
              <a:rPr lang="en-US" baseline="0" dirty="0" smtClean="0"/>
              <a:t>Chose these three pages as examples because they have similar change curves</a:t>
            </a:r>
          </a:p>
          <a:p>
            <a:r>
              <a:rPr lang="en-US" baseline="0" dirty="0" smtClean="0"/>
              <a:t>Show knot point</a:t>
            </a:r>
          </a:p>
          <a:p>
            <a:r>
              <a:rPr lang="en-US" baseline="0" dirty="0" smtClean="0"/>
              <a:t>Reach steady state change at a day</a:t>
            </a:r>
          </a:p>
          <a:p>
            <a:r>
              <a:rPr lang="en-US" baseline="0" dirty="0" smtClean="0"/>
              <a:t>Different </a:t>
            </a:r>
            <a:r>
              <a:rPr lang="en-US" baseline="0" dirty="0" err="1" smtClean="0"/>
              <a:t>revisitation</a:t>
            </a:r>
            <a:r>
              <a:rPr lang="en-US" baseline="0" dirty="0" smtClean="0"/>
              <a:t> patters because they are very different pages</a:t>
            </a:r>
          </a:p>
          <a:p>
            <a:endParaRPr lang="en-US" baseline="0" dirty="0" smtClean="0"/>
          </a:p>
          <a:p>
            <a:r>
              <a:rPr lang="en-US" baseline="0" dirty="0" smtClean="0"/>
              <a:t>News pages tend to have </a:t>
            </a:r>
            <a:r>
              <a:rPr lang="en-US" baseline="0" dirty="0" err="1" smtClean="0"/>
              <a:t>revisitation</a:t>
            </a:r>
            <a:r>
              <a:rPr lang="en-US" baseline="0" dirty="0" smtClean="0"/>
              <a:t> peak ahead of the knot point, driven by the change</a:t>
            </a:r>
          </a:p>
          <a:p>
            <a:r>
              <a:rPr lang="en-US" baseline="0" dirty="0" smtClean="0"/>
              <a:t>Retail pages tend to have it afterwards, because change doesn’t matter</a:t>
            </a:r>
            <a:endParaRPr lang="en-US" dirty="0"/>
          </a:p>
        </p:txBody>
      </p:sp>
      <p:sp>
        <p:nvSpPr>
          <p:cNvPr id="4" name="Slide Number Placeholder 3"/>
          <p:cNvSpPr>
            <a:spLocks noGrp="1"/>
          </p:cNvSpPr>
          <p:nvPr>
            <p:ph type="sldNum" sz="quarter" idx="10"/>
          </p:nvPr>
        </p:nvSpPr>
        <p:spPr/>
        <p:txBody>
          <a:bodyPr/>
          <a:lstStyle/>
          <a:p>
            <a:fld id="{A4AC0F12-1806-481A-9778-A60F1F0D7D28}" type="slidenum">
              <a:rPr lang="en-US" smtClean="0"/>
              <a:pPr/>
              <a:t>19</a:t>
            </a:fld>
            <a:endParaRPr lang="en-US"/>
          </a:p>
        </p:txBody>
      </p:sp>
    </p:spTree>
    <p:extLst>
      <p:ext uri="{BB962C8B-B14F-4D97-AF65-F5344CB8AC3E}">
        <p14:creationId xmlns:p14="http://schemas.microsoft.com/office/powerpoint/2010/main" val="3025803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Most of the time we interact with the web, we are interacting with it as it is right now.</a:t>
            </a:r>
          </a:p>
          <a:p>
            <a:r>
              <a:rPr lang="en-US" dirty="0" smtClean="0"/>
              <a:t>So this is Microsoft Research’s homepage as it is right </a:t>
            </a:r>
            <a:r>
              <a:rPr lang="en-US" dirty="0" smtClean="0"/>
              <a:t>now</a:t>
            </a:r>
            <a:r>
              <a:rPr lang="en-US" baseline="0" dirty="0" smtClean="0"/>
              <a:t> (</a:t>
            </a:r>
            <a:r>
              <a:rPr lang="en-US" dirty="0" smtClean="0"/>
              <a:t>or</a:t>
            </a:r>
            <a:r>
              <a:rPr lang="en-US" dirty="0" smtClean="0"/>
              <a:t>,</a:t>
            </a:r>
            <a:r>
              <a:rPr lang="en-US" baseline="0" dirty="0" smtClean="0"/>
              <a:t> really, when I captured it for these </a:t>
            </a:r>
            <a:r>
              <a:rPr lang="en-US" baseline="0" dirty="0" smtClean="0"/>
              <a:t>slides).</a:t>
            </a:r>
            <a:endParaRPr lang="en-US" baseline="0" dirty="0" smtClean="0"/>
          </a:p>
          <a:p>
            <a:r>
              <a:rPr lang="en-US" baseline="0" dirty="0" smtClean="0"/>
              <a:t>But if you go back 10 years, this is what it looked like.</a:t>
            </a:r>
          </a:p>
          <a:p>
            <a:endParaRPr lang="en-US" baseline="0" dirty="0" smtClean="0"/>
          </a:p>
          <a:p>
            <a:r>
              <a:rPr lang="en-US" baseline="0" dirty="0" smtClean="0"/>
              <a:t>You can tell a lot about how an organization evolved by looking at how this changes.</a:t>
            </a:r>
            <a:endParaRPr lang="en-US" dirty="0" smtClean="0"/>
          </a:p>
          <a:p>
            <a:endParaRPr lang="en-US" dirty="0" smtClean="0"/>
          </a:p>
          <a:p>
            <a:r>
              <a:rPr lang="en-US" dirty="0" smtClean="0"/>
              <a:t>Some changes are obvious.</a:t>
            </a:r>
          </a:p>
          <a:p>
            <a:r>
              <a:rPr lang="en-US" dirty="0" smtClean="0"/>
              <a:t>Others more subtle.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Bill Gates page over the course of a week changes a lot, but not obvious.</a:t>
            </a:r>
          </a:p>
          <a:p>
            <a:r>
              <a:rPr lang="en-US" sz="1200" kern="1200" dirty="0" smtClean="0">
                <a:solidFill>
                  <a:schemeClr val="tx1"/>
                </a:solidFill>
                <a:effectLst/>
                <a:latin typeface="+mn-lt"/>
                <a:ea typeface="+mn-ea"/>
                <a:cs typeface="+mn-cs"/>
              </a:rPr>
              <a:t>Doesn’t look different, is different.</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Another fun example: academic</a:t>
            </a:r>
            <a:r>
              <a:rPr lang="en-US" sz="1200" kern="1200" baseline="0" dirty="0" smtClean="0">
                <a:solidFill>
                  <a:schemeClr val="tx1"/>
                </a:solidFill>
                <a:effectLst/>
                <a:latin typeface="+mn-lt"/>
                <a:ea typeface="+mn-ea"/>
                <a:cs typeface="+mn-cs"/>
              </a:rPr>
              <a:t> pages have text changes, but few formatting changes. </a:t>
            </a:r>
          </a:p>
          <a:p>
            <a:r>
              <a:rPr lang="en-US" sz="1200" kern="1200" dirty="0" smtClean="0">
                <a:solidFill>
                  <a:schemeClr val="tx1"/>
                </a:solidFill>
                <a:effectLst/>
                <a:latin typeface="+mn-lt"/>
                <a:ea typeface="+mn-ea"/>
                <a:cs typeface="+mn-cs"/>
              </a:rPr>
              <a:t>We tend not to</a:t>
            </a:r>
            <a:r>
              <a:rPr lang="en-US" sz="1200" kern="1200" baseline="0" dirty="0" smtClean="0">
                <a:solidFill>
                  <a:schemeClr val="tx1"/>
                </a:solidFill>
                <a:effectLst/>
                <a:latin typeface="+mn-lt"/>
                <a:ea typeface="+mn-ea"/>
                <a:cs typeface="+mn-cs"/>
              </a:rPr>
              <a:t> be graphic designers, the general formatting stays the same, but we update the content</a:t>
            </a:r>
          </a:p>
          <a:p>
            <a:r>
              <a:rPr lang="en-US" sz="1200" kern="1200" baseline="0" dirty="0" smtClean="0">
                <a:solidFill>
                  <a:schemeClr val="tx1"/>
                </a:solidFill>
                <a:effectLst/>
                <a:latin typeface="+mn-lt"/>
                <a:ea typeface="+mn-ea"/>
                <a:cs typeface="+mn-cs"/>
              </a:rPr>
              <a:t>“Susan Dumais”: text retrieval to info retrieval, add machine learning, switch ordering</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 for history: Web</a:t>
            </a:r>
            <a:r>
              <a:rPr lang="en-US" sz="1200" kern="1200" baseline="0" dirty="0" smtClean="0">
                <a:solidFill>
                  <a:schemeClr val="tx1"/>
                </a:solidFill>
                <a:effectLst/>
                <a:latin typeface="+mn-lt"/>
                <a:ea typeface="+mn-ea"/>
                <a:cs typeface="+mn-cs"/>
              </a:rPr>
              <a:t> archive, Wikipedia change logs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Usually we ignore change.</a:t>
            </a:r>
          </a:p>
          <a:p>
            <a:r>
              <a:rPr lang="en-US" sz="1200" kern="1200" baseline="0" dirty="0" smtClean="0">
                <a:solidFill>
                  <a:schemeClr val="tx1"/>
                </a:solidFill>
                <a:effectLst/>
                <a:latin typeface="+mn-lt"/>
                <a:ea typeface="+mn-ea"/>
                <a:cs typeface="+mn-cs"/>
              </a:rPr>
              <a:t>Examples where it comes to the forefront:</a:t>
            </a:r>
          </a:p>
          <a:p>
            <a:r>
              <a:rPr lang="en-US" sz="1200" kern="1200" baseline="0" dirty="0" smtClean="0">
                <a:solidFill>
                  <a:schemeClr val="tx1"/>
                </a:solidFill>
                <a:effectLst/>
                <a:latin typeface="+mn-lt"/>
                <a:ea typeface="+mn-ea"/>
                <a:cs typeface="+mn-cs"/>
              </a:rPr>
              <a:t>Sara Palin and Paul Revere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 who warned uh, the British that they weren’t </a:t>
            </a:r>
            <a:r>
              <a:rPr lang="en-US" sz="1200" kern="1200" dirty="0" err="1" smtClean="0">
                <a:solidFill>
                  <a:schemeClr val="tx1"/>
                </a:solidFill>
                <a:effectLst/>
                <a:latin typeface="+mn-lt"/>
                <a:ea typeface="+mn-ea"/>
                <a:cs typeface="+mn-cs"/>
              </a:rPr>
              <a:t>gonna</a:t>
            </a:r>
            <a:r>
              <a:rPr lang="en-US" sz="1200" kern="1200" dirty="0" smtClean="0">
                <a:solidFill>
                  <a:schemeClr val="tx1"/>
                </a:solidFill>
                <a:effectLst/>
                <a:latin typeface="+mn-lt"/>
                <a:ea typeface="+mn-ea"/>
                <a:cs typeface="+mn-cs"/>
              </a:rPr>
              <a:t> be </a:t>
            </a:r>
            <a:r>
              <a:rPr lang="en-US" sz="1200" kern="1200" dirty="0" err="1" smtClean="0">
                <a:solidFill>
                  <a:schemeClr val="tx1"/>
                </a:solidFill>
                <a:effectLst/>
                <a:latin typeface="+mn-lt"/>
                <a:ea typeface="+mn-ea"/>
                <a:cs typeface="+mn-cs"/>
              </a:rPr>
              <a:t>takin</a:t>
            </a:r>
            <a:r>
              <a:rPr lang="en-US" sz="1200" kern="1200" dirty="0" smtClean="0">
                <a:solidFill>
                  <a:schemeClr val="tx1"/>
                </a:solidFill>
                <a:effectLst/>
                <a:latin typeface="+mn-lt"/>
                <a:ea typeface="+mn-ea"/>
                <a:cs typeface="+mn-cs"/>
              </a:rPr>
              <a:t>’ away our arms, uh by ringing those bells, and um, </a:t>
            </a:r>
            <a:r>
              <a:rPr lang="en-US" sz="1200" kern="1200" dirty="0" err="1" smtClean="0">
                <a:solidFill>
                  <a:schemeClr val="tx1"/>
                </a:solidFill>
                <a:effectLst/>
                <a:latin typeface="+mn-lt"/>
                <a:ea typeface="+mn-ea"/>
                <a:cs typeface="+mn-cs"/>
              </a:rPr>
              <a:t>makin</a:t>
            </a:r>
            <a:r>
              <a:rPr lang="en-US" sz="1200" kern="1200" dirty="0" smtClean="0">
                <a:solidFill>
                  <a:schemeClr val="tx1"/>
                </a:solidFill>
                <a:effectLst/>
                <a:latin typeface="+mn-lt"/>
                <a:ea typeface="+mn-ea"/>
                <a:cs typeface="+mn-cs"/>
              </a:rPr>
              <a:t>’ sure as he’s riding his horse through town to send those warning shots and bells that we were going to be sure and we were going to be free, and we were going to be armed.” (Sarah Palin)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her trip to Massachusetts last week, Palin flubbed the history of Revere’s ride, saying that he rode through Boston ringing bells to warn the British that the revolutionaries were armed and ready to fight. Revere actually rode quietly, to warn the revolutionaries that British troops were headed their way. … Palin fans have been attempting to add her version of the story to Revere’s Wikipedia page. (Washington Post)</a:t>
            </a:r>
          </a:p>
        </p:txBody>
      </p:sp>
      <p:sp>
        <p:nvSpPr>
          <p:cNvPr id="4" name="Slide Number Placeholder 3"/>
          <p:cNvSpPr>
            <a:spLocks noGrp="1"/>
          </p:cNvSpPr>
          <p:nvPr>
            <p:ph type="sldNum" sz="quarter" idx="10"/>
          </p:nvPr>
        </p:nvSpPr>
        <p:spPr/>
        <p:txBody>
          <a:bodyPr/>
          <a:lstStyle/>
          <a:p>
            <a:fld id="{A4AC0F12-1806-481A-9778-A60F1F0D7D28}" type="slidenum">
              <a:rPr lang="en-US" smtClean="0"/>
              <a:pPr/>
              <a:t>2</a:t>
            </a:fld>
            <a:endParaRPr lang="en-US"/>
          </a:p>
        </p:txBody>
      </p:sp>
    </p:spTree>
    <p:extLst>
      <p:ext uri="{BB962C8B-B14F-4D97-AF65-F5344CB8AC3E}">
        <p14:creationId xmlns:p14="http://schemas.microsoft.com/office/powerpoint/2010/main" val="3611678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can also look within a page at change and </a:t>
            </a:r>
            <a:r>
              <a:rPr lang="en-US" baseline="0" dirty="0" err="1" smtClean="0"/>
              <a:t>revisitation</a:t>
            </a:r>
            <a:r>
              <a:rPr lang="en-US" baseline="0" dirty="0" smtClean="0"/>
              <a:t>.</a:t>
            </a:r>
          </a:p>
          <a:p>
            <a:r>
              <a:rPr lang="en-US" baseline="0" dirty="0" smtClean="0"/>
              <a:t>There are </a:t>
            </a:r>
            <a:r>
              <a:rPr lang="en-US" baseline="0" dirty="0" err="1" smtClean="0"/>
              <a:t>revisitation</a:t>
            </a:r>
            <a:r>
              <a:rPr lang="en-US" baseline="0" dirty="0" smtClean="0"/>
              <a:t> patterns can serve as a filter.</a:t>
            </a:r>
          </a:p>
          <a:p>
            <a:r>
              <a:rPr lang="en-US" baseline="0" dirty="0" smtClean="0"/>
              <a:t>Look at our three examples, see what changes at the rate that people revisit.</a:t>
            </a:r>
          </a:p>
        </p:txBody>
      </p:sp>
      <p:sp>
        <p:nvSpPr>
          <p:cNvPr id="4" name="Slide Number Placeholder 3"/>
          <p:cNvSpPr>
            <a:spLocks noGrp="1"/>
          </p:cNvSpPr>
          <p:nvPr>
            <p:ph type="sldNum" sz="quarter" idx="10"/>
          </p:nvPr>
        </p:nvSpPr>
        <p:spPr/>
        <p:txBody>
          <a:bodyPr/>
          <a:lstStyle/>
          <a:p>
            <a:fld id="{A4AC0F12-1806-481A-9778-A60F1F0D7D28}" type="slidenum">
              <a:rPr lang="en-US" smtClean="0"/>
              <a:pPr/>
              <a:t>20</a:t>
            </a:fld>
            <a:endParaRPr lang="en-US"/>
          </a:p>
        </p:txBody>
      </p:sp>
    </p:spTree>
    <p:extLst>
      <p:ext uri="{BB962C8B-B14F-4D97-AF65-F5344CB8AC3E}">
        <p14:creationId xmlns:p14="http://schemas.microsoft.com/office/powerpoint/2010/main" val="3436536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AC0F12-1806-481A-9778-A60F1F0D7D28}" type="slidenum">
              <a:rPr lang="en-US" smtClean="0"/>
              <a:pPr/>
              <a:t>21</a:t>
            </a:fld>
            <a:endParaRPr lang="en-US"/>
          </a:p>
        </p:txBody>
      </p:sp>
    </p:spTree>
    <p:extLst>
      <p:ext uri="{BB962C8B-B14F-4D97-AF65-F5344CB8AC3E}">
        <p14:creationId xmlns:p14="http://schemas.microsoft.com/office/powerpoint/2010/main" val="996898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AC0F12-1806-481A-9778-A60F1F0D7D28}" type="slidenum">
              <a:rPr lang="en-US" smtClean="0"/>
              <a:pPr/>
              <a:t>22</a:t>
            </a:fld>
            <a:endParaRPr lang="en-US"/>
          </a:p>
        </p:txBody>
      </p:sp>
    </p:spTree>
    <p:extLst>
      <p:ext uri="{BB962C8B-B14F-4D97-AF65-F5344CB8AC3E}">
        <p14:creationId xmlns:p14="http://schemas.microsoft.com/office/powerpoint/2010/main" val="3096486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Resonance</a:t>
            </a:r>
            <a:r>
              <a:rPr lang="en-US" baseline="0" dirty="0" smtClean="0"/>
              <a:t> enables us to f</a:t>
            </a:r>
            <a:r>
              <a:rPr lang="en-US" dirty="0" smtClean="0"/>
              <a:t>ilter for interest on the page</a:t>
            </a:r>
          </a:p>
          <a:p>
            <a:r>
              <a:rPr lang="en-US" dirty="0" smtClean="0"/>
              <a:t>Can use in many ways, such as:</a:t>
            </a:r>
          </a:p>
          <a:p>
            <a:pPr marL="171450" indent="-171450">
              <a:buFontTx/>
              <a:buChar char="-"/>
            </a:pPr>
            <a:r>
              <a:rPr lang="en-US" dirty="0" smtClean="0"/>
              <a:t>Creating mobile interfaces or smaller interfaces</a:t>
            </a:r>
          </a:p>
          <a:p>
            <a:pPr marL="171450" indent="-171450">
              <a:buFontTx/>
              <a:buChar char="-"/>
            </a:pPr>
            <a:r>
              <a:rPr lang="en-US" dirty="0" smtClean="0"/>
              <a:t>Building better retrieval algorithms based on important content</a:t>
            </a:r>
          </a:p>
          <a:p>
            <a:pPr marL="171450" indent="-171450">
              <a:buFontTx/>
              <a:buChar char="-"/>
            </a:pPr>
            <a:r>
              <a:rPr lang="en-US" dirty="0" smtClean="0"/>
              <a:t>Notifying people of changes to things they find interesting</a:t>
            </a:r>
          </a:p>
          <a:p>
            <a:pPr marL="171450" indent="-171450">
              <a:buFontTx/>
              <a:buChar char="-"/>
            </a:pPr>
            <a:endParaRPr lang="en-US" dirty="0" smtClean="0"/>
          </a:p>
          <a:p>
            <a:pPr marL="0" indent="0">
              <a:buFontTx/>
              <a:buNone/>
            </a:pPr>
            <a:r>
              <a:rPr lang="en-US" dirty="0" smtClean="0"/>
              <a:t>(Funeral</a:t>
            </a:r>
            <a:r>
              <a:rPr lang="en-US" baseline="0" dirty="0" smtClean="0"/>
              <a:t> </a:t>
            </a:r>
            <a:r>
              <a:rPr lang="en-US" baseline="0" dirty="0" smtClean="0"/>
              <a:t>section </a:t>
            </a:r>
            <a:r>
              <a:rPr lang="en-US" baseline="0" dirty="0" smtClean="0"/>
              <a:t>jumps out)</a:t>
            </a:r>
            <a:endParaRPr lang="en-US" dirty="0" smtClean="0"/>
          </a:p>
        </p:txBody>
      </p:sp>
      <p:sp>
        <p:nvSpPr>
          <p:cNvPr id="4" name="Slide Number Placeholder 3"/>
          <p:cNvSpPr>
            <a:spLocks noGrp="1"/>
          </p:cNvSpPr>
          <p:nvPr>
            <p:ph type="sldNum" sz="quarter" idx="10"/>
          </p:nvPr>
        </p:nvSpPr>
        <p:spPr/>
        <p:txBody>
          <a:bodyPr/>
          <a:lstStyle/>
          <a:p>
            <a:fld id="{A4AC0F12-1806-481A-9778-A60F1F0D7D28}" type="slidenum">
              <a:rPr lang="en-US" smtClean="0"/>
              <a:pPr/>
              <a:t>23</a:t>
            </a:fld>
            <a:endParaRPr lang="en-US"/>
          </a:p>
        </p:txBody>
      </p:sp>
    </p:spTree>
    <p:extLst>
      <p:ext uri="{BB962C8B-B14F-4D97-AF65-F5344CB8AC3E}">
        <p14:creationId xmlns:p14="http://schemas.microsoft.com/office/powerpoint/2010/main" val="2004797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Expose important</a:t>
            </a:r>
            <a:r>
              <a:rPr lang="en-US" baseline="0" dirty="0" smtClean="0"/>
              <a:t> change to people</a:t>
            </a:r>
          </a:p>
          <a:p>
            <a:endParaRPr lang="en-US" dirty="0"/>
          </a:p>
        </p:txBody>
      </p:sp>
      <p:sp>
        <p:nvSpPr>
          <p:cNvPr id="4" name="Slide Number Placeholder 3"/>
          <p:cNvSpPr>
            <a:spLocks noGrp="1"/>
          </p:cNvSpPr>
          <p:nvPr>
            <p:ph type="sldNum" sz="quarter" idx="10"/>
          </p:nvPr>
        </p:nvSpPr>
        <p:spPr/>
        <p:txBody>
          <a:bodyPr/>
          <a:lstStyle/>
          <a:p>
            <a:fld id="{A4AC0F12-1806-481A-9778-A60F1F0D7D28}" type="slidenum">
              <a:rPr lang="en-US" smtClean="0"/>
              <a:pPr/>
              <a:t>24</a:t>
            </a:fld>
            <a:endParaRPr lang="en-US"/>
          </a:p>
        </p:txBody>
      </p:sp>
    </p:spTree>
    <p:extLst>
      <p:ext uri="{BB962C8B-B14F-4D97-AF65-F5344CB8AC3E}">
        <p14:creationId xmlns:p14="http://schemas.microsoft.com/office/powerpoint/2010/main" val="751593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You’re not always looking for change, important that it is always on.</a:t>
            </a:r>
          </a:p>
          <a:p>
            <a:r>
              <a:rPr lang="en-US" dirty="0" smtClean="0"/>
              <a:t>Even when changes you’re not interested in happen</a:t>
            </a:r>
          </a:p>
          <a:p>
            <a:endParaRPr lang="en-US" dirty="0" smtClean="0"/>
          </a:p>
          <a:p>
            <a:r>
              <a:rPr lang="en-US" dirty="0" smtClean="0"/>
              <a:t>People</a:t>
            </a:r>
            <a:r>
              <a:rPr lang="en-US" baseline="0" dirty="0" smtClean="0"/>
              <a:t> use it to find expected change</a:t>
            </a:r>
          </a:p>
          <a:p>
            <a:r>
              <a:rPr lang="en-US" baseline="0" dirty="0" smtClean="0"/>
              <a:t>First thing people do is go straight to their favorite news site, see that it changes</a:t>
            </a:r>
          </a:p>
          <a:p>
            <a:r>
              <a:rPr lang="en-US" baseline="0" dirty="0" smtClean="0"/>
              <a:t>But we find tons of unexpected uses (e.g., show unexpected change, monitoring behavioral activity, how a page works)</a:t>
            </a:r>
          </a:p>
          <a:p>
            <a:r>
              <a:rPr lang="en-US" baseline="0" dirty="0" smtClean="0"/>
              <a:t>Most useful where change not expected</a:t>
            </a:r>
            <a:endParaRPr lang="en-US" dirty="0"/>
          </a:p>
        </p:txBody>
      </p:sp>
      <p:sp>
        <p:nvSpPr>
          <p:cNvPr id="4" name="Slide Number Placeholder 3"/>
          <p:cNvSpPr>
            <a:spLocks noGrp="1"/>
          </p:cNvSpPr>
          <p:nvPr>
            <p:ph type="sldNum" sz="quarter" idx="10"/>
          </p:nvPr>
        </p:nvSpPr>
        <p:spPr/>
        <p:txBody>
          <a:bodyPr/>
          <a:lstStyle/>
          <a:p>
            <a:fld id="{A4AC0F12-1806-481A-9778-A60F1F0D7D28}" type="slidenum">
              <a:rPr lang="en-US" smtClean="0"/>
              <a:pPr/>
              <a:t>25</a:t>
            </a:fld>
            <a:endParaRPr lang="en-US"/>
          </a:p>
        </p:txBody>
      </p:sp>
    </p:spTree>
    <p:extLst>
      <p:ext uri="{BB962C8B-B14F-4D97-AF65-F5344CB8AC3E}">
        <p14:creationId xmlns:p14="http://schemas.microsoft.com/office/powerpoint/2010/main" val="3284587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Install</a:t>
            </a:r>
          </a:p>
          <a:p>
            <a:r>
              <a:rPr lang="en-US" dirty="0" smtClean="0"/>
              <a:t>Gave</a:t>
            </a:r>
            <a:r>
              <a:rPr lang="en-US" baseline="0" dirty="0" smtClean="0"/>
              <a:t> them a survey at the beginning, exact same one later</a:t>
            </a:r>
          </a:p>
          <a:p>
            <a:r>
              <a:rPr lang="en-US" baseline="0" dirty="0" smtClean="0"/>
              <a:t>Also logged their behavior</a:t>
            </a:r>
          </a:p>
          <a:p>
            <a:r>
              <a:rPr lang="en-US" baseline="0" dirty="0" smtClean="0"/>
              <a:t>Compare the first week with use after a month</a:t>
            </a:r>
            <a:endParaRPr lang="en-US" dirty="0" smtClean="0"/>
          </a:p>
        </p:txBody>
      </p:sp>
      <p:sp>
        <p:nvSpPr>
          <p:cNvPr id="4" name="Slide Number Placeholder 3"/>
          <p:cNvSpPr>
            <a:spLocks noGrp="1"/>
          </p:cNvSpPr>
          <p:nvPr>
            <p:ph type="sldNum" sz="quarter" idx="10"/>
          </p:nvPr>
        </p:nvSpPr>
        <p:spPr/>
        <p:txBody>
          <a:bodyPr/>
          <a:lstStyle/>
          <a:p>
            <a:fld id="{A4AC0F12-1806-481A-9778-A60F1F0D7D28}" type="slidenum">
              <a:rPr lang="en-US" smtClean="0"/>
              <a:pPr/>
              <a:t>26</a:t>
            </a:fld>
            <a:endParaRPr lang="en-US"/>
          </a:p>
        </p:txBody>
      </p:sp>
    </p:spTree>
    <p:extLst>
      <p:ext uri="{BB962C8B-B14F-4D97-AF65-F5344CB8AC3E}">
        <p14:creationId xmlns:p14="http://schemas.microsoft.com/office/powerpoint/2010/main" val="4033217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 estimates of different categories of pages change – search engines v. reference</a:t>
            </a:r>
            <a:r>
              <a:rPr lang="en-US" baseline="0" dirty="0" smtClean="0"/>
              <a:t> webpages</a:t>
            </a:r>
          </a:p>
          <a:p>
            <a:r>
              <a:rPr lang="en-US" baseline="0" dirty="0" smtClean="0"/>
              <a:t>Also saw changes to behavior</a:t>
            </a:r>
          </a:p>
          <a:p>
            <a:endParaRPr lang="en-US" dirty="0"/>
          </a:p>
        </p:txBody>
      </p:sp>
      <p:sp>
        <p:nvSpPr>
          <p:cNvPr id="4" name="Slide Number Placeholder 3"/>
          <p:cNvSpPr>
            <a:spLocks noGrp="1"/>
          </p:cNvSpPr>
          <p:nvPr>
            <p:ph type="sldNum" sz="quarter" idx="10"/>
          </p:nvPr>
        </p:nvSpPr>
        <p:spPr/>
        <p:txBody>
          <a:bodyPr/>
          <a:lstStyle/>
          <a:p>
            <a:fld id="{A4AC0F12-1806-481A-9778-A60F1F0D7D28}" type="slidenum">
              <a:rPr lang="en-US" smtClean="0"/>
              <a:pPr/>
              <a:t>27</a:t>
            </a:fld>
            <a:endParaRPr lang="en-US"/>
          </a:p>
        </p:txBody>
      </p:sp>
    </p:spTree>
    <p:extLst>
      <p:ext uri="{BB962C8B-B14F-4D97-AF65-F5344CB8AC3E}">
        <p14:creationId xmlns:p14="http://schemas.microsoft.com/office/powerpoint/2010/main" val="957513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Fewer repeat clicks (53% v. 88%)</a:t>
            </a:r>
          </a:p>
          <a:p>
            <a:r>
              <a:rPr lang="en-US" dirty="0" smtClean="0"/>
              <a:t>Slower time to click (26 seconds v. 6 seconds)</a:t>
            </a:r>
          </a:p>
        </p:txBody>
      </p:sp>
      <p:sp>
        <p:nvSpPr>
          <p:cNvPr id="4" name="Slide Number Placeholder 3"/>
          <p:cNvSpPr>
            <a:spLocks noGrp="1"/>
          </p:cNvSpPr>
          <p:nvPr>
            <p:ph type="sldNum" sz="quarter" idx="10"/>
          </p:nvPr>
        </p:nvSpPr>
        <p:spPr/>
        <p:txBody>
          <a:bodyPr/>
          <a:lstStyle/>
          <a:p>
            <a:fld id="{A4AC0F12-1806-481A-9778-A60F1F0D7D28}" type="slidenum">
              <a:rPr lang="en-US" smtClean="0"/>
              <a:pPr/>
              <a:t>28</a:t>
            </a:fld>
            <a:endParaRPr lang="en-US"/>
          </a:p>
        </p:txBody>
      </p:sp>
    </p:spTree>
    <p:extLst>
      <p:ext uri="{BB962C8B-B14F-4D97-AF65-F5344CB8AC3E}">
        <p14:creationId xmlns:p14="http://schemas.microsoft.com/office/powerpoint/2010/main" val="179034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Search</a:t>
            </a:r>
            <a:r>
              <a:rPr lang="en-US" baseline="0" dirty="0" smtClean="0"/>
              <a:t> result p</a:t>
            </a:r>
            <a:r>
              <a:rPr lang="en-US" dirty="0" smtClean="0"/>
              <a:t>ages can often change, even while you are interacting with them</a:t>
            </a:r>
          </a:p>
          <a:p>
            <a:r>
              <a:rPr lang="en-US" baseline="0" dirty="0" smtClean="0"/>
              <a:t>Click a result and come back</a:t>
            </a:r>
          </a:p>
          <a:p>
            <a:r>
              <a:rPr lang="en-US" baseline="0" dirty="0" smtClean="0"/>
              <a:t>Reasons:</a:t>
            </a:r>
          </a:p>
          <a:p>
            <a:pPr marL="171450" indent="-171450">
              <a:buFontTx/>
              <a:buChar char="-"/>
            </a:pPr>
            <a:r>
              <a:rPr lang="en-US" baseline="0" dirty="0" smtClean="0"/>
              <a:t>New, more relevant content</a:t>
            </a:r>
          </a:p>
          <a:p>
            <a:pPr marL="171450" indent="-171450">
              <a:buFontTx/>
              <a:buChar char="-"/>
            </a:pPr>
            <a:r>
              <a:rPr lang="en-US" baseline="0" dirty="0" smtClean="0"/>
              <a:t>Intentional changes (e.g., 8 results to 10 results, removal of </a:t>
            </a:r>
            <a:r>
              <a:rPr lang="en-US" baseline="0" dirty="0" smtClean="0"/>
              <a:t>advertisement)</a:t>
            </a:r>
            <a:endParaRPr lang="en-US" baseline="0" dirty="0" smtClean="0"/>
          </a:p>
          <a:p>
            <a:pPr marL="171450" indent="-171450">
              <a:buFontTx/>
              <a:buChar char="-"/>
            </a:pPr>
            <a:r>
              <a:rPr lang="en-US" baseline="0" dirty="0" smtClean="0"/>
              <a:t>General instability</a:t>
            </a:r>
          </a:p>
          <a:p>
            <a:pPr marL="0" indent="0">
              <a:buFontTx/>
              <a:buNone/>
            </a:pPr>
            <a:r>
              <a:rPr lang="en-US" baseline="0" dirty="0" smtClean="0"/>
              <a:t>Interesting to study because it is happening as a user interacts with search results</a:t>
            </a:r>
          </a:p>
          <a:p>
            <a:endParaRPr lang="en-US" dirty="0" smtClean="0"/>
          </a:p>
          <a:p>
            <a:r>
              <a:rPr lang="en-US" dirty="0" smtClean="0"/>
              <a:t>Interesting challenge for doing this analysis: Want to not screw with the user experience (which we </a:t>
            </a:r>
            <a:r>
              <a:rPr lang="en-US" dirty="0" smtClean="0"/>
              <a:t>do chose to do sometimes)</a:t>
            </a:r>
            <a:endParaRPr lang="en-US" dirty="0" smtClean="0"/>
          </a:p>
          <a:p>
            <a:r>
              <a:rPr lang="en-US" dirty="0" smtClean="0"/>
              <a:t>We can also take advantage of mistakes – just need to be clear that the set of people being looked at are the same</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A4AC0F12-1806-481A-9778-A60F1F0D7D28}" type="slidenum">
              <a:rPr lang="en-US" smtClean="0"/>
              <a:pPr/>
              <a:t>29</a:t>
            </a:fld>
            <a:endParaRPr lang="en-US"/>
          </a:p>
        </p:txBody>
      </p:sp>
    </p:spTree>
    <p:extLst>
      <p:ext uri="{BB962C8B-B14F-4D97-AF65-F5344CB8AC3E}">
        <p14:creationId xmlns:p14="http://schemas.microsoft.com/office/powerpoint/2010/main" val="1674315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A4AC0F12-1806-481A-9778-A60F1F0D7D28}" type="slidenum">
              <a:rPr lang="en-US" smtClean="0"/>
              <a:pPr/>
              <a:t>3</a:t>
            </a:fld>
            <a:endParaRPr lang="en-US"/>
          </a:p>
        </p:txBody>
      </p:sp>
    </p:spTree>
    <p:extLst>
      <p:ext uri="{BB962C8B-B14F-4D97-AF65-F5344CB8AC3E}">
        <p14:creationId xmlns:p14="http://schemas.microsoft.com/office/powerpoint/2010/main" val="2528045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4AC0F12-1806-481A-9778-A60F1F0D7D28}" type="slidenum">
              <a:rPr lang="en-US" smtClean="0"/>
              <a:pPr/>
              <a:t>30</a:t>
            </a:fld>
            <a:endParaRPr lang="en-US"/>
          </a:p>
        </p:txBody>
      </p:sp>
    </p:spTree>
    <p:extLst>
      <p:ext uri="{BB962C8B-B14F-4D97-AF65-F5344CB8AC3E}">
        <p14:creationId xmlns:p14="http://schemas.microsoft.com/office/powerpoint/2010/main" val="1674315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AC0F12-1806-481A-9778-A60F1F0D7D28}" type="slidenum">
              <a:rPr lang="en-US" smtClean="0"/>
              <a:pPr/>
              <a:t>31</a:t>
            </a:fld>
            <a:endParaRPr lang="en-US"/>
          </a:p>
        </p:txBody>
      </p:sp>
    </p:spTree>
    <p:extLst>
      <p:ext uri="{BB962C8B-B14F-4D97-AF65-F5344CB8AC3E}">
        <p14:creationId xmlns:p14="http://schemas.microsoft.com/office/powerpoint/2010/main" val="20000667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AC0F12-1806-481A-9778-A60F1F0D7D28}" type="slidenum">
              <a:rPr lang="en-US" smtClean="0"/>
              <a:pPr/>
              <a:t>32</a:t>
            </a:fld>
            <a:endParaRPr lang="en-US"/>
          </a:p>
        </p:txBody>
      </p:sp>
    </p:spTree>
    <p:extLst>
      <p:ext uri="{BB962C8B-B14F-4D97-AF65-F5344CB8AC3E}">
        <p14:creationId xmlns:p14="http://schemas.microsoft.com/office/powerpoint/2010/main" val="681662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AC0F12-1806-481A-9778-A60F1F0D7D28}" type="slidenum">
              <a:rPr lang="en-US" smtClean="0"/>
              <a:pPr/>
              <a:t>33</a:t>
            </a:fld>
            <a:endParaRPr lang="en-US"/>
          </a:p>
        </p:txBody>
      </p:sp>
    </p:spTree>
    <p:extLst>
      <p:ext uri="{BB962C8B-B14F-4D97-AF65-F5344CB8AC3E}">
        <p14:creationId xmlns:p14="http://schemas.microsoft.com/office/powerpoint/2010/main" val="4011540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Goal: Convey </a:t>
            </a:r>
            <a:r>
              <a:rPr lang="en-US" baseline="0" dirty="0" smtClean="0"/>
              <a:t>the v</a:t>
            </a:r>
            <a:r>
              <a:rPr lang="en-US" dirty="0" smtClean="0"/>
              <a:t>alue of our being Web historians</a:t>
            </a:r>
          </a:p>
        </p:txBody>
      </p:sp>
      <p:sp>
        <p:nvSpPr>
          <p:cNvPr id="4" name="Slide Number Placeholder 3"/>
          <p:cNvSpPr>
            <a:spLocks noGrp="1"/>
          </p:cNvSpPr>
          <p:nvPr>
            <p:ph type="sldNum" sz="quarter" idx="10"/>
          </p:nvPr>
        </p:nvSpPr>
        <p:spPr/>
        <p:txBody>
          <a:bodyPr/>
          <a:lstStyle/>
          <a:p>
            <a:fld id="{A4AC0F12-1806-481A-9778-A60F1F0D7D28}" type="slidenum">
              <a:rPr lang="en-US" smtClean="0"/>
              <a:pPr/>
              <a:t>34</a:t>
            </a:fld>
            <a:endParaRPr lang="en-US"/>
          </a:p>
        </p:txBody>
      </p:sp>
    </p:spTree>
    <p:extLst>
      <p:ext uri="{BB962C8B-B14F-4D97-AF65-F5344CB8AC3E}">
        <p14:creationId xmlns:p14="http://schemas.microsoft.com/office/powerpoint/2010/main" val="2398110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AC0F12-1806-481A-9778-A60F1F0D7D28}" type="slidenum">
              <a:rPr lang="en-US" smtClean="0"/>
              <a:pPr/>
              <a:t>35</a:t>
            </a:fld>
            <a:endParaRPr lang="en-US"/>
          </a:p>
        </p:txBody>
      </p:sp>
    </p:spTree>
    <p:extLst>
      <p:ext uri="{BB962C8B-B14F-4D97-AF65-F5344CB8AC3E}">
        <p14:creationId xmlns:p14="http://schemas.microsoft.com/office/powerpoint/2010/main" val="100654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AC0F12-1806-481A-9778-A60F1F0D7D28}" type="slidenum">
              <a:rPr lang="en-US" smtClean="0"/>
              <a:pPr/>
              <a:t>36</a:t>
            </a:fld>
            <a:endParaRPr lang="en-US"/>
          </a:p>
        </p:txBody>
      </p:sp>
    </p:spTree>
    <p:extLst>
      <p:ext uri="{BB962C8B-B14F-4D97-AF65-F5344CB8AC3E}">
        <p14:creationId xmlns:p14="http://schemas.microsoft.com/office/powerpoint/2010/main" val="3617834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C0F12-1806-481A-9778-A60F1F0D7D28}" type="slidenum">
              <a:rPr lang="en-US" smtClean="0"/>
              <a:pPr/>
              <a:t>37</a:t>
            </a:fld>
            <a:endParaRPr lang="en-US"/>
          </a:p>
        </p:txBody>
      </p:sp>
    </p:spTree>
    <p:extLst>
      <p:ext uri="{BB962C8B-B14F-4D97-AF65-F5344CB8AC3E}">
        <p14:creationId xmlns:p14="http://schemas.microsoft.com/office/powerpoint/2010/main" val="38500425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AC0F12-1806-481A-9778-A60F1F0D7D28}" type="slidenum">
              <a:rPr lang="en-US" smtClean="0"/>
              <a:pPr/>
              <a:t>38</a:t>
            </a:fld>
            <a:endParaRPr lang="en-US"/>
          </a:p>
        </p:txBody>
      </p:sp>
    </p:spTree>
    <p:extLst>
      <p:ext uri="{BB962C8B-B14F-4D97-AF65-F5344CB8AC3E}">
        <p14:creationId xmlns:p14="http://schemas.microsoft.com/office/powerpoint/2010/main" val="2292930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community: How to share logs with research community</a:t>
            </a:r>
            <a:r>
              <a:rPr lang="en-US" baseline="0" dirty="0" smtClean="0"/>
              <a:t>?</a:t>
            </a:r>
          </a:p>
          <a:p>
            <a:endParaRPr lang="en-US" baseline="0" dirty="0" smtClean="0"/>
          </a:p>
          <a:p>
            <a:r>
              <a:rPr lang="en-US" baseline="0" dirty="0" smtClean="0"/>
              <a:t>Privacy a huge issue</a:t>
            </a:r>
          </a:p>
          <a:p>
            <a:r>
              <a:rPr lang="en-US" baseline="0" dirty="0" smtClean="0"/>
              <a:t>AOL history:</a:t>
            </a:r>
          </a:p>
          <a:p>
            <a:pPr marL="171450" indent="-171450">
              <a:buFontTx/>
              <a:buChar char="-"/>
            </a:pPr>
            <a:r>
              <a:rPr lang="en-US" baseline="0" dirty="0" smtClean="0"/>
              <a:t>Released at SIGIR, for the academic community’s use, great goal</a:t>
            </a:r>
          </a:p>
          <a:p>
            <a:pPr marL="171450" indent="-171450">
              <a:buFontTx/>
              <a:buChar char="-"/>
            </a:pPr>
            <a:r>
              <a:rPr lang="en-US" baseline="0" dirty="0" smtClean="0"/>
              <a:t>There had been logs released before, but not with user ides</a:t>
            </a:r>
          </a:p>
          <a:p>
            <a:pPr marL="171450" indent="-171450">
              <a:buFontTx/>
              <a:buChar char="-"/>
            </a:pPr>
            <a:r>
              <a:rPr lang="en-US" baseline="0" dirty="0" smtClean="0"/>
              <a:t>Three days later, AOL pulled the logs – although they had obviously made it out</a:t>
            </a:r>
          </a:p>
          <a:p>
            <a:pPr marL="171450" indent="-171450">
              <a:buFontTx/>
              <a:buChar char="-"/>
            </a:pPr>
            <a:r>
              <a:rPr lang="en-US" baseline="0" dirty="0" smtClean="0"/>
              <a:t>Two days later, NYT identifies Thelma Arnold, an older woman in Georgia</a:t>
            </a:r>
          </a:p>
          <a:p>
            <a:pPr marL="171450" indent="-171450">
              <a:buFontTx/>
              <a:buChar char="-"/>
            </a:pPr>
            <a:r>
              <a:rPr lang="en-US" baseline="0" dirty="0" smtClean="0"/>
              <a:t>Shortly after that, lots of fall out</a:t>
            </a:r>
          </a:p>
          <a:p>
            <a:pPr marL="171450" indent="-171450">
              <a:buFontTx/>
              <a:buChar char="-"/>
            </a:pPr>
            <a:r>
              <a:rPr lang="en-US" baseline="0" dirty="0" smtClean="0"/>
              <a:t>Class </a:t>
            </a:r>
            <a:r>
              <a:rPr lang="en-US" baseline="0" dirty="0" smtClean="0"/>
              <a:t>action</a:t>
            </a:r>
            <a:r>
              <a:rPr lang="en-US" baseline="0" dirty="0" smtClean="0"/>
              <a:t>, $500k per user exposed</a:t>
            </a:r>
          </a:p>
          <a:p>
            <a:pPr marL="171450" indent="-171450">
              <a:buFontTx/>
              <a:buChar char="-"/>
            </a:pPr>
            <a:endParaRPr lang="en-US" baseline="0" dirty="0" smtClean="0"/>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A96D1F08-AC56-4A2B-A7F2-3B48EA5BBBE8}" type="slidenum">
              <a:rPr lang="en-US" smtClean="0"/>
              <a:t>39</a:t>
            </a:fld>
            <a:endParaRPr lang="en-US"/>
          </a:p>
        </p:txBody>
      </p:sp>
    </p:spTree>
    <p:extLst>
      <p:ext uri="{BB962C8B-B14F-4D97-AF65-F5344CB8AC3E}">
        <p14:creationId xmlns:p14="http://schemas.microsoft.com/office/powerpoint/2010/main" val="3827196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Focused on current version</a:t>
            </a:r>
          </a:p>
          <a:p>
            <a:r>
              <a:rPr lang="en-US" dirty="0" smtClean="0"/>
              <a:t>But there is a rich</a:t>
            </a:r>
            <a:r>
              <a:rPr lang="en-US" baseline="0" dirty="0" smtClean="0"/>
              <a:t> history</a:t>
            </a:r>
            <a:endParaRPr lang="en-US" dirty="0" smtClean="0"/>
          </a:p>
          <a:p>
            <a:endParaRPr lang="en-US" dirty="0" smtClean="0"/>
          </a:p>
          <a:p>
            <a:r>
              <a:rPr lang="en-US" dirty="0" smtClean="0"/>
              <a:t>Change:</a:t>
            </a:r>
            <a:r>
              <a:rPr lang="en-US" baseline="0" dirty="0" smtClean="0"/>
              <a:t> Web doubles in size and 50% changes every year.</a:t>
            </a:r>
          </a:p>
          <a:p>
            <a:r>
              <a:rPr lang="en-US" baseline="0" dirty="0" smtClean="0"/>
              <a:t>Revisit: Over half of all visits are repeat.</a:t>
            </a:r>
            <a:endParaRPr lang="en-US" dirty="0" smtClean="0"/>
          </a:p>
          <a:p>
            <a:endParaRPr lang="en-US" dirty="0" smtClean="0"/>
          </a:p>
          <a:p>
            <a:r>
              <a:rPr lang="en-US" dirty="0" smtClean="0"/>
              <a:t>Overview of talk:</a:t>
            </a:r>
          </a:p>
          <a:p>
            <a:pPr marL="171450" indent="-171450">
              <a:buFontTx/>
              <a:buChar char="-"/>
            </a:pPr>
            <a:r>
              <a:rPr lang="en-US" baseline="0" dirty="0" smtClean="0"/>
              <a:t>Change</a:t>
            </a:r>
          </a:p>
          <a:p>
            <a:pPr marL="171450" indent="-171450">
              <a:buFontTx/>
              <a:buChar char="-"/>
            </a:pPr>
            <a:r>
              <a:rPr lang="en-US" baseline="0" dirty="0" smtClean="0"/>
              <a:t>Revisits</a:t>
            </a:r>
          </a:p>
          <a:p>
            <a:pPr marL="171450" indent="-171450">
              <a:buFontTx/>
              <a:buChar char="-"/>
            </a:pPr>
            <a:r>
              <a:rPr lang="en-US" baseline="0" dirty="0" smtClean="0"/>
              <a:t>Relationship</a:t>
            </a:r>
          </a:p>
          <a:p>
            <a:pPr marL="171450" indent="-171450">
              <a:buFontTx/>
              <a:buChar char="-"/>
            </a:pPr>
            <a:r>
              <a:rPr lang="en-US" baseline="0" dirty="0" smtClean="0"/>
              <a:t>Example </a:t>
            </a:r>
            <a:r>
              <a:rPr lang="en-US" baseline="0" dirty="0" smtClean="0"/>
              <a:t>application or two for each</a:t>
            </a:r>
            <a:endParaRPr lang="en-US" dirty="0" smtClean="0"/>
          </a:p>
        </p:txBody>
      </p:sp>
      <p:sp>
        <p:nvSpPr>
          <p:cNvPr id="4" name="Slide Number Placeholder 3"/>
          <p:cNvSpPr>
            <a:spLocks noGrp="1"/>
          </p:cNvSpPr>
          <p:nvPr>
            <p:ph type="sldNum" sz="quarter" idx="10"/>
          </p:nvPr>
        </p:nvSpPr>
        <p:spPr/>
        <p:txBody>
          <a:bodyPr/>
          <a:lstStyle/>
          <a:p>
            <a:fld id="{A4AC0F12-1806-481A-9778-A60F1F0D7D28}" type="slidenum">
              <a:rPr lang="en-US" smtClean="0"/>
              <a:pPr/>
              <a:t>4</a:t>
            </a:fld>
            <a:endParaRPr lang="en-US"/>
          </a:p>
        </p:txBody>
      </p:sp>
    </p:spTree>
    <p:extLst>
      <p:ext uri="{BB962C8B-B14F-4D97-AF65-F5344CB8AC3E}">
        <p14:creationId xmlns:p14="http://schemas.microsoft.com/office/powerpoint/2010/main" val="3128617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Thelma kind of </a:t>
            </a:r>
            <a:r>
              <a:rPr lang="en-US" dirty="0" smtClean="0"/>
              <a:t>benign,</a:t>
            </a:r>
            <a:r>
              <a:rPr lang="en-US" baseline="0" dirty="0" smtClean="0"/>
              <a:t> </a:t>
            </a:r>
            <a:r>
              <a:rPr lang="en-US" baseline="0" dirty="0" smtClean="0"/>
              <a:t>but others are less so</a:t>
            </a:r>
          </a:p>
          <a:p>
            <a:endParaRPr lang="en-US" baseline="0" dirty="0" smtClean="0"/>
          </a:p>
          <a:p>
            <a:r>
              <a:rPr lang="en-US" baseline="0" dirty="0" smtClean="0"/>
              <a:t>Play about User 927 – how to chop up a body and put it in a garbage bag, practicalities of killing your wife</a:t>
            </a:r>
          </a:p>
          <a:p>
            <a:r>
              <a:rPr lang="en-US" baseline="0" dirty="0" smtClean="0"/>
              <a:t>Mini movie about a middle age woman over three months, mundane sexual queries lead to online affair, ends it, tries to patch up with her husband, how do I deal with my internet sex change addition, ends with queries about moving to </a:t>
            </a:r>
            <a:r>
              <a:rPr lang="en-US" baseline="0" dirty="0" smtClean="0"/>
              <a:t>Alaska</a:t>
            </a:r>
            <a:endParaRPr lang="en-US" baseline="0" dirty="0" smtClean="0"/>
          </a:p>
          <a:p>
            <a:endParaRPr lang="en-US" baseline="0" dirty="0" smtClean="0"/>
          </a:p>
          <a:p>
            <a:r>
              <a:rPr lang="en-US" baseline="0" dirty="0" smtClean="0"/>
              <a:t>So much information available – how much you paid for your house, floor plans, etc.</a:t>
            </a:r>
          </a:p>
          <a:p>
            <a:endParaRPr lang="en-US" baseline="0" dirty="0" smtClean="0"/>
          </a:p>
          <a:p>
            <a:r>
              <a:rPr lang="en-US" baseline="0" dirty="0" smtClean="0"/>
              <a:t>However, we still want to share our logs!</a:t>
            </a:r>
            <a:endParaRPr lang="en-US" dirty="0"/>
          </a:p>
        </p:txBody>
      </p:sp>
      <p:sp>
        <p:nvSpPr>
          <p:cNvPr id="4" name="Slide Number Placeholder 3"/>
          <p:cNvSpPr>
            <a:spLocks noGrp="1"/>
          </p:cNvSpPr>
          <p:nvPr>
            <p:ph type="sldNum" sz="quarter" idx="10"/>
          </p:nvPr>
        </p:nvSpPr>
        <p:spPr/>
        <p:txBody>
          <a:bodyPr/>
          <a:lstStyle/>
          <a:p>
            <a:fld id="{A96D1F08-AC56-4A2B-A7F2-3B48EA5BBBE8}" type="slidenum">
              <a:rPr lang="en-US" smtClean="0"/>
              <a:t>40</a:t>
            </a:fld>
            <a:endParaRPr lang="en-US"/>
          </a:p>
        </p:txBody>
      </p:sp>
    </p:spTree>
    <p:extLst>
      <p:ext uri="{BB962C8B-B14F-4D97-AF65-F5344CB8AC3E}">
        <p14:creationId xmlns:p14="http://schemas.microsoft.com/office/powerpoint/2010/main" val="23031282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91" fontAlgn="auto">
              <a:spcBef>
                <a:spcPts val="0"/>
              </a:spcBef>
              <a:spcAft>
                <a:spcPts val="0"/>
              </a:spcAft>
              <a:defRPr/>
            </a:pPr>
            <a:r>
              <a:rPr lang="en-US" dirty="0" smtClean="0"/>
              <a:t>We</a:t>
            </a:r>
            <a:r>
              <a:rPr lang="en-US" baseline="0" dirty="0" smtClean="0"/>
              <a:t> still want to share our logs!</a:t>
            </a:r>
          </a:p>
          <a:p>
            <a:pPr defTabSz="914391" fontAlgn="auto">
              <a:spcBef>
                <a:spcPts val="0"/>
              </a:spcBef>
              <a:spcAft>
                <a:spcPts val="0"/>
              </a:spcAft>
              <a:defRPr/>
            </a:pPr>
            <a:r>
              <a:rPr lang="en-US" baseline="0" dirty="0" smtClean="0"/>
              <a:t>Even aware of this we keep trying.</a:t>
            </a:r>
          </a:p>
          <a:p>
            <a:pPr defTabSz="914391" fontAlgn="auto">
              <a:spcBef>
                <a:spcPts val="0"/>
              </a:spcBef>
              <a:spcAft>
                <a:spcPts val="0"/>
              </a:spcAft>
              <a:defRPr/>
            </a:pPr>
            <a:r>
              <a:rPr lang="en-US" baseline="0" dirty="0" smtClean="0"/>
              <a:t>Post-AOL people still trying to release logs</a:t>
            </a:r>
          </a:p>
          <a:p>
            <a:pPr defTabSz="914391" fontAlgn="auto">
              <a:spcBef>
                <a:spcPts val="0"/>
              </a:spcBef>
              <a:spcAft>
                <a:spcPts val="0"/>
              </a:spcAft>
              <a:defRPr/>
            </a:pPr>
            <a:r>
              <a:rPr lang="en-US" baseline="0" dirty="0" smtClean="0"/>
              <a:t>Netflix starts a contest.</a:t>
            </a:r>
          </a:p>
          <a:p>
            <a:pPr defTabSz="914391" fontAlgn="auto">
              <a:spcBef>
                <a:spcPts val="0"/>
              </a:spcBef>
              <a:spcAft>
                <a:spcPts val="0"/>
              </a:spcAft>
              <a:defRPr/>
            </a:pPr>
            <a:r>
              <a:rPr lang="en-US" baseline="0" dirty="0" smtClean="0"/>
              <a:t>Very, very careful – small sample, </a:t>
            </a:r>
            <a:r>
              <a:rPr lang="en-US" baseline="0" dirty="0" smtClean="0"/>
              <a:t>perturbed. </a:t>
            </a:r>
            <a:r>
              <a:rPr lang="en-US" baseline="0" dirty="0" smtClean="0"/>
              <a:t>Claim you wouldn’t be able to recognize your own data in the logs</a:t>
            </a:r>
          </a:p>
          <a:p>
            <a:pPr defTabSz="914391" fontAlgn="auto">
              <a:spcBef>
                <a:spcPts val="0"/>
              </a:spcBef>
              <a:spcAft>
                <a:spcPts val="0"/>
              </a:spcAft>
              <a:defRPr/>
            </a:pPr>
            <a:r>
              <a:rPr lang="en-US" baseline="0" dirty="0" smtClean="0"/>
              <a:t>Linking is the key.</a:t>
            </a:r>
          </a:p>
          <a:p>
            <a:pPr defTabSz="914391" fontAlgn="auto">
              <a:spcBef>
                <a:spcPts val="0"/>
              </a:spcBef>
              <a:spcAft>
                <a:spcPts val="0"/>
              </a:spcAft>
              <a:defRPr/>
            </a:pPr>
            <a:r>
              <a:rPr lang="en-US" baseline="0" dirty="0" smtClean="0"/>
              <a:t>Cancelled second contest, under a lawsuit.</a:t>
            </a:r>
          </a:p>
          <a:p>
            <a:pPr defTabSz="914391" fontAlgn="auto">
              <a:spcBef>
                <a:spcPts val="0"/>
              </a:spcBef>
              <a:spcAft>
                <a:spcPts val="0"/>
              </a:spcAft>
              <a:defRPr/>
            </a:pPr>
            <a:endParaRPr lang="en-US" baseline="0" dirty="0" smtClean="0"/>
          </a:p>
          <a:p>
            <a:pPr defTabSz="914391" fontAlgn="auto">
              <a:spcBef>
                <a:spcPts val="0"/>
              </a:spcBef>
              <a:spcAft>
                <a:spcPts val="0"/>
              </a:spcAft>
              <a:defRPr/>
            </a:pPr>
            <a:r>
              <a:rPr lang="en-US" baseline="0" dirty="0" smtClean="0"/>
              <a:t>Create logs for a common good.</a:t>
            </a:r>
          </a:p>
          <a:p>
            <a:pPr defTabSz="914391" fontAlgn="auto">
              <a:spcBef>
                <a:spcPts val="0"/>
              </a:spcBef>
              <a:spcAft>
                <a:spcPts val="0"/>
              </a:spcAft>
              <a:defRPr/>
            </a:pPr>
            <a:r>
              <a:rPr lang="en-US" baseline="0" dirty="0" smtClean="0"/>
              <a:t>Put out a search engine, ask everyone to use it</a:t>
            </a:r>
          </a:p>
          <a:p>
            <a:pPr defTabSz="914391" fontAlgn="auto">
              <a:spcBef>
                <a:spcPts val="0"/>
              </a:spcBef>
              <a:spcAft>
                <a:spcPts val="0"/>
              </a:spcAft>
              <a:defRPr/>
            </a:pPr>
            <a:r>
              <a:rPr lang="en-US" baseline="0" dirty="0" smtClean="0"/>
              <a:t>Done for six to nine months, maybe a year</a:t>
            </a:r>
          </a:p>
          <a:p>
            <a:pPr defTabSz="914391" fontAlgn="auto">
              <a:spcBef>
                <a:spcPts val="0"/>
              </a:spcBef>
              <a:spcAft>
                <a:spcPts val="0"/>
              </a:spcAft>
              <a:defRPr/>
            </a:pPr>
            <a:r>
              <a:rPr lang="en-US" baseline="0" dirty="0" smtClean="0"/>
              <a:t>Cancelled </a:t>
            </a:r>
            <a:r>
              <a:rPr lang="en-US" baseline="0" dirty="0" err="1" smtClean="0"/>
              <a:t>bc</a:t>
            </a:r>
            <a:r>
              <a:rPr lang="en-US" baseline="0" dirty="0" smtClean="0"/>
              <a:t> net result was five seconds of Google search traffic</a:t>
            </a:r>
          </a:p>
          <a:p>
            <a:pPr defTabSz="914391" fontAlgn="auto">
              <a:spcBef>
                <a:spcPts val="0"/>
              </a:spcBef>
              <a:spcAft>
                <a:spcPts val="0"/>
              </a:spcAft>
              <a:defRPr/>
            </a:pPr>
            <a:r>
              <a:rPr lang="en-US" baseline="0" dirty="0" smtClean="0"/>
              <a:t>Don’t get the data to see long tail, interesting stuff.</a:t>
            </a:r>
          </a:p>
          <a:p>
            <a:pPr defTabSz="914391" fontAlgn="auto">
              <a:spcBef>
                <a:spcPts val="0"/>
              </a:spcBef>
              <a:spcAft>
                <a:spcPts val="0"/>
              </a:spcAft>
              <a:defRPr/>
            </a:pPr>
            <a:r>
              <a:rPr lang="en-US" baseline="0" dirty="0" smtClean="0"/>
              <a:t>Challenge to the research community – how do we do it?</a:t>
            </a:r>
            <a:endParaRPr lang="en-US" dirty="0" smtClean="0"/>
          </a:p>
        </p:txBody>
      </p:sp>
      <p:sp>
        <p:nvSpPr>
          <p:cNvPr id="4" name="Slide Number Placeholder 3"/>
          <p:cNvSpPr>
            <a:spLocks noGrp="1"/>
          </p:cNvSpPr>
          <p:nvPr>
            <p:ph type="sldNum" sz="quarter" idx="10"/>
          </p:nvPr>
        </p:nvSpPr>
        <p:spPr/>
        <p:txBody>
          <a:bodyPr/>
          <a:lstStyle/>
          <a:p>
            <a:fld id="{A96D1F08-AC56-4A2B-A7F2-3B48EA5BBBE8}" type="slidenum">
              <a:rPr lang="en-US" smtClean="0"/>
              <a:t>41</a:t>
            </a:fld>
            <a:endParaRPr lang="en-US"/>
          </a:p>
        </p:txBody>
      </p:sp>
    </p:spTree>
    <p:extLst>
      <p:ext uri="{BB962C8B-B14F-4D97-AF65-F5344CB8AC3E}">
        <p14:creationId xmlns:p14="http://schemas.microsoft.com/office/powerpoint/2010/main" val="6037005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AC0F12-1806-481A-9778-A60F1F0D7D28}" type="slidenum">
              <a:rPr lang="en-US" smtClean="0"/>
              <a:pPr/>
              <a:t>42</a:t>
            </a:fld>
            <a:endParaRPr lang="en-US"/>
          </a:p>
        </p:txBody>
      </p:sp>
    </p:spTree>
    <p:extLst>
      <p:ext uri="{BB962C8B-B14F-4D97-AF65-F5344CB8AC3E}">
        <p14:creationId xmlns:p14="http://schemas.microsoft.com/office/powerpoint/2010/main" val="39537614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Old headline: Tsunami kills scores in Samoan islands – rest of article the same.</a:t>
            </a:r>
            <a:endParaRPr lang="en-US" dirty="0"/>
          </a:p>
        </p:txBody>
      </p:sp>
      <p:sp>
        <p:nvSpPr>
          <p:cNvPr id="4" name="Slide Number Placeholder 3"/>
          <p:cNvSpPr>
            <a:spLocks noGrp="1"/>
          </p:cNvSpPr>
          <p:nvPr>
            <p:ph type="sldNum" sz="quarter" idx="10"/>
          </p:nvPr>
        </p:nvSpPr>
        <p:spPr/>
        <p:txBody>
          <a:bodyPr/>
          <a:lstStyle/>
          <a:p>
            <a:fld id="{A4AC0F12-1806-481A-9778-A60F1F0D7D28}" type="slidenum">
              <a:rPr lang="en-US" smtClean="0"/>
              <a:pPr/>
              <a:t>43</a:t>
            </a:fld>
            <a:endParaRPr lang="en-US"/>
          </a:p>
        </p:txBody>
      </p:sp>
    </p:spTree>
    <p:extLst>
      <p:ext uri="{BB962C8B-B14F-4D97-AF65-F5344CB8AC3E}">
        <p14:creationId xmlns:p14="http://schemas.microsoft.com/office/powerpoint/2010/main" val="22959731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AC0F12-1806-481A-9778-A60F1F0D7D28}" type="slidenum">
              <a:rPr lang="en-US" smtClean="0"/>
              <a:pPr/>
              <a:t>44</a:t>
            </a:fld>
            <a:endParaRPr lang="en-US"/>
          </a:p>
        </p:txBody>
      </p:sp>
    </p:spTree>
    <p:extLst>
      <p:ext uri="{BB962C8B-B14F-4D97-AF65-F5344CB8AC3E}">
        <p14:creationId xmlns:p14="http://schemas.microsoft.com/office/powerpoint/2010/main" val="2751909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AC0F12-1806-481A-9778-A60F1F0D7D28}" type="slidenum">
              <a:rPr lang="en-US" smtClean="0"/>
              <a:pPr/>
              <a:t>45</a:t>
            </a:fld>
            <a:endParaRPr lang="en-US"/>
          </a:p>
        </p:txBody>
      </p:sp>
    </p:spTree>
    <p:extLst>
      <p:ext uri="{BB962C8B-B14F-4D97-AF65-F5344CB8AC3E}">
        <p14:creationId xmlns:p14="http://schemas.microsoft.com/office/powerpoint/2010/main" val="5175343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AC0F12-1806-481A-9778-A60F1F0D7D28}" type="slidenum">
              <a:rPr lang="en-US" smtClean="0"/>
              <a:pPr/>
              <a:t>46</a:t>
            </a:fld>
            <a:endParaRPr lang="en-US"/>
          </a:p>
        </p:txBody>
      </p:sp>
    </p:spTree>
    <p:extLst>
      <p:ext uri="{BB962C8B-B14F-4D97-AF65-F5344CB8AC3E}">
        <p14:creationId xmlns:p14="http://schemas.microsoft.com/office/powerpoint/2010/main" val="16884316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AC0F12-1806-481A-9778-A60F1F0D7D28}" type="slidenum">
              <a:rPr lang="en-US" smtClean="0"/>
              <a:pPr/>
              <a:t>47</a:t>
            </a:fld>
            <a:endParaRPr lang="en-US"/>
          </a:p>
        </p:txBody>
      </p:sp>
    </p:spTree>
    <p:extLst>
      <p:ext uri="{BB962C8B-B14F-4D97-AF65-F5344CB8AC3E}">
        <p14:creationId xmlns:p14="http://schemas.microsoft.com/office/powerpoint/2010/main" val="37142977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AC0F12-1806-481A-9778-A60F1F0D7D28}" type="slidenum">
              <a:rPr lang="en-US" smtClean="0"/>
              <a:pPr/>
              <a:t>48</a:t>
            </a:fld>
            <a:endParaRPr lang="en-US"/>
          </a:p>
        </p:txBody>
      </p:sp>
    </p:spTree>
    <p:extLst>
      <p:ext uri="{BB962C8B-B14F-4D97-AF65-F5344CB8AC3E}">
        <p14:creationId xmlns:p14="http://schemas.microsoft.com/office/powerpoint/2010/main" val="4777693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AC0F12-1806-481A-9778-A60F1F0D7D28}" type="slidenum">
              <a:rPr lang="en-US" smtClean="0"/>
              <a:pPr/>
              <a:t>49</a:t>
            </a:fld>
            <a:endParaRPr lang="en-US"/>
          </a:p>
        </p:txBody>
      </p:sp>
    </p:spTree>
    <p:extLst>
      <p:ext uri="{BB962C8B-B14F-4D97-AF65-F5344CB8AC3E}">
        <p14:creationId xmlns:p14="http://schemas.microsoft.com/office/powerpoint/2010/main" val="4247165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t>55k</a:t>
            </a:r>
            <a:r>
              <a:rPr lang="en-US" baseline="0" dirty="0" smtClean="0"/>
              <a:t> r</a:t>
            </a:r>
            <a:r>
              <a:rPr lang="en-US" dirty="0" smtClean="0"/>
              <a:t>evisited pages chosen to span: unique users, visits/user, time between visits</a:t>
            </a:r>
          </a:p>
          <a:p>
            <a:endParaRPr lang="en-US" dirty="0" smtClean="0"/>
          </a:p>
          <a:p>
            <a:r>
              <a:rPr lang="en-US" dirty="0" smtClean="0"/>
              <a:t>What does it mean to do a crawl? We now get personalized content. How to capture services and experiences</a:t>
            </a:r>
            <a:r>
              <a:rPr lang="en-US" dirty="0" smtClean="0"/>
              <a:t>?</a:t>
            </a:r>
            <a:endParaRPr lang="en-US" dirty="0" smtClean="0"/>
          </a:p>
        </p:txBody>
      </p:sp>
      <p:sp>
        <p:nvSpPr>
          <p:cNvPr id="4" name="Slide Number Placeholder 3"/>
          <p:cNvSpPr>
            <a:spLocks noGrp="1"/>
          </p:cNvSpPr>
          <p:nvPr>
            <p:ph type="sldNum" sz="quarter" idx="10"/>
          </p:nvPr>
        </p:nvSpPr>
        <p:spPr/>
        <p:txBody>
          <a:bodyPr/>
          <a:lstStyle/>
          <a:p>
            <a:fld id="{A4AC0F12-1806-481A-9778-A60F1F0D7D28}" type="slidenum">
              <a:rPr lang="en-US" smtClean="0"/>
              <a:pPr/>
              <a:t>5</a:t>
            </a:fld>
            <a:endParaRPr lang="en-US"/>
          </a:p>
        </p:txBody>
      </p:sp>
    </p:spTree>
    <p:extLst>
      <p:ext uri="{BB962C8B-B14F-4D97-AF65-F5344CB8AC3E}">
        <p14:creationId xmlns:p14="http://schemas.microsoft.com/office/powerpoint/2010/main" val="11123906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AC0F12-1806-481A-9778-A60F1F0D7D28}" type="slidenum">
              <a:rPr lang="en-US" smtClean="0"/>
              <a:pPr/>
              <a:t>50</a:t>
            </a:fld>
            <a:endParaRPr lang="en-US"/>
          </a:p>
        </p:txBody>
      </p:sp>
    </p:spTree>
    <p:extLst>
      <p:ext uri="{BB962C8B-B14F-4D97-AF65-F5344CB8AC3E}">
        <p14:creationId xmlns:p14="http://schemas.microsoft.com/office/powerpoint/2010/main" val="11960396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Observed </a:t>
            </a:r>
            <a:r>
              <a:rPr lang="en-US" baseline="0" dirty="0" smtClean="0"/>
              <a:t>e</a:t>
            </a:r>
            <a:r>
              <a:rPr lang="en-US" dirty="0" smtClean="0"/>
              <a:t>xamples of expected use</a:t>
            </a:r>
          </a:p>
          <a:p>
            <a:r>
              <a:rPr lang="en-US" dirty="0" smtClean="0"/>
              <a:t>But also observed many unexpected examples</a:t>
            </a:r>
          </a:p>
          <a:p>
            <a:r>
              <a:rPr lang="en-US" dirty="0" smtClean="0"/>
              <a:t>U</a:t>
            </a:r>
            <a:r>
              <a:rPr lang="en-US" baseline="0" dirty="0" smtClean="0"/>
              <a:t>nexpected examples often involve using Web content in new ways</a:t>
            </a:r>
            <a:endParaRPr lang="en-US" dirty="0" smtClean="0"/>
          </a:p>
          <a:p>
            <a:r>
              <a:rPr lang="en-US" dirty="0" smtClean="0"/>
              <a:t>Sometimes</a:t>
            </a:r>
            <a:r>
              <a:rPr lang="en-US" baseline="0" dirty="0" smtClean="0"/>
              <a:t> </a:t>
            </a:r>
            <a:r>
              <a:rPr lang="en-US" dirty="0" smtClean="0"/>
              <a:t>the expected scenarios aren’t the most useful because sites are already designed around supporting them.</a:t>
            </a:r>
            <a:endParaRPr lang="en-US" dirty="0"/>
          </a:p>
        </p:txBody>
      </p:sp>
      <p:sp>
        <p:nvSpPr>
          <p:cNvPr id="4" name="Slide Number Placeholder 3"/>
          <p:cNvSpPr>
            <a:spLocks noGrp="1"/>
          </p:cNvSpPr>
          <p:nvPr>
            <p:ph type="sldNum" sz="quarter" idx="10"/>
          </p:nvPr>
        </p:nvSpPr>
        <p:spPr/>
        <p:txBody>
          <a:bodyPr/>
          <a:lstStyle/>
          <a:p>
            <a:fld id="{A4AC0F12-1806-481A-9778-A60F1F0D7D28}" type="slidenum">
              <a:rPr lang="en-US" smtClean="0"/>
              <a:pPr/>
              <a:t>51</a:t>
            </a:fld>
            <a:endParaRPr lang="en-US"/>
          </a:p>
        </p:txBody>
      </p:sp>
    </p:spTree>
    <p:extLst>
      <p:ext uri="{BB962C8B-B14F-4D97-AF65-F5344CB8AC3E}">
        <p14:creationId xmlns:p14="http://schemas.microsoft.com/office/powerpoint/2010/main" val="17079633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Monitoring can be problematic on sites</a:t>
            </a:r>
            <a:r>
              <a:rPr lang="en-US" baseline="0" dirty="0" smtClean="0"/>
              <a:t> designed around monitoring, because the highlighting is distracting.</a:t>
            </a:r>
            <a:endParaRPr lang="en-US" dirty="0"/>
          </a:p>
        </p:txBody>
      </p:sp>
      <p:sp>
        <p:nvSpPr>
          <p:cNvPr id="4" name="Slide Number Placeholder 3"/>
          <p:cNvSpPr>
            <a:spLocks noGrp="1"/>
          </p:cNvSpPr>
          <p:nvPr>
            <p:ph type="sldNum" sz="quarter" idx="10"/>
          </p:nvPr>
        </p:nvSpPr>
        <p:spPr/>
        <p:txBody>
          <a:bodyPr/>
          <a:lstStyle/>
          <a:p>
            <a:fld id="{A4AC0F12-1806-481A-9778-A60F1F0D7D28}" type="slidenum">
              <a:rPr lang="en-US" smtClean="0"/>
              <a:pPr/>
              <a:t>52</a:t>
            </a:fld>
            <a:endParaRPr lang="en-US"/>
          </a:p>
        </p:txBody>
      </p:sp>
    </p:spTree>
    <p:extLst>
      <p:ext uri="{BB962C8B-B14F-4D97-AF65-F5344CB8AC3E}">
        <p14:creationId xmlns:p14="http://schemas.microsoft.com/office/powerpoint/2010/main" val="13764646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Diff-IE helps find new content, if a page</a:t>
            </a:r>
            <a:r>
              <a:rPr lang="en-US" baseline="0" dirty="0" smtClean="0"/>
              <a:t> is too dynamic it can be overwhelming.</a:t>
            </a:r>
          </a:p>
          <a:p>
            <a:r>
              <a:rPr lang="en-US" baseline="0" dirty="0" smtClean="0"/>
              <a:t>We deal with this by not highlighting instances where there’s been too much change, but there might be a better approach.</a:t>
            </a:r>
            <a:endParaRPr lang="en-US" dirty="0"/>
          </a:p>
        </p:txBody>
      </p:sp>
      <p:sp>
        <p:nvSpPr>
          <p:cNvPr id="4" name="Slide Number Placeholder 3"/>
          <p:cNvSpPr>
            <a:spLocks noGrp="1"/>
          </p:cNvSpPr>
          <p:nvPr>
            <p:ph type="sldNum" sz="quarter" idx="10"/>
          </p:nvPr>
        </p:nvSpPr>
        <p:spPr/>
        <p:txBody>
          <a:bodyPr/>
          <a:lstStyle/>
          <a:p>
            <a:fld id="{A4AC0F12-1806-481A-9778-A60F1F0D7D28}" type="slidenum">
              <a:rPr lang="en-US" smtClean="0"/>
              <a:pPr/>
              <a:t>53</a:t>
            </a:fld>
            <a:endParaRPr lang="en-US"/>
          </a:p>
        </p:txBody>
      </p:sp>
    </p:spTree>
    <p:extLst>
      <p:ext uri="{BB962C8B-B14F-4D97-AF65-F5344CB8AC3E}">
        <p14:creationId xmlns:p14="http://schemas.microsoft.com/office/powerpoint/2010/main" val="24773975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AC0F12-1806-481A-9778-A60F1F0D7D28}" type="slidenum">
              <a:rPr lang="en-US" smtClean="0"/>
              <a:pPr/>
              <a:t>54</a:t>
            </a:fld>
            <a:endParaRPr lang="en-US"/>
          </a:p>
        </p:txBody>
      </p:sp>
    </p:spTree>
    <p:extLst>
      <p:ext uri="{BB962C8B-B14F-4D97-AF65-F5344CB8AC3E}">
        <p14:creationId xmlns:p14="http://schemas.microsoft.com/office/powerpoint/2010/main" val="18612452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a:cs typeface="Arial" pitchFamily="34" charset="0"/>
              </a:defRPr>
            </a:lvl1pPr>
            <a:lvl2pPr marL="742950" indent="-285750">
              <a:defRPr>
                <a:solidFill>
                  <a:schemeClr val="tx1"/>
                </a:solidFill>
                <a:latin typeface="Gill Sans MT"/>
                <a:cs typeface="Arial" pitchFamily="34" charset="0"/>
              </a:defRPr>
            </a:lvl2pPr>
            <a:lvl3pPr marL="1143000" indent="-228600">
              <a:defRPr>
                <a:solidFill>
                  <a:schemeClr val="tx1"/>
                </a:solidFill>
                <a:latin typeface="Gill Sans MT"/>
                <a:cs typeface="Arial" pitchFamily="34" charset="0"/>
              </a:defRPr>
            </a:lvl3pPr>
            <a:lvl4pPr marL="1600200" indent="-228600">
              <a:defRPr>
                <a:solidFill>
                  <a:schemeClr val="tx1"/>
                </a:solidFill>
                <a:latin typeface="Gill Sans MT"/>
                <a:cs typeface="Arial" pitchFamily="34" charset="0"/>
              </a:defRPr>
            </a:lvl4pPr>
            <a:lvl5pPr marL="2057400" indent="-228600">
              <a:defRPr>
                <a:solidFill>
                  <a:schemeClr val="tx1"/>
                </a:solidFill>
                <a:latin typeface="Gill Sans MT"/>
                <a:cs typeface="Arial" pitchFamily="34" charset="0"/>
              </a:defRPr>
            </a:lvl5pPr>
            <a:lvl6pPr marL="2514600" indent="-228600" defTabSz="912813" fontAlgn="base">
              <a:spcBef>
                <a:spcPct val="0"/>
              </a:spcBef>
              <a:spcAft>
                <a:spcPct val="0"/>
              </a:spcAft>
              <a:defRPr>
                <a:solidFill>
                  <a:schemeClr val="tx1"/>
                </a:solidFill>
                <a:latin typeface="Gill Sans MT"/>
                <a:cs typeface="Arial" pitchFamily="34" charset="0"/>
              </a:defRPr>
            </a:lvl6pPr>
            <a:lvl7pPr marL="2971800" indent="-228600" defTabSz="912813" fontAlgn="base">
              <a:spcBef>
                <a:spcPct val="0"/>
              </a:spcBef>
              <a:spcAft>
                <a:spcPct val="0"/>
              </a:spcAft>
              <a:defRPr>
                <a:solidFill>
                  <a:schemeClr val="tx1"/>
                </a:solidFill>
                <a:latin typeface="Gill Sans MT"/>
                <a:cs typeface="Arial" pitchFamily="34" charset="0"/>
              </a:defRPr>
            </a:lvl7pPr>
            <a:lvl8pPr marL="3429000" indent="-228600" defTabSz="912813" fontAlgn="base">
              <a:spcBef>
                <a:spcPct val="0"/>
              </a:spcBef>
              <a:spcAft>
                <a:spcPct val="0"/>
              </a:spcAft>
              <a:defRPr>
                <a:solidFill>
                  <a:schemeClr val="tx1"/>
                </a:solidFill>
                <a:latin typeface="Gill Sans MT"/>
                <a:cs typeface="Arial" pitchFamily="34" charset="0"/>
              </a:defRPr>
            </a:lvl8pPr>
            <a:lvl9pPr marL="3886200" indent="-228600" defTabSz="912813" fontAlgn="base">
              <a:spcBef>
                <a:spcPct val="0"/>
              </a:spcBef>
              <a:spcAft>
                <a:spcPct val="0"/>
              </a:spcAft>
              <a:defRPr>
                <a:solidFill>
                  <a:schemeClr val="tx1"/>
                </a:solidFill>
                <a:latin typeface="Gill Sans MT"/>
                <a:cs typeface="Arial" pitchFamily="34" charset="0"/>
              </a:defRPr>
            </a:lvl9pPr>
          </a:lstStyle>
          <a:p>
            <a:pPr defTabSz="912813" fontAlgn="base">
              <a:spcBef>
                <a:spcPct val="0"/>
              </a:spcBef>
              <a:spcAft>
                <a:spcPct val="0"/>
              </a:spcAft>
            </a:pPr>
            <a:fld id="{77632EAF-7C0F-4C94-9A3B-DAF3EE1357E1}" type="slidenum">
              <a:rPr lang="en-US">
                <a:latin typeface="Calibri" pitchFamily="34" charset="0"/>
              </a:rPr>
              <a:pPr defTabSz="912813" fontAlgn="base">
                <a:spcBef>
                  <a:spcPct val="0"/>
                </a:spcBef>
                <a:spcAft>
                  <a:spcPct val="0"/>
                </a:spcAft>
              </a:pPr>
              <a:t>55</a:t>
            </a:fld>
            <a:endParaRPr lang="en-US">
              <a:latin typeface="Calibri" pitchFamily="34" charset="0"/>
            </a:endParaRPr>
          </a:p>
        </p:txBody>
      </p:sp>
    </p:spTree>
    <p:extLst>
      <p:ext uri="{BB962C8B-B14F-4D97-AF65-F5344CB8AC3E}">
        <p14:creationId xmlns:p14="http://schemas.microsoft.com/office/powerpoint/2010/main" val="36066670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a:cs typeface="Arial" pitchFamily="34" charset="0"/>
              </a:defRPr>
            </a:lvl1pPr>
            <a:lvl2pPr marL="742950" indent="-285750">
              <a:defRPr>
                <a:solidFill>
                  <a:schemeClr val="tx1"/>
                </a:solidFill>
                <a:latin typeface="Gill Sans MT"/>
                <a:cs typeface="Arial" pitchFamily="34" charset="0"/>
              </a:defRPr>
            </a:lvl2pPr>
            <a:lvl3pPr marL="1143000" indent="-228600">
              <a:defRPr>
                <a:solidFill>
                  <a:schemeClr val="tx1"/>
                </a:solidFill>
                <a:latin typeface="Gill Sans MT"/>
                <a:cs typeface="Arial" pitchFamily="34" charset="0"/>
              </a:defRPr>
            </a:lvl3pPr>
            <a:lvl4pPr marL="1600200" indent="-228600">
              <a:defRPr>
                <a:solidFill>
                  <a:schemeClr val="tx1"/>
                </a:solidFill>
                <a:latin typeface="Gill Sans MT"/>
                <a:cs typeface="Arial" pitchFamily="34" charset="0"/>
              </a:defRPr>
            </a:lvl4pPr>
            <a:lvl5pPr marL="2057400" indent="-228600">
              <a:defRPr>
                <a:solidFill>
                  <a:schemeClr val="tx1"/>
                </a:solidFill>
                <a:latin typeface="Gill Sans MT"/>
                <a:cs typeface="Arial" pitchFamily="34" charset="0"/>
              </a:defRPr>
            </a:lvl5pPr>
            <a:lvl6pPr marL="2514600" indent="-228600" defTabSz="912813" fontAlgn="base">
              <a:spcBef>
                <a:spcPct val="0"/>
              </a:spcBef>
              <a:spcAft>
                <a:spcPct val="0"/>
              </a:spcAft>
              <a:defRPr>
                <a:solidFill>
                  <a:schemeClr val="tx1"/>
                </a:solidFill>
                <a:latin typeface="Gill Sans MT"/>
                <a:cs typeface="Arial" pitchFamily="34" charset="0"/>
              </a:defRPr>
            </a:lvl6pPr>
            <a:lvl7pPr marL="2971800" indent="-228600" defTabSz="912813" fontAlgn="base">
              <a:spcBef>
                <a:spcPct val="0"/>
              </a:spcBef>
              <a:spcAft>
                <a:spcPct val="0"/>
              </a:spcAft>
              <a:defRPr>
                <a:solidFill>
                  <a:schemeClr val="tx1"/>
                </a:solidFill>
                <a:latin typeface="Gill Sans MT"/>
                <a:cs typeface="Arial" pitchFamily="34" charset="0"/>
              </a:defRPr>
            </a:lvl7pPr>
            <a:lvl8pPr marL="3429000" indent="-228600" defTabSz="912813" fontAlgn="base">
              <a:spcBef>
                <a:spcPct val="0"/>
              </a:spcBef>
              <a:spcAft>
                <a:spcPct val="0"/>
              </a:spcAft>
              <a:defRPr>
                <a:solidFill>
                  <a:schemeClr val="tx1"/>
                </a:solidFill>
                <a:latin typeface="Gill Sans MT"/>
                <a:cs typeface="Arial" pitchFamily="34" charset="0"/>
              </a:defRPr>
            </a:lvl8pPr>
            <a:lvl9pPr marL="3886200" indent="-228600" defTabSz="912813" fontAlgn="base">
              <a:spcBef>
                <a:spcPct val="0"/>
              </a:spcBef>
              <a:spcAft>
                <a:spcPct val="0"/>
              </a:spcAft>
              <a:defRPr>
                <a:solidFill>
                  <a:schemeClr val="tx1"/>
                </a:solidFill>
                <a:latin typeface="Gill Sans MT"/>
                <a:cs typeface="Arial" pitchFamily="34" charset="0"/>
              </a:defRPr>
            </a:lvl9pPr>
          </a:lstStyle>
          <a:p>
            <a:pPr defTabSz="912813" fontAlgn="base">
              <a:spcBef>
                <a:spcPct val="0"/>
              </a:spcBef>
              <a:spcAft>
                <a:spcPct val="0"/>
              </a:spcAft>
            </a:pPr>
            <a:fld id="{69928999-605E-475E-9981-1EB24E257BF5}" type="slidenum">
              <a:rPr lang="en-US">
                <a:latin typeface="Calibri" pitchFamily="34" charset="0"/>
              </a:rPr>
              <a:pPr defTabSz="912813" fontAlgn="base">
                <a:spcBef>
                  <a:spcPct val="0"/>
                </a:spcBef>
                <a:spcAft>
                  <a:spcPct val="0"/>
                </a:spcAft>
              </a:pPr>
              <a:t>56</a:t>
            </a:fld>
            <a:endParaRPr lang="en-US">
              <a:latin typeface="Calibri" pitchFamily="34" charset="0"/>
            </a:endParaRPr>
          </a:p>
        </p:txBody>
      </p:sp>
    </p:spTree>
    <p:extLst>
      <p:ext uri="{BB962C8B-B14F-4D97-AF65-F5344CB8AC3E}">
        <p14:creationId xmlns:p14="http://schemas.microsoft.com/office/powerpoint/2010/main" val="9255836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a:cs typeface="Arial" pitchFamily="34" charset="0"/>
              </a:defRPr>
            </a:lvl1pPr>
            <a:lvl2pPr marL="742950" indent="-285750">
              <a:defRPr>
                <a:solidFill>
                  <a:schemeClr val="tx1"/>
                </a:solidFill>
                <a:latin typeface="Gill Sans MT"/>
                <a:cs typeface="Arial" pitchFamily="34" charset="0"/>
              </a:defRPr>
            </a:lvl2pPr>
            <a:lvl3pPr marL="1143000" indent="-228600">
              <a:defRPr>
                <a:solidFill>
                  <a:schemeClr val="tx1"/>
                </a:solidFill>
                <a:latin typeface="Gill Sans MT"/>
                <a:cs typeface="Arial" pitchFamily="34" charset="0"/>
              </a:defRPr>
            </a:lvl3pPr>
            <a:lvl4pPr marL="1600200" indent="-228600">
              <a:defRPr>
                <a:solidFill>
                  <a:schemeClr val="tx1"/>
                </a:solidFill>
                <a:latin typeface="Gill Sans MT"/>
                <a:cs typeface="Arial" pitchFamily="34" charset="0"/>
              </a:defRPr>
            </a:lvl4pPr>
            <a:lvl5pPr marL="2057400" indent="-228600">
              <a:defRPr>
                <a:solidFill>
                  <a:schemeClr val="tx1"/>
                </a:solidFill>
                <a:latin typeface="Gill Sans MT"/>
                <a:cs typeface="Arial" pitchFamily="34" charset="0"/>
              </a:defRPr>
            </a:lvl5pPr>
            <a:lvl6pPr marL="2514600" indent="-228600" defTabSz="912813" fontAlgn="base">
              <a:spcBef>
                <a:spcPct val="0"/>
              </a:spcBef>
              <a:spcAft>
                <a:spcPct val="0"/>
              </a:spcAft>
              <a:defRPr>
                <a:solidFill>
                  <a:schemeClr val="tx1"/>
                </a:solidFill>
                <a:latin typeface="Gill Sans MT"/>
                <a:cs typeface="Arial" pitchFamily="34" charset="0"/>
              </a:defRPr>
            </a:lvl6pPr>
            <a:lvl7pPr marL="2971800" indent="-228600" defTabSz="912813" fontAlgn="base">
              <a:spcBef>
                <a:spcPct val="0"/>
              </a:spcBef>
              <a:spcAft>
                <a:spcPct val="0"/>
              </a:spcAft>
              <a:defRPr>
                <a:solidFill>
                  <a:schemeClr val="tx1"/>
                </a:solidFill>
                <a:latin typeface="Gill Sans MT"/>
                <a:cs typeface="Arial" pitchFamily="34" charset="0"/>
              </a:defRPr>
            </a:lvl7pPr>
            <a:lvl8pPr marL="3429000" indent="-228600" defTabSz="912813" fontAlgn="base">
              <a:spcBef>
                <a:spcPct val="0"/>
              </a:spcBef>
              <a:spcAft>
                <a:spcPct val="0"/>
              </a:spcAft>
              <a:defRPr>
                <a:solidFill>
                  <a:schemeClr val="tx1"/>
                </a:solidFill>
                <a:latin typeface="Gill Sans MT"/>
                <a:cs typeface="Arial" pitchFamily="34" charset="0"/>
              </a:defRPr>
            </a:lvl8pPr>
            <a:lvl9pPr marL="3886200" indent="-228600" defTabSz="912813" fontAlgn="base">
              <a:spcBef>
                <a:spcPct val="0"/>
              </a:spcBef>
              <a:spcAft>
                <a:spcPct val="0"/>
              </a:spcAft>
              <a:defRPr>
                <a:solidFill>
                  <a:schemeClr val="tx1"/>
                </a:solidFill>
                <a:latin typeface="Gill Sans MT"/>
                <a:cs typeface="Arial" pitchFamily="34" charset="0"/>
              </a:defRPr>
            </a:lvl9pPr>
          </a:lstStyle>
          <a:p>
            <a:pPr defTabSz="912813" fontAlgn="base">
              <a:spcBef>
                <a:spcPct val="0"/>
              </a:spcBef>
              <a:spcAft>
                <a:spcPct val="0"/>
              </a:spcAft>
            </a:pPr>
            <a:fld id="{CE2BBA99-A80F-4874-BF47-A235517BBB7E}" type="slidenum">
              <a:rPr lang="en-US">
                <a:latin typeface="Calibri" pitchFamily="34" charset="0"/>
              </a:rPr>
              <a:pPr defTabSz="912813" fontAlgn="base">
                <a:spcBef>
                  <a:spcPct val="0"/>
                </a:spcBef>
                <a:spcAft>
                  <a:spcPct val="0"/>
                </a:spcAft>
              </a:pPr>
              <a:t>57</a:t>
            </a:fld>
            <a:endParaRPr lang="en-US">
              <a:latin typeface="Calibri" pitchFamily="34" charset="0"/>
            </a:endParaRPr>
          </a:p>
        </p:txBody>
      </p:sp>
    </p:spTree>
    <p:extLst>
      <p:ext uri="{BB962C8B-B14F-4D97-AF65-F5344CB8AC3E}">
        <p14:creationId xmlns:p14="http://schemas.microsoft.com/office/powerpoint/2010/main" val="743624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spcBef>
                <a:spcPts val="0"/>
              </a:spcBef>
              <a:spcAft>
                <a:spcPts val="200"/>
              </a:spcAft>
              <a:buFontTx/>
              <a:buNone/>
            </a:pPr>
            <a:endParaRPr lang="en-US" sz="1200" dirty="0" smtClean="0"/>
          </a:p>
        </p:txBody>
      </p:sp>
      <p:sp>
        <p:nvSpPr>
          <p:cNvPr id="4" name="Slide Number Placeholder 3"/>
          <p:cNvSpPr>
            <a:spLocks noGrp="1"/>
          </p:cNvSpPr>
          <p:nvPr>
            <p:ph type="sldNum" sz="quarter" idx="10"/>
          </p:nvPr>
        </p:nvSpPr>
        <p:spPr/>
        <p:txBody>
          <a:bodyPr/>
          <a:lstStyle/>
          <a:p>
            <a:fld id="{A4AC0F12-1806-481A-9778-A60F1F0D7D28}" type="slidenum">
              <a:rPr lang="en-US" smtClean="0"/>
              <a:pPr/>
              <a:t>6</a:t>
            </a:fld>
            <a:endParaRPr lang="en-US"/>
          </a:p>
        </p:txBody>
      </p:sp>
    </p:spTree>
    <p:extLst>
      <p:ext uri="{BB962C8B-B14F-4D97-AF65-F5344CB8AC3E}">
        <p14:creationId xmlns:p14="http://schemas.microsoft.com/office/powerpoint/2010/main" val="250095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Change curves designed to capture how a page changes over time</a:t>
            </a:r>
          </a:p>
          <a:p>
            <a:pPr>
              <a:buFontTx/>
              <a:buNone/>
            </a:pPr>
            <a:endParaRPr lang="en-US" baseline="0" dirty="0" smtClean="0"/>
          </a:p>
          <a:p>
            <a:pPr>
              <a:buFontTx/>
              <a:buNone/>
            </a:pPr>
            <a:r>
              <a:rPr lang="en-US" baseline="0" dirty="0" smtClean="0"/>
              <a:t>Example: NYTimes.com</a:t>
            </a:r>
          </a:p>
          <a:p>
            <a:pPr>
              <a:buFontTx/>
              <a:buNone/>
            </a:pPr>
            <a:r>
              <a:rPr lang="en-US" baseline="0" dirty="0" smtClean="0"/>
              <a:t>Initially there’s a lot of change as articles change</a:t>
            </a:r>
          </a:p>
          <a:p>
            <a:pPr>
              <a:buFontTx/>
              <a:buNone/>
            </a:pPr>
            <a:r>
              <a:rPr lang="en-US" baseline="0" dirty="0" smtClean="0"/>
              <a:t>But then there’s very little additional change, and what‘s left is:</a:t>
            </a:r>
          </a:p>
          <a:p>
            <a:pPr marL="0" marR="0" indent="0" algn="l" defTabSz="914400" rtl="0" eaLnBrk="1" fontAlgn="auto" latinLnBrk="0" hangingPunct="1">
              <a:lnSpc>
                <a:spcPct val="100000"/>
              </a:lnSpc>
              <a:spcBef>
                <a:spcPts val="0"/>
              </a:spcBef>
              <a:spcAft>
                <a:spcPts val="0"/>
              </a:spcAft>
              <a:buClrTx/>
              <a:buSzTx/>
              <a:buFontTx/>
              <a:buChar char="-"/>
              <a:tabLst/>
              <a:defRPr/>
            </a:pPr>
            <a:r>
              <a:rPr lang="en-US" baseline="0" dirty="0" smtClean="0"/>
              <a:t>Navigational infrastructure</a:t>
            </a:r>
          </a:p>
          <a:p>
            <a:pPr>
              <a:buFontTx/>
              <a:buChar char="-"/>
            </a:pPr>
            <a:r>
              <a:rPr lang="en-US" baseline="0" dirty="0" smtClean="0"/>
              <a:t>Common words in article</a:t>
            </a:r>
          </a:p>
          <a:p>
            <a:pPr>
              <a:buFontTx/>
              <a:buNone/>
            </a:pPr>
            <a:endParaRPr lang="en-US" baseline="0" dirty="0" smtClean="0"/>
          </a:p>
          <a:p>
            <a:pPr>
              <a:buFontTx/>
              <a:buNone/>
            </a:pPr>
            <a:r>
              <a:rPr lang="en-US" baseline="0" dirty="0" smtClean="0"/>
              <a:t>Example: Celeb news blog, always talking about movies, actors, actresses, sometimes talking about Bieber, some news story</a:t>
            </a:r>
          </a:p>
          <a:p>
            <a:pPr>
              <a:buFontTx/>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Characteristic hockey-stick shape representative of most (over 70%)</a:t>
            </a:r>
          </a:p>
          <a:p>
            <a:pPr>
              <a:buFontTx/>
              <a:buNone/>
            </a:pPr>
            <a:r>
              <a:rPr lang="en-US" baseline="0" dirty="0" smtClean="0"/>
              <a:t>Knot point captures a page’s change pattern</a:t>
            </a:r>
          </a:p>
          <a:p>
            <a:pPr>
              <a:buFontTx/>
              <a:buNone/>
            </a:pPr>
            <a:r>
              <a:rPr lang="en-US" baseline="0" dirty="0" smtClean="0"/>
              <a:t>Up high, doesn’t change very much (e.g., a departmental homepage)</a:t>
            </a:r>
          </a:p>
          <a:p>
            <a:pPr>
              <a:buFontTx/>
              <a:buNone/>
            </a:pPr>
            <a:r>
              <a:rPr lang="en-US" baseline="0" dirty="0" smtClean="0"/>
              <a:t>To the right, changes slowly (e.g., an academic’s publication page)</a:t>
            </a:r>
          </a:p>
        </p:txBody>
      </p:sp>
      <p:sp>
        <p:nvSpPr>
          <p:cNvPr id="4" name="Slide Number Placeholder 3"/>
          <p:cNvSpPr>
            <a:spLocks noGrp="1"/>
          </p:cNvSpPr>
          <p:nvPr>
            <p:ph type="sldNum" sz="quarter" idx="10"/>
          </p:nvPr>
        </p:nvSpPr>
        <p:spPr/>
        <p:txBody>
          <a:bodyPr/>
          <a:lstStyle/>
          <a:p>
            <a:fld id="{A4AC0F12-1806-481A-9778-A60F1F0D7D28}" type="slidenum">
              <a:rPr lang="en-US" smtClean="0"/>
              <a:pPr/>
              <a:t>7</a:t>
            </a:fld>
            <a:endParaRPr lang="en-US"/>
          </a:p>
        </p:txBody>
      </p:sp>
    </p:spTree>
    <p:extLst>
      <p:ext uri="{BB962C8B-B14F-4D97-AF65-F5344CB8AC3E}">
        <p14:creationId xmlns:p14="http://schemas.microsoft.com/office/powerpoint/2010/main" val="214160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spcBef>
                <a:spcPts val="0"/>
              </a:spcBef>
              <a:spcAft>
                <a:spcPts val="200"/>
              </a:spcAft>
              <a:buFontTx/>
              <a:buNone/>
            </a:pPr>
            <a:r>
              <a:rPr lang="en-US" sz="1200" dirty="0" smtClean="0"/>
              <a:t>Dive into micro-level changes, after macro-level discussion</a:t>
            </a:r>
          </a:p>
        </p:txBody>
      </p:sp>
      <p:sp>
        <p:nvSpPr>
          <p:cNvPr id="4" name="Slide Number Placeholder 3"/>
          <p:cNvSpPr>
            <a:spLocks noGrp="1"/>
          </p:cNvSpPr>
          <p:nvPr>
            <p:ph type="sldNum" sz="quarter" idx="10"/>
          </p:nvPr>
        </p:nvSpPr>
        <p:spPr/>
        <p:txBody>
          <a:bodyPr/>
          <a:lstStyle/>
          <a:p>
            <a:fld id="{A4AC0F12-1806-481A-9778-A60F1F0D7D28}" type="slidenum">
              <a:rPr lang="en-US" smtClean="0"/>
              <a:pPr/>
              <a:t>8</a:t>
            </a:fld>
            <a:endParaRPr lang="en-US"/>
          </a:p>
        </p:txBody>
      </p:sp>
    </p:spTree>
    <p:extLst>
      <p:ext uri="{BB962C8B-B14F-4D97-AF65-F5344CB8AC3E}">
        <p14:creationId xmlns:p14="http://schemas.microsoft.com/office/powerpoint/2010/main" val="5050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not just a drawback, also a cool opportunity</a:t>
            </a:r>
          </a:p>
          <a:p>
            <a:r>
              <a:rPr lang="en-US" dirty="0" smtClean="0"/>
              <a:t>Challenge: Think about how to do this</a:t>
            </a:r>
          </a:p>
          <a:p>
            <a:r>
              <a:rPr lang="en-US" dirty="0" smtClean="0"/>
              <a:t>Match needs to content</a:t>
            </a:r>
          </a:p>
        </p:txBody>
      </p:sp>
      <p:sp>
        <p:nvSpPr>
          <p:cNvPr id="4" name="Slide Number Placeholder 3"/>
          <p:cNvSpPr>
            <a:spLocks noGrp="1"/>
          </p:cNvSpPr>
          <p:nvPr>
            <p:ph type="sldNum" sz="quarter" idx="10"/>
          </p:nvPr>
        </p:nvSpPr>
        <p:spPr/>
        <p:txBody>
          <a:bodyPr/>
          <a:lstStyle/>
          <a:p>
            <a:fld id="{A4AC0F12-1806-481A-9778-A60F1F0D7D28}" type="slidenum">
              <a:rPr lang="en-US" smtClean="0"/>
              <a:pPr/>
              <a:t>9</a:t>
            </a:fld>
            <a:endParaRPr lang="en-US"/>
          </a:p>
        </p:txBody>
      </p:sp>
    </p:spTree>
    <p:extLst>
      <p:ext uri="{BB962C8B-B14F-4D97-AF65-F5344CB8AC3E}">
        <p14:creationId xmlns:p14="http://schemas.microsoft.com/office/powerpoint/2010/main" val="1559736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9EAA12E4-B192-49F6-8195-FB8819AF5DBF}" type="datetimeFigureOut">
              <a:rPr lang="en-US" smtClean="0"/>
              <a:pPr/>
              <a:t>4/25/2014</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C79E7C18-AF27-49A3-B4D7-629404B5B0C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EAA12E4-B192-49F6-8195-FB8819AF5DBF}" type="datetimeFigureOut">
              <a:rPr lang="en-US" smtClean="0"/>
              <a:pPr/>
              <a:t>4/25/2014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E7C18-AF27-49A3-B4D7-629404B5B0C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9EAA12E4-B192-49F6-8195-FB8819AF5DBF}" type="datetimeFigureOut">
              <a:rPr lang="en-US" smtClean="0"/>
              <a:pPr/>
              <a:t>4/25/2014</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C79E7C18-AF27-49A3-B4D7-629404B5B0C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EAA12E4-B192-49F6-8195-FB8819AF5DBF}" type="datetimeFigureOut">
              <a:rPr lang="en-US" smtClean="0"/>
              <a:pPr/>
              <a:t>4/25/2014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79E7C18-AF27-49A3-B4D7-629404B5B0CE}"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EAA12E4-B192-49F6-8195-FB8819AF5DBF}" type="datetimeFigureOut">
              <a:rPr lang="en-US" smtClean="0"/>
              <a:pPr/>
              <a:t>4/25/2014</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C79E7C18-AF27-49A3-B4D7-629404B5B0CE}"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9EAA12E4-B192-49F6-8195-FB8819AF5DBF}" type="datetimeFigureOut">
              <a:rPr lang="en-US" smtClean="0"/>
              <a:pPr/>
              <a:t>4/25/2014</a:t>
            </a:fld>
            <a:endParaRPr lang="en-US"/>
          </a:p>
        </p:txBody>
      </p:sp>
      <p:sp>
        <p:nvSpPr>
          <p:cNvPr id="10" name="Slide Number Placeholder 9"/>
          <p:cNvSpPr>
            <a:spLocks noGrp="1"/>
          </p:cNvSpPr>
          <p:nvPr>
            <p:ph type="sldNum" sz="quarter" idx="16"/>
          </p:nvPr>
        </p:nvSpPr>
        <p:spPr/>
        <p:txBody>
          <a:bodyPr rtlCol="0"/>
          <a:lstStyle/>
          <a:p>
            <a:fld id="{C79E7C18-AF27-49A3-B4D7-629404B5B0C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9EAA12E4-B192-49F6-8195-FB8819AF5DBF}" type="datetimeFigureOut">
              <a:rPr lang="en-US" smtClean="0"/>
              <a:pPr/>
              <a:t>4/25/2014</a:t>
            </a:fld>
            <a:endParaRPr lang="en-US"/>
          </a:p>
        </p:txBody>
      </p:sp>
      <p:sp>
        <p:nvSpPr>
          <p:cNvPr id="12" name="Slide Number Placeholder 11"/>
          <p:cNvSpPr>
            <a:spLocks noGrp="1"/>
          </p:cNvSpPr>
          <p:nvPr>
            <p:ph type="sldNum" sz="quarter" idx="16"/>
          </p:nvPr>
        </p:nvSpPr>
        <p:spPr/>
        <p:txBody>
          <a:bodyPr rtlCol="0"/>
          <a:lstStyle/>
          <a:p>
            <a:fld id="{C79E7C18-AF27-49A3-B4D7-629404B5B0C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EAA12E4-B192-49F6-8195-FB8819AF5DBF}" type="datetimeFigureOut">
              <a:rPr lang="en-US" smtClean="0"/>
              <a:pPr/>
              <a:t>4/25/2014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C79E7C18-AF27-49A3-B4D7-629404B5B0C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AA12E4-B192-49F6-8195-FB8819AF5DBF}" type="datetimeFigureOut">
              <a:rPr lang="en-US" smtClean="0"/>
              <a:pPr/>
              <a:t>4/25/2014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C79E7C18-AF27-49A3-B4D7-629404B5B0C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EAA12E4-B192-49F6-8195-FB8819AF5DBF}" type="datetimeFigureOut">
              <a:rPr lang="en-US" smtClean="0"/>
              <a:pPr/>
              <a:t>4/25/2014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C79E7C18-AF27-49A3-B4D7-629404B5B0CE}"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9EAA12E4-B192-49F6-8195-FB8819AF5DBF}" type="datetimeFigureOut">
              <a:rPr lang="en-US" smtClean="0"/>
              <a:pPr/>
              <a:t>4/25/2014</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C79E7C18-AF27-49A3-B4D7-629404B5B0CE}"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9EAA12E4-B192-49F6-8195-FB8819AF5DBF}" type="datetimeFigureOut">
              <a:rPr lang="en-US" smtClean="0"/>
              <a:pPr/>
              <a:t>4/25/2014</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C79E7C18-AF27-49A3-B4D7-629404B5B0C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chart" Target="../charts/chart5.xml"/><Relationship Id="rId5" Type="http://schemas.openxmlformats.org/officeDocument/2006/relationships/chart" Target="../charts/chart4.xml"/><Relationship Id="rId10" Type="http://schemas.openxmlformats.org/officeDocument/2006/relationships/image" Target="../media/image28.png"/><Relationship Id="rId4" Type="http://schemas.openxmlformats.org/officeDocument/2006/relationships/chart" Target="../charts/chart3.xml"/><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hyperlink" Target="http://websci11.org/"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7.wmf"/></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7.wmf"/></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63.jpeg"/><Relationship Id="rId7"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6.jpeg"/><Relationship Id="rId10" Type="http://schemas.openxmlformats.org/officeDocument/2006/relationships/image" Target="../media/image60.jpeg"/><Relationship Id="rId4" Type="http://schemas.openxmlformats.org/officeDocument/2006/relationships/image" Target="../media/image65.jpeg"/><Relationship Id="rId9"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The Web</a:t>
            </a:r>
            <a:br>
              <a:rPr lang="en-US" dirty="0" smtClean="0"/>
            </a:br>
            <a:r>
              <a:rPr lang="en-US" dirty="0" smtClean="0"/>
              <a:t>Changes Everything</a:t>
            </a:r>
            <a:endParaRPr lang="en-US" dirty="0"/>
          </a:p>
        </p:txBody>
      </p:sp>
      <p:sp>
        <p:nvSpPr>
          <p:cNvPr id="5" name="Subtitle 4"/>
          <p:cNvSpPr>
            <a:spLocks noGrp="1"/>
          </p:cNvSpPr>
          <p:nvPr>
            <p:ph type="subTitle" idx="1"/>
          </p:nvPr>
        </p:nvSpPr>
        <p:spPr/>
        <p:txBody>
          <a:bodyPr/>
          <a:lstStyle/>
          <a:p>
            <a:r>
              <a:rPr lang="en-US" dirty="0" smtClean="0"/>
              <a:t>Jaime Teevan, Microsoft Research, @</a:t>
            </a:r>
            <a:r>
              <a:rPr lang="en-US" dirty="0" err="1" smtClean="0"/>
              <a:t>jteevan</a:t>
            </a:r>
            <a:endParaRPr lang="en-US" dirty="0"/>
          </a:p>
        </p:txBody>
      </p:sp>
      <p:pic>
        <p:nvPicPr>
          <p:cNvPr id="1029" name="Picture 5" descr="C:\Users\teevan\AppData\Local\Microsoft\Windows\Temporary Internet Files\Content.IE5\U7QJCUJ2\MC900431533[1].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65651" y="1219200"/>
            <a:ext cx="1851886" cy="2666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571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Revisitation</a:t>
            </a:r>
            <a:r>
              <a:rPr lang="en-US" dirty="0" smtClean="0"/>
              <a:t> on the Web</a:t>
            </a:r>
            <a:endParaRPr lang="en-US" dirty="0"/>
          </a:p>
        </p:txBody>
      </p:sp>
      <p:sp>
        <p:nvSpPr>
          <p:cNvPr id="3" name="Line 3"/>
          <p:cNvSpPr>
            <a:spLocks noChangeShapeType="1"/>
          </p:cNvSpPr>
          <p:nvPr/>
        </p:nvSpPr>
        <p:spPr bwMode="auto">
          <a:xfrm flipV="1">
            <a:off x="461963" y="3228975"/>
            <a:ext cx="8521700" cy="0"/>
          </a:xfrm>
          <a:prstGeom prst="line">
            <a:avLst/>
          </a:prstGeom>
          <a:noFill/>
          <a:ln w="76200">
            <a:solidFill>
              <a:schemeClr val="tx2"/>
            </a:solidFill>
            <a:round/>
            <a:headEnd/>
            <a:tailEnd/>
          </a:ln>
        </p:spPr>
        <p:txBody>
          <a:bodyPr>
            <a:spAutoFit/>
          </a:bodyPr>
          <a:lstStyle/>
          <a:p>
            <a:endParaRPr lang="en-US"/>
          </a:p>
        </p:txBody>
      </p:sp>
      <p:grpSp>
        <p:nvGrpSpPr>
          <p:cNvPr id="4" name="Group 4"/>
          <p:cNvGrpSpPr>
            <a:grpSpLocks/>
          </p:cNvGrpSpPr>
          <p:nvPr/>
        </p:nvGrpSpPr>
        <p:grpSpPr bwMode="auto">
          <a:xfrm>
            <a:off x="638176" y="1754191"/>
            <a:ext cx="8162936" cy="1414464"/>
            <a:chOff x="402" y="989"/>
            <a:chExt cx="5142" cy="891"/>
          </a:xfrm>
        </p:grpSpPr>
        <p:pic>
          <p:nvPicPr>
            <p:cNvPr id="5" name="Picture 5"/>
            <p:cNvPicPr>
              <a:picLocks noChangeAspect="1" noChangeArrowheads="1"/>
            </p:cNvPicPr>
            <p:nvPr/>
          </p:nvPicPr>
          <p:blipFill>
            <a:blip r:embed="rId3" cstate="print"/>
            <a:srcRect/>
            <a:stretch>
              <a:fillRect/>
            </a:stretch>
          </p:blipFill>
          <p:spPr bwMode="auto">
            <a:xfrm>
              <a:off x="3375" y="1419"/>
              <a:ext cx="384" cy="351"/>
            </a:xfrm>
            <a:prstGeom prst="rect">
              <a:avLst/>
            </a:prstGeom>
            <a:noFill/>
            <a:ln w="9525" algn="ctr">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3020" y="989"/>
              <a:ext cx="387" cy="354"/>
            </a:xfrm>
            <a:prstGeom prst="rect">
              <a:avLst/>
            </a:prstGeom>
            <a:noFill/>
            <a:ln w="9525" algn="ctr">
              <a:noFill/>
              <a:miter lim="800000"/>
              <a:headEnd/>
              <a:tailEnd/>
            </a:ln>
          </p:spPr>
        </p:pic>
        <p:pic>
          <p:nvPicPr>
            <p:cNvPr id="7" name="Picture 7"/>
            <p:cNvPicPr>
              <a:picLocks noChangeAspect="1" noChangeArrowheads="1"/>
            </p:cNvPicPr>
            <p:nvPr/>
          </p:nvPicPr>
          <p:blipFill>
            <a:blip r:embed="rId5" cstate="print"/>
            <a:srcRect/>
            <a:stretch>
              <a:fillRect/>
            </a:stretch>
          </p:blipFill>
          <p:spPr bwMode="auto">
            <a:xfrm>
              <a:off x="2986" y="1060"/>
              <a:ext cx="387" cy="387"/>
            </a:xfrm>
            <a:prstGeom prst="rect">
              <a:avLst/>
            </a:prstGeom>
            <a:noFill/>
            <a:ln w="9525" algn="ctr">
              <a:noFill/>
              <a:miter lim="800000"/>
              <a:headEnd/>
              <a:tailEnd/>
            </a:ln>
          </p:spPr>
        </p:pic>
        <p:pic>
          <p:nvPicPr>
            <p:cNvPr id="8" name="Picture 8"/>
            <p:cNvPicPr>
              <a:picLocks noChangeAspect="1" noChangeArrowheads="1"/>
            </p:cNvPicPr>
            <p:nvPr/>
          </p:nvPicPr>
          <p:blipFill>
            <a:blip r:embed="rId4" cstate="print"/>
            <a:srcRect/>
            <a:stretch>
              <a:fillRect/>
            </a:stretch>
          </p:blipFill>
          <p:spPr bwMode="auto">
            <a:xfrm>
              <a:off x="2962" y="1140"/>
              <a:ext cx="387" cy="354"/>
            </a:xfrm>
            <a:prstGeom prst="rect">
              <a:avLst/>
            </a:prstGeom>
            <a:noFill/>
            <a:ln w="9525" algn="ctr">
              <a:noFill/>
              <a:miter lim="800000"/>
              <a:headEnd/>
              <a:tailEnd/>
            </a:ln>
          </p:spPr>
        </p:pic>
        <p:pic>
          <p:nvPicPr>
            <p:cNvPr id="9" name="Picture 9"/>
            <p:cNvPicPr>
              <a:picLocks noChangeAspect="1" noChangeArrowheads="1"/>
            </p:cNvPicPr>
            <p:nvPr/>
          </p:nvPicPr>
          <p:blipFill>
            <a:blip r:embed="rId4" cstate="print"/>
            <a:srcRect/>
            <a:stretch>
              <a:fillRect/>
            </a:stretch>
          </p:blipFill>
          <p:spPr bwMode="auto">
            <a:xfrm>
              <a:off x="2927" y="1215"/>
              <a:ext cx="387" cy="354"/>
            </a:xfrm>
            <a:prstGeom prst="rect">
              <a:avLst/>
            </a:prstGeom>
            <a:noFill/>
            <a:ln w="9525" algn="ctr">
              <a:noFill/>
              <a:miter lim="800000"/>
              <a:headEnd/>
              <a:tailEnd/>
            </a:ln>
          </p:spPr>
        </p:pic>
        <p:pic>
          <p:nvPicPr>
            <p:cNvPr id="10" name="Picture 10"/>
            <p:cNvPicPr>
              <a:picLocks noChangeAspect="1" noChangeArrowheads="1"/>
            </p:cNvPicPr>
            <p:nvPr/>
          </p:nvPicPr>
          <p:blipFill>
            <a:blip r:embed="rId4" cstate="print"/>
            <a:srcRect/>
            <a:stretch>
              <a:fillRect/>
            </a:stretch>
          </p:blipFill>
          <p:spPr bwMode="auto">
            <a:xfrm>
              <a:off x="2901" y="1286"/>
              <a:ext cx="387" cy="354"/>
            </a:xfrm>
            <a:prstGeom prst="rect">
              <a:avLst/>
            </a:prstGeom>
            <a:noFill/>
            <a:ln w="9525" algn="ctr">
              <a:noFill/>
              <a:miter lim="800000"/>
              <a:headEnd/>
              <a:tailEnd/>
            </a:ln>
          </p:spPr>
        </p:pic>
        <p:pic>
          <p:nvPicPr>
            <p:cNvPr id="11" name="Picture 11"/>
            <p:cNvPicPr>
              <a:picLocks noChangeAspect="1" noChangeArrowheads="1"/>
            </p:cNvPicPr>
            <p:nvPr/>
          </p:nvPicPr>
          <p:blipFill>
            <a:blip r:embed="rId4" cstate="print"/>
            <a:srcRect/>
            <a:stretch>
              <a:fillRect/>
            </a:stretch>
          </p:blipFill>
          <p:spPr bwMode="auto">
            <a:xfrm>
              <a:off x="2879" y="1352"/>
              <a:ext cx="387" cy="354"/>
            </a:xfrm>
            <a:prstGeom prst="rect">
              <a:avLst/>
            </a:prstGeom>
            <a:noFill/>
            <a:ln w="9525" algn="ctr">
              <a:noFill/>
              <a:miter lim="800000"/>
              <a:headEnd/>
              <a:tailEnd/>
            </a:ln>
          </p:spPr>
        </p:pic>
        <p:pic>
          <p:nvPicPr>
            <p:cNvPr id="12" name="Picture 12"/>
            <p:cNvPicPr>
              <a:picLocks noChangeAspect="1" noChangeArrowheads="1"/>
            </p:cNvPicPr>
            <p:nvPr/>
          </p:nvPicPr>
          <p:blipFill>
            <a:blip r:embed="rId4" cstate="print"/>
            <a:srcRect/>
            <a:stretch>
              <a:fillRect/>
            </a:stretch>
          </p:blipFill>
          <p:spPr bwMode="auto">
            <a:xfrm>
              <a:off x="2858" y="1451"/>
              <a:ext cx="387" cy="354"/>
            </a:xfrm>
            <a:prstGeom prst="rect">
              <a:avLst/>
            </a:prstGeom>
            <a:noFill/>
            <a:ln w="9525" algn="ctr">
              <a:noFill/>
              <a:miter lim="800000"/>
              <a:headEnd/>
              <a:tailEnd/>
            </a:ln>
          </p:spPr>
        </p:pic>
        <p:pic>
          <p:nvPicPr>
            <p:cNvPr id="13" name="Picture 13"/>
            <p:cNvPicPr>
              <a:picLocks noChangeAspect="1" noChangeArrowheads="1"/>
            </p:cNvPicPr>
            <p:nvPr/>
          </p:nvPicPr>
          <p:blipFill>
            <a:blip r:embed="rId6" cstate="print"/>
            <a:srcRect/>
            <a:stretch>
              <a:fillRect/>
            </a:stretch>
          </p:blipFill>
          <p:spPr bwMode="auto">
            <a:xfrm>
              <a:off x="2134" y="1187"/>
              <a:ext cx="356" cy="347"/>
            </a:xfrm>
            <a:prstGeom prst="rect">
              <a:avLst/>
            </a:prstGeom>
            <a:noFill/>
            <a:ln w="9525" algn="ctr">
              <a:noFill/>
              <a:miter lim="800000"/>
              <a:headEnd/>
              <a:tailEnd/>
            </a:ln>
          </p:spPr>
        </p:pic>
        <p:pic>
          <p:nvPicPr>
            <p:cNvPr id="14" name="Picture 14"/>
            <p:cNvPicPr>
              <a:picLocks noChangeAspect="1" noChangeArrowheads="1"/>
            </p:cNvPicPr>
            <p:nvPr/>
          </p:nvPicPr>
          <p:blipFill>
            <a:blip r:embed="rId6" cstate="print"/>
            <a:srcRect/>
            <a:stretch>
              <a:fillRect/>
            </a:stretch>
          </p:blipFill>
          <p:spPr bwMode="auto">
            <a:xfrm>
              <a:off x="2108" y="1267"/>
              <a:ext cx="356" cy="347"/>
            </a:xfrm>
            <a:prstGeom prst="rect">
              <a:avLst/>
            </a:prstGeom>
            <a:noFill/>
            <a:ln w="9525" algn="ctr">
              <a:noFill/>
              <a:miter lim="800000"/>
              <a:headEnd/>
              <a:tailEnd/>
            </a:ln>
          </p:spPr>
        </p:pic>
        <p:pic>
          <p:nvPicPr>
            <p:cNvPr id="15" name="Picture 15"/>
            <p:cNvPicPr>
              <a:picLocks noChangeAspect="1" noChangeArrowheads="1"/>
            </p:cNvPicPr>
            <p:nvPr/>
          </p:nvPicPr>
          <p:blipFill>
            <a:blip r:embed="rId6" cstate="print"/>
            <a:srcRect/>
            <a:stretch>
              <a:fillRect/>
            </a:stretch>
          </p:blipFill>
          <p:spPr bwMode="auto">
            <a:xfrm>
              <a:off x="2078" y="1351"/>
              <a:ext cx="356" cy="347"/>
            </a:xfrm>
            <a:prstGeom prst="rect">
              <a:avLst/>
            </a:prstGeom>
            <a:noFill/>
            <a:ln w="9525" algn="ctr">
              <a:noFill/>
              <a:miter lim="800000"/>
              <a:headEnd/>
              <a:tailEnd/>
            </a:ln>
          </p:spPr>
        </p:pic>
        <p:pic>
          <p:nvPicPr>
            <p:cNvPr id="16" name="Picture 16"/>
            <p:cNvPicPr>
              <a:picLocks noChangeAspect="1" noChangeArrowheads="1"/>
            </p:cNvPicPr>
            <p:nvPr/>
          </p:nvPicPr>
          <p:blipFill>
            <a:blip r:embed="rId6" cstate="print"/>
            <a:srcRect/>
            <a:stretch>
              <a:fillRect/>
            </a:stretch>
          </p:blipFill>
          <p:spPr bwMode="auto">
            <a:xfrm>
              <a:off x="2044" y="1439"/>
              <a:ext cx="356" cy="347"/>
            </a:xfrm>
            <a:prstGeom prst="rect">
              <a:avLst/>
            </a:prstGeom>
            <a:noFill/>
            <a:ln w="9525" algn="ctr">
              <a:noFill/>
              <a:miter lim="800000"/>
              <a:headEnd/>
              <a:tailEnd/>
            </a:ln>
          </p:spPr>
        </p:pic>
        <p:pic>
          <p:nvPicPr>
            <p:cNvPr id="17" name="Picture 17"/>
            <p:cNvPicPr>
              <a:picLocks noChangeAspect="1" noChangeArrowheads="1"/>
            </p:cNvPicPr>
            <p:nvPr/>
          </p:nvPicPr>
          <p:blipFill>
            <a:blip r:embed="rId7" cstate="print"/>
            <a:srcRect/>
            <a:stretch>
              <a:fillRect/>
            </a:stretch>
          </p:blipFill>
          <p:spPr bwMode="auto">
            <a:xfrm>
              <a:off x="402" y="1517"/>
              <a:ext cx="353" cy="344"/>
            </a:xfrm>
            <a:prstGeom prst="rect">
              <a:avLst/>
            </a:prstGeom>
            <a:noFill/>
            <a:ln w="9525" algn="ctr">
              <a:noFill/>
              <a:miter lim="800000"/>
              <a:headEnd/>
              <a:tailEnd/>
            </a:ln>
          </p:spPr>
        </p:pic>
        <p:pic>
          <p:nvPicPr>
            <p:cNvPr id="18" name="Picture 18"/>
            <p:cNvPicPr>
              <a:picLocks noChangeAspect="1" noChangeArrowheads="1"/>
            </p:cNvPicPr>
            <p:nvPr/>
          </p:nvPicPr>
          <p:blipFill>
            <a:blip r:embed="rId8" cstate="print"/>
            <a:srcRect/>
            <a:stretch>
              <a:fillRect/>
            </a:stretch>
          </p:blipFill>
          <p:spPr bwMode="auto">
            <a:xfrm>
              <a:off x="807" y="1520"/>
              <a:ext cx="359" cy="350"/>
            </a:xfrm>
            <a:prstGeom prst="rect">
              <a:avLst/>
            </a:prstGeom>
            <a:noFill/>
            <a:ln w="9525" algn="ctr">
              <a:noFill/>
              <a:miter lim="800000"/>
              <a:headEnd/>
              <a:tailEnd/>
            </a:ln>
          </p:spPr>
        </p:pic>
        <p:pic>
          <p:nvPicPr>
            <p:cNvPr id="19" name="Picture 19"/>
            <p:cNvPicPr>
              <a:picLocks noChangeAspect="1" noChangeArrowheads="1"/>
            </p:cNvPicPr>
            <p:nvPr/>
          </p:nvPicPr>
          <p:blipFill>
            <a:blip r:embed="rId9" cstate="print"/>
            <a:srcRect/>
            <a:stretch>
              <a:fillRect/>
            </a:stretch>
          </p:blipFill>
          <p:spPr bwMode="auto">
            <a:xfrm>
              <a:off x="1210" y="1518"/>
              <a:ext cx="357" cy="348"/>
            </a:xfrm>
            <a:prstGeom prst="rect">
              <a:avLst/>
            </a:prstGeom>
            <a:noFill/>
            <a:ln w="9525" algn="ctr">
              <a:noFill/>
              <a:miter lim="800000"/>
              <a:headEnd/>
              <a:tailEnd/>
            </a:ln>
          </p:spPr>
        </p:pic>
        <p:pic>
          <p:nvPicPr>
            <p:cNvPr id="20" name="Picture 20"/>
            <p:cNvPicPr>
              <a:picLocks noChangeAspect="1" noChangeArrowheads="1"/>
            </p:cNvPicPr>
            <p:nvPr/>
          </p:nvPicPr>
          <p:blipFill>
            <a:blip r:embed="rId6" cstate="print"/>
            <a:srcRect/>
            <a:stretch>
              <a:fillRect/>
            </a:stretch>
          </p:blipFill>
          <p:spPr bwMode="auto">
            <a:xfrm>
              <a:off x="2022" y="1523"/>
              <a:ext cx="356" cy="347"/>
            </a:xfrm>
            <a:prstGeom prst="rect">
              <a:avLst/>
            </a:prstGeom>
            <a:noFill/>
            <a:ln w="9525" algn="ctr">
              <a:noFill/>
              <a:miter lim="800000"/>
              <a:headEnd/>
              <a:tailEnd/>
            </a:ln>
          </p:spPr>
        </p:pic>
        <p:pic>
          <p:nvPicPr>
            <p:cNvPr id="21" name="Picture 21"/>
            <p:cNvPicPr>
              <a:picLocks noChangeAspect="1" noChangeArrowheads="1"/>
            </p:cNvPicPr>
            <p:nvPr/>
          </p:nvPicPr>
          <p:blipFill>
            <a:blip r:embed="rId4" cstate="print"/>
            <a:srcRect/>
            <a:stretch>
              <a:fillRect/>
            </a:stretch>
          </p:blipFill>
          <p:spPr bwMode="auto">
            <a:xfrm>
              <a:off x="2850" y="1510"/>
              <a:ext cx="387" cy="354"/>
            </a:xfrm>
            <a:prstGeom prst="rect">
              <a:avLst/>
            </a:prstGeom>
            <a:noFill/>
            <a:ln w="9525" algn="ctr">
              <a:noFill/>
              <a:miter lim="800000"/>
              <a:headEnd/>
              <a:tailEnd/>
            </a:ln>
          </p:spPr>
        </p:pic>
        <p:pic>
          <p:nvPicPr>
            <p:cNvPr id="22" name="Picture 22"/>
            <p:cNvPicPr>
              <a:picLocks noChangeAspect="1" noChangeArrowheads="1"/>
            </p:cNvPicPr>
            <p:nvPr/>
          </p:nvPicPr>
          <p:blipFill>
            <a:blip r:embed="rId3" cstate="print"/>
            <a:srcRect/>
            <a:stretch>
              <a:fillRect/>
            </a:stretch>
          </p:blipFill>
          <p:spPr bwMode="auto">
            <a:xfrm>
              <a:off x="3304" y="1525"/>
              <a:ext cx="384" cy="351"/>
            </a:xfrm>
            <a:prstGeom prst="rect">
              <a:avLst/>
            </a:prstGeom>
            <a:noFill/>
            <a:ln w="9525" algn="ctr">
              <a:noFill/>
              <a:miter lim="800000"/>
              <a:headEnd/>
              <a:tailEnd/>
            </a:ln>
          </p:spPr>
        </p:pic>
        <p:pic>
          <p:nvPicPr>
            <p:cNvPr id="23" name="Picture 23"/>
            <p:cNvPicPr>
              <a:picLocks noChangeAspect="1" noChangeArrowheads="1"/>
            </p:cNvPicPr>
            <p:nvPr/>
          </p:nvPicPr>
          <p:blipFill>
            <a:blip r:embed="rId10" cstate="print"/>
            <a:srcRect/>
            <a:stretch>
              <a:fillRect/>
            </a:stretch>
          </p:blipFill>
          <p:spPr bwMode="auto">
            <a:xfrm>
              <a:off x="5135" y="1358"/>
              <a:ext cx="409" cy="374"/>
            </a:xfrm>
            <a:prstGeom prst="rect">
              <a:avLst/>
            </a:prstGeom>
            <a:noFill/>
            <a:ln w="9525" algn="ctr">
              <a:noFill/>
              <a:miter lim="800000"/>
              <a:headEnd/>
              <a:tailEnd/>
            </a:ln>
          </p:spPr>
        </p:pic>
        <p:pic>
          <p:nvPicPr>
            <p:cNvPr id="24" name="Picture 24"/>
            <p:cNvPicPr>
              <a:picLocks noChangeAspect="1" noChangeArrowheads="1"/>
            </p:cNvPicPr>
            <p:nvPr/>
          </p:nvPicPr>
          <p:blipFill>
            <a:blip r:embed="rId11" cstate="print"/>
            <a:srcRect/>
            <a:stretch>
              <a:fillRect/>
            </a:stretch>
          </p:blipFill>
          <p:spPr bwMode="auto">
            <a:xfrm>
              <a:off x="4254" y="1295"/>
              <a:ext cx="398" cy="364"/>
            </a:xfrm>
            <a:prstGeom prst="rect">
              <a:avLst/>
            </a:prstGeom>
            <a:noFill/>
            <a:ln w="9525" algn="ctr">
              <a:noFill/>
              <a:miter lim="800000"/>
              <a:headEnd/>
              <a:tailEnd/>
            </a:ln>
          </p:spPr>
        </p:pic>
        <p:pic>
          <p:nvPicPr>
            <p:cNvPr id="25" name="Picture 25"/>
            <p:cNvPicPr>
              <a:picLocks noChangeAspect="1" noChangeArrowheads="1"/>
            </p:cNvPicPr>
            <p:nvPr/>
          </p:nvPicPr>
          <p:blipFill>
            <a:blip r:embed="rId11" cstate="print"/>
            <a:srcRect/>
            <a:stretch>
              <a:fillRect/>
            </a:stretch>
          </p:blipFill>
          <p:spPr bwMode="auto">
            <a:xfrm>
              <a:off x="4220" y="1367"/>
              <a:ext cx="398" cy="364"/>
            </a:xfrm>
            <a:prstGeom prst="rect">
              <a:avLst/>
            </a:prstGeom>
            <a:noFill/>
            <a:ln w="9525" algn="ctr">
              <a:noFill/>
              <a:miter lim="800000"/>
              <a:headEnd/>
              <a:tailEnd/>
            </a:ln>
          </p:spPr>
        </p:pic>
        <p:pic>
          <p:nvPicPr>
            <p:cNvPr id="26" name="Picture 26"/>
            <p:cNvPicPr>
              <a:picLocks noChangeAspect="1" noChangeArrowheads="1"/>
            </p:cNvPicPr>
            <p:nvPr/>
          </p:nvPicPr>
          <p:blipFill>
            <a:blip r:embed="rId11" cstate="print"/>
            <a:srcRect/>
            <a:stretch>
              <a:fillRect/>
            </a:stretch>
          </p:blipFill>
          <p:spPr bwMode="auto">
            <a:xfrm>
              <a:off x="4171" y="1423"/>
              <a:ext cx="398" cy="364"/>
            </a:xfrm>
            <a:prstGeom prst="rect">
              <a:avLst/>
            </a:prstGeom>
            <a:noFill/>
            <a:ln w="9525" algn="ctr">
              <a:noFill/>
              <a:miter lim="800000"/>
              <a:headEnd/>
              <a:tailEnd/>
            </a:ln>
          </p:spPr>
        </p:pic>
        <p:pic>
          <p:nvPicPr>
            <p:cNvPr id="27" name="Picture 27"/>
            <p:cNvPicPr>
              <a:picLocks noChangeAspect="1" noChangeArrowheads="1"/>
            </p:cNvPicPr>
            <p:nvPr/>
          </p:nvPicPr>
          <p:blipFill>
            <a:blip r:embed="rId11" cstate="print"/>
            <a:srcRect/>
            <a:stretch>
              <a:fillRect/>
            </a:stretch>
          </p:blipFill>
          <p:spPr bwMode="auto">
            <a:xfrm>
              <a:off x="4118" y="1516"/>
              <a:ext cx="398" cy="364"/>
            </a:xfrm>
            <a:prstGeom prst="rect">
              <a:avLst/>
            </a:prstGeom>
            <a:noFill/>
            <a:ln w="9525" algn="ctr">
              <a:noFill/>
              <a:miter lim="800000"/>
              <a:headEnd/>
              <a:tailEnd/>
            </a:ln>
          </p:spPr>
        </p:pic>
        <p:pic>
          <p:nvPicPr>
            <p:cNvPr id="28" name="Picture 28"/>
            <p:cNvPicPr>
              <a:picLocks noChangeAspect="1" noChangeArrowheads="1"/>
            </p:cNvPicPr>
            <p:nvPr/>
          </p:nvPicPr>
          <p:blipFill>
            <a:blip r:embed="rId10" cstate="print"/>
            <a:srcRect/>
            <a:stretch>
              <a:fillRect/>
            </a:stretch>
          </p:blipFill>
          <p:spPr bwMode="auto">
            <a:xfrm>
              <a:off x="5077" y="1422"/>
              <a:ext cx="409" cy="374"/>
            </a:xfrm>
            <a:prstGeom prst="rect">
              <a:avLst/>
            </a:prstGeom>
            <a:noFill/>
            <a:ln w="9525" algn="ctr">
              <a:noFill/>
              <a:miter lim="800000"/>
              <a:headEnd/>
              <a:tailEnd/>
            </a:ln>
          </p:spPr>
        </p:pic>
        <p:pic>
          <p:nvPicPr>
            <p:cNvPr id="29" name="Picture 29"/>
            <p:cNvPicPr>
              <a:picLocks noChangeAspect="1" noChangeArrowheads="1"/>
            </p:cNvPicPr>
            <p:nvPr/>
          </p:nvPicPr>
          <p:blipFill>
            <a:blip r:embed="rId10" cstate="print"/>
            <a:srcRect/>
            <a:stretch>
              <a:fillRect/>
            </a:stretch>
          </p:blipFill>
          <p:spPr bwMode="auto">
            <a:xfrm>
              <a:off x="5010" y="1494"/>
              <a:ext cx="409" cy="374"/>
            </a:xfrm>
            <a:prstGeom prst="rect">
              <a:avLst/>
            </a:prstGeom>
            <a:noFill/>
            <a:ln w="9525" algn="ctr">
              <a:noFill/>
              <a:miter lim="800000"/>
              <a:headEnd/>
              <a:tailEnd/>
            </a:ln>
          </p:spPr>
        </p:pic>
      </p:grpSp>
      <p:sp>
        <p:nvSpPr>
          <p:cNvPr id="30" name="Text Box 30"/>
          <p:cNvSpPr txBox="1">
            <a:spLocks noChangeArrowheads="1"/>
          </p:cNvSpPr>
          <p:nvPr/>
        </p:nvSpPr>
        <p:spPr bwMode="auto">
          <a:xfrm>
            <a:off x="711200" y="3319463"/>
            <a:ext cx="8148384" cy="246221"/>
          </a:xfrm>
          <a:prstGeom prst="rect">
            <a:avLst/>
          </a:prstGeom>
          <a:noFill/>
          <a:ln w="9525" algn="ctr">
            <a:noFill/>
            <a:miter lim="800000"/>
            <a:headEnd/>
            <a:tailEnd/>
          </a:ln>
        </p:spPr>
        <p:txBody>
          <a:bodyPr wrap="none">
            <a:spAutoFit/>
          </a:bodyPr>
          <a:lstStyle/>
          <a:p>
            <a:r>
              <a:rPr lang="en-US" sz="1000" dirty="0" smtClean="0">
                <a:solidFill>
                  <a:schemeClr val="tx2"/>
                </a:solidFill>
              </a:rPr>
              <a:t>January	February	March 	April    	May        	June	July   	August     	September</a:t>
            </a:r>
            <a:endParaRPr lang="en-US" sz="1000" dirty="0">
              <a:solidFill>
                <a:schemeClr val="tx2"/>
              </a:solidFill>
            </a:endParaRPr>
          </a:p>
        </p:txBody>
      </p:sp>
      <p:sp>
        <p:nvSpPr>
          <p:cNvPr id="31" name="Text Box 31"/>
          <p:cNvSpPr txBox="1">
            <a:spLocks noChangeArrowheads="1"/>
          </p:cNvSpPr>
          <p:nvPr/>
        </p:nvSpPr>
        <p:spPr bwMode="auto">
          <a:xfrm>
            <a:off x="166688" y="1960563"/>
            <a:ext cx="1899559" cy="400110"/>
          </a:xfrm>
          <a:prstGeom prst="rect">
            <a:avLst/>
          </a:prstGeom>
          <a:noFill/>
          <a:ln w="9525" algn="ctr">
            <a:noFill/>
            <a:miter lim="800000"/>
            <a:headEnd/>
            <a:tailEnd/>
          </a:ln>
        </p:spPr>
        <p:txBody>
          <a:bodyPr wrap="none">
            <a:spAutoFit/>
          </a:bodyPr>
          <a:lstStyle/>
          <a:p>
            <a:r>
              <a:rPr lang="en-US" sz="2000" dirty="0">
                <a:solidFill>
                  <a:schemeClr val="tx2"/>
                </a:solidFill>
              </a:rPr>
              <a:t>Content Changes</a:t>
            </a:r>
          </a:p>
        </p:txBody>
      </p:sp>
      <p:sp>
        <p:nvSpPr>
          <p:cNvPr id="33" name="Text Box 32"/>
          <p:cNvSpPr txBox="1">
            <a:spLocks noChangeArrowheads="1"/>
          </p:cNvSpPr>
          <p:nvPr/>
        </p:nvSpPr>
        <p:spPr bwMode="auto">
          <a:xfrm>
            <a:off x="176213" y="5416550"/>
            <a:ext cx="1638300" cy="400050"/>
          </a:xfrm>
          <a:prstGeom prst="rect">
            <a:avLst/>
          </a:prstGeom>
          <a:noFill/>
          <a:ln w="9525" algn="ctr">
            <a:noFill/>
            <a:miter lim="800000"/>
            <a:headEnd/>
            <a:tailEnd/>
          </a:ln>
        </p:spPr>
        <p:txBody>
          <a:bodyPr wrap="none">
            <a:spAutoFit/>
          </a:bodyPr>
          <a:lstStyle/>
          <a:p>
            <a:r>
              <a:rPr lang="en-US" sz="2000" dirty="0" smtClean="0">
                <a:solidFill>
                  <a:schemeClr val="accent1"/>
                </a:solidFill>
              </a:rPr>
              <a:t>People Revisit</a:t>
            </a:r>
            <a:endParaRPr lang="en-US" sz="2000" dirty="0">
              <a:solidFill>
                <a:schemeClr val="accent1"/>
              </a:solidFill>
            </a:endParaRPr>
          </a:p>
        </p:txBody>
      </p:sp>
      <p:grpSp>
        <p:nvGrpSpPr>
          <p:cNvPr id="70" name="Group 69"/>
          <p:cNvGrpSpPr/>
          <p:nvPr/>
        </p:nvGrpSpPr>
        <p:grpSpPr>
          <a:xfrm>
            <a:off x="381001" y="4403725"/>
            <a:ext cx="8521700" cy="1047750"/>
            <a:chOff x="381001" y="4403725"/>
            <a:chExt cx="8521700" cy="1047750"/>
          </a:xfrm>
        </p:grpSpPr>
        <p:sp>
          <p:nvSpPr>
            <p:cNvPr id="38" name="Line 37"/>
            <p:cNvSpPr>
              <a:spLocks noChangeShapeType="1"/>
            </p:cNvSpPr>
            <p:nvPr/>
          </p:nvSpPr>
          <p:spPr bwMode="auto">
            <a:xfrm flipV="1">
              <a:off x="381001" y="4724400"/>
              <a:ext cx="8521700" cy="0"/>
            </a:xfrm>
            <a:prstGeom prst="line">
              <a:avLst/>
            </a:prstGeom>
            <a:noFill/>
            <a:ln w="76200">
              <a:solidFill>
                <a:schemeClr val="accent1"/>
              </a:solidFill>
              <a:round/>
              <a:headEnd/>
              <a:tailEnd/>
            </a:ln>
          </p:spPr>
          <p:txBody>
            <a:bodyPr>
              <a:spAutoFit/>
            </a:bodyPr>
            <a:lstStyle/>
            <a:p>
              <a:endParaRPr lang="en-US"/>
            </a:p>
          </p:txBody>
        </p:sp>
        <p:sp>
          <p:nvSpPr>
            <p:cNvPr id="39" name="Text Box 38"/>
            <p:cNvSpPr txBox="1">
              <a:spLocks noChangeArrowheads="1"/>
            </p:cNvSpPr>
            <p:nvPr/>
          </p:nvSpPr>
          <p:spPr bwMode="auto">
            <a:xfrm>
              <a:off x="720726" y="4403725"/>
              <a:ext cx="8148638" cy="246063"/>
            </a:xfrm>
            <a:prstGeom prst="rect">
              <a:avLst/>
            </a:prstGeom>
            <a:noFill/>
            <a:ln w="9525" algn="ctr">
              <a:noFill/>
              <a:miter lim="800000"/>
              <a:headEnd/>
              <a:tailEnd/>
            </a:ln>
          </p:spPr>
          <p:txBody>
            <a:bodyPr wrap="none">
              <a:spAutoFit/>
            </a:bodyPr>
            <a:lstStyle/>
            <a:p>
              <a:r>
                <a:rPr lang="en-US" sz="1000" dirty="0" smtClean="0">
                  <a:solidFill>
                    <a:schemeClr val="accent1">
                      <a:lumMod val="75000"/>
                    </a:schemeClr>
                  </a:solidFill>
                </a:rPr>
                <a:t>January	February	March 	April    	May        	June	July   	August     	September</a:t>
              </a:r>
              <a:endParaRPr lang="en-US" sz="1000" dirty="0">
                <a:solidFill>
                  <a:schemeClr val="accent1">
                    <a:lumMod val="75000"/>
                  </a:schemeClr>
                </a:solidFill>
              </a:endParaRPr>
            </a:p>
          </p:txBody>
        </p:sp>
        <p:pic>
          <p:nvPicPr>
            <p:cNvPr id="40" name="Picture 39"/>
            <p:cNvPicPr>
              <a:picLocks noChangeAspect="1" noChangeArrowheads="1"/>
            </p:cNvPicPr>
            <p:nvPr/>
          </p:nvPicPr>
          <p:blipFill>
            <a:blip r:embed="rId8" cstate="print"/>
            <a:srcRect/>
            <a:stretch>
              <a:fillRect/>
            </a:stretch>
          </p:blipFill>
          <p:spPr bwMode="auto">
            <a:xfrm>
              <a:off x="1227138" y="4816475"/>
              <a:ext cx="569913" cy="555625"/>
            </a:xfrm>
            <a:prstGeom prst="rect">
              <a:avLst/>
            </a:prstGeom>
            <a:noFill/>
            <a:ln w="9525" algn="ctr">
              <a:noFill/>
              <a:miter lim="800000"/>
              <a:headEnd/>
              <a:tailEnd/>
            </a:ln>
          </p:spPr>
        </p:pic>
        <p:pic>
          <p:nvPicPr>
            <p:cNvPr id="41" name="Picture 40"/>
            <p:cNvPicPr>
              <a:picLocks noChangeAspect="1" noChangeArrowheads="1"/>
            </p:cNvPicPr>
            <p:nvPr/>
          </p:nvPicPr>
          <p:blipFill>
            <a:blip r:embed="rId4" cstate="print"/>
            <a:srcRect/>
            <a:stretch>
              <a:fillRect/>
            </a:stretch>
          </p:blipFill>
          <p:spPr bwMode="auto">
            <a:xfrm>
              <a:off x="4419601" y="4814888"/>
              <a:ext cx="614363" cy="561975"/>
            </a:xfrm>
            <a:prstGeom prst="rect">
              <a:avLst/>
            </a:prstGeom>
            <a:noFill/>
            <a:ln w="9525" algn="ctr">
              <a:noFill/>
              <a:miter lim="800000"/>
              <a:headEnd/>
              <a:tailEnd/>
            </a:ln>
          </p:spPr>
        </p:pic>
        <p:pic>
          <p:nvPicPr>
            <p:cNvPr id="42" name="Picture 41"/>
            <p:cNvPicPr>
              <a:picLocks noChangeAspect="1" noChangeArrowheads="1"/>
            </p:cNvPicPr>
            <p:nvPr/>
          </p:nvPicPr>
          <p:blipFill>
            <a:blip r:embed="rId10" cstate="print"/>
            <a:srcRect/>
            <a:stretch>
              <a:fillRect/>
            </a:stretch>
          </p:blipFill>
          <p:spPr bwMode="auto">
            <a:xfrm>
              <a:off x="8053388" y="4814888"/>
              <a:ext cx="649288" cy="593725"/>
            </a:xfrm>
            <a:prstGeom prst="rect">
              <a:avLst/>
            </a:prstGeom>
            <a:noFill/>
            <a:ln w="9525" algn="ctr">
              <a:noFill/>
              <a:miter lim="800000"/>
              <a:headEnd/>
              <a:tailEnd/>
            </a:ln>
          </p:spPr>
        </p:pic>
        <p:pic>
          <p:nvPicPr>
            <p:cNvPr id="43" name="Picture 42"/>
            <p:cNvPicPr>
              <a:picLocks noChangeAspect="1" noChangeArrowheads="1"/>
            </p:cNvPicPr>
            <p:nvPr/>
          </p:nvPicPr>
          <p:blipFill>
            <a:blip r:embed="rId11" cstate="print"/>
            <a:srcRect/>
            <a:stretch>
              <a:fillRect/>
            </a:stretch>
          </p:blipFill>
          <p:spPr bwMode="auto">
            <a:xfrm>
              <a:off x="7178676" y="4824413"/>
              <a:ext cx="631825" cy="577850"/>
            </a:xfrm>
            <a:prstGeom prst="rect">
              <a:avLst/>
            </a:prstGeom>
            <a:noFill/>
            <a:ln w="9525" algn="ctr">
              <a:noFill/>
              <a:miter lim="800000"/>
              <a:headEnd/>
              <a:tailEnd/>
            </a:ln>
          </p:spPr>
        </p:pic>
        <p:pic>
          <p:nvPicPr>
            <p:cNvPr id="44" name="Picture 43"/>
            <p:cNvPicPr>
              <a:picLocks noChangeAspect="1" noChangeArrowheads="1"/>
            </p:cNvPicPr>
            <p:nvPr/>
          </p:nvPicPr>
          <p:blipFill>
            <a:blip r:embed="rId4" cstate="print"/>
            <a:srcRect/>
            <a:stretch>
              <a:fillRect/>
            </a:stretch>
          </p:blipFill>
          <p:spPr bwMode="auto">
            <a:xfrm>
              <a:off x="4649788" y="4889500"/>
              <a:ext cx="614363" cy="561975"/>
            </a:xfrm>
            <a:prstGeom prst="rect">
              <a:avLst/>
            </a:prstGeom>
            <a:noFill/>
            <a:ln w="9525" algn="ctr">
              <a:noFill/>
              <a:miter lim="800000"/>
              <a:headEnd/>
              <a:tailEnd/>
            </a:ln>
          </p:spPr>
        </p:pic>
      </p:grpSp>
      <p:grpSp>
        <p:nvGrpSpPr>
          <p:cNvPr id="71" name="Group 70"/>
          <p:cNvGrpSpPr/>
          <p:nvPr/>
        </p:nvGrpSpPr>
        <p:grpSpPr>
          <a:xfrm>
            <a:off x="1519238" y="3667125"/>
            <a:ext cx="6807200" cy="641351"/>
            <a:chOff x="1519238" y="3667125"/>
            <a:chExt cx="6807200" cy="641351"/>
          </a:xfrm>
        </p:grpSpPr>
        <p:sp>
          <p:nvSpPr>
            <p:cNvPr id="34" name="Line 33"/>
            <p:cNvSpPr>
              <a:spLocks noChangeShapeType="1"/>
            </p:cNvSpPr>
            <p:nvPr/>
          </p:nvSpPr>
          <p:spPr bwMode="auto">
            <a:xfrm>
              <a:off x="1519238" y="3681413"/>
              <a:ext cx="0" cy="622300"/>
            </a:xfrm>
            <a:prstGeom prst="line">
              <a:avLst/>
            </a:prstGeom>
            <a:noFill/>
            <a:ln w="38100">
              <a:solidFill>
                <a:schemeClr val="accent1"/>
              </a:solidFill>
              <a:round/>
              <a:headEnd/>
              <a:tailEnd/>
            </a:ln>
          </p:spPr>
          <p:txBody>
            <a:bodyPr>
              <a:spAutoFit/>
            </a:bodyPr>
            <a:lstStyle/>
            <a:p>
              <a:endParaRPr lang="en-US"/>
            </a:p>
          </p:txBody>
        </p:sp>
        <p:sp>
          <p:nvSpPr>
            <p:cNvPr id="35" name="Line 34"/>
            <p:cNvSpPr>
              <a:spLocks noChangeShapeType="1"/>
            </p:cNvSpPr>
            <p:nvPr/>
          </p:nvSpPr>
          <p:spPr bwMode="auto">
            <a:xfrm>
              <a:off x="4749801" y="3667125"/>
              <a:ext cx="0" cy="623888"/>
            </a:xfrm>
            <a:prstGeom prst="line">
              <a:avLst/>
            </a:prstGeom>
            <a:noFill/>
            <a:ln w="38100">
              <a:solidFill>
                <a:schemeClr val="accent1"/>
              </a:solidFill>
              <a:round/>
              <a:headEnd/>
              <a:tailEnd/>
            </a:ln>
          </p:spPr>
          <p:txBody>
            <a:bodyPr>
              <a:spAutoFit/>
            </a:bodyPr>
            <a:lstStyle/>
            <a:p>
              <a:endParaRPr lang="en-US"/>
            </a:p>
          </p:txBody>
        </p:sp>
        <p:sp>
          <p:nvSpPr>
            <p:cNvPr id="36" name="Line 35"/>
            <p:cNvSpPr>
              <a:spLocks noChangeShapeType="1"/>
            </p:cNvSpPr>
            <p:nvPr/>
          </p:nvSpPr>
          <p:spPr bwMode="auto">
            <a:xfrm>
              <a:off x="7477126" y="3684588"/>
              <a:ext cx="0" cy="623888"/>
            </a:xfrm>
            <a:prstGeom prst="line">
              <a:avLst/>
            </a:prstGeom>
            <a:noFill/>
            <a:ln w="38100">
              <a:solidFill>
                <a:schemeClr val="accent1"/>
              </a:solidFill>
              <a:round/>
              <a:headEnd/>
              <a:tailEnd/>
            </a:ln>
          </p:spPr>
          <p:txBody>
            <a:bodyPr>
              <a:spAutoFit/>
            </a:bodyPr>
            <a:lstStyle/>
            <a:p>
              <a:endParaRPr lang="en-US"/>
            </a:p>
          </p:txBody>
        </p:sp>
        <p:sp>
          <p:nvSpPr>
            <p:cNvPr id="37" name="Line 36"/>
            <p:cNvSpPr>
              <a:spLocks noChangeShapeType="1"/>
            </p:cNvSpPr>
            <p:nvPr/>
          </p:nvSpPr>
          <p:spPr bwMode="auto">
            <a:xfrm>
              <a:off x="8326438" y="3678238"/>
              <a:ext cx="0" cy="622300"/>
            </a:xfrm>
            <a:prstGeom prst="line">
              <a:avLst/>
            </a:prstGeom>
            <a:noFill/>
            <a:ln w="38100">
              <a:solidFill>
                <a:schemeClr val="accent1"/>
              </a:solidFill>
              <a:round/>
              <a:headEnd/>
              <a:tailEnd/>
            </a:ln>
          </p:spPr>
          <p:txBody>
            <a:bodyPr>
              <a:spAutoFit/>
            </a:bodyPr>
            <a:lstStyle/>
            <a:p>
              <a:endParaRPr lang="en-US"/>
            </a:p>
          </p:txBody>
        </p:sp>
        <p:sp>
          <p:nvSpPr>
            <p:cNvPr id="45" name="Line 44"/>
            <p:cNvSpPr>
              <a:spLocks noChangeShapeType="1"/>
            </p:cNvSpPr>
            <p:nvPr/>
          </p:nvSpPr>
          <p:spPr bwMode="auto">
            <a:xfrm>
              <a:off x="4902201" y="3667125"/>
              <a:ext cx="0" cy="623888"/>
            </a:xfrm>
            <a:prstGeom prst="line">
              <a:avLst/>
            </a:prstGeom>
            <a:noFill/>
            <a:ln w="38100">
              <a:solidFill>
                <a:schemeClr val="accent1"/>
              </a:solidFill>
              <a:round/>
              <a:headEnd/>
              <a:tailEnd/>
            </a:ln>
          </p:spPr>
          <p:txBody>
            <a:bodyPr>
              <a:spAutoFit/>
            </a:bodyPr>
            <a:lstStyle/>
            <a:p>
              <a:endParaRPr lang="en-US"/>
            </a:p>
          </p:txBody>
        </p:sp>
      </p:grpSp>
      <p:sp>
        <p:nvSpPr>
          <p:cNvPr id="72" name="Rectangle 71"/>
          <p:cNvSpPr/>
          <p:nvPr/>
        </p:nvSpPr>
        <p:spPr>
          <a:xfrm>
            <a:off x="0" y="1676400"/>
            <a:ext cx="9144000" cy="2667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2438400" y="5715000"/>
            <a:ext cx="5715000" cy="461665"/>
          </a:xfrm>
          <a:prstGeom prst="rect">
            <a:avLst/>
          </a:prstGeom>
          <a:noFill/>
        </p:spPr>
        <p:txBody>
          <a:bodyPr wrap="square" rtlCol="0">
            <a:spAutoFit/>
          </a:bodyPr>
          <a:lstStyle/>
          <a:p>
            <a:r>
              <a:rPr lang="en-US" sz="2400" i="1" dirty="0" smtClean="0">
                <a:solidFill>
                  <a:schemeClr val="accent2"/>
                </a:solidFill>
              </a:rPr>
              <a:t>What’s the last Web page you visited?</a:t>
            </a:r>
            <a:endParaRPr lang="en-US" sz="2400" i="1" dirty="0">
              <a:solidFill>
                <a:schemeClr val="accent2"/>
              </a:solidFill>
            </a:endParaRPr>
          </a:p>
        </p:txBody>
      </p:sp>
      <p:sp>
        <p:nvSpPr>
          <p:cNvPr id="74" name="Content Placeholder 2"/>
          <p:cNvSpPr txBox="1">
            <a:spLocks/>
          </p:cNvSpPr>
          <p:nvPr/>
        </p:nvSpPr>
        <p:spPr>
          <a:xfrm>
            <a:off x="609600" y="1589567"/>
            <a:ext cx="5181600" cy="2718909"/>
          </a:xfrm>
          <a:prstGeom prst="rect">
            <a:avLst/>
          </a:prstGeom>
          <a:noFill/>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err="1"/>
              <a:t>Revisitation</a:t>
            </a:r>
            <a:r>
              <a:rPr lang="en-US" dirty="0"/>
              <a:t> patterns</a:t>
            </a:r>
          </a:p>
          <a:p>
            <a:pPr lvl="1"/>
            <a:r>
              <a:rPr lang="en-US" dirty="0"/>
              <a:t>Log analysis</a:t>
            </a:r>
          </a:p>
          <a:p>
            <a:pPr lvl="2"/>
            <a:r>
              <a:rPr lang="en-US" dirty="0"/>
              <a:t>Browser logs for </a:t>
            </a:r>
            <a:r>
              <a:rPr lang="en-US" dirty="0" err="1"/>
              <a:t>revisitation</a:t>
            </a:r>
            <a:endParaRPr lang="en-US" dirty="0"/>
          </a:p>
          <a:p>
            <a:pPr lvl="2"/>
            <a:r>
              <a:rPr lang="en-US" dirty="0"/>
              <a:t>Query logs for re-finding</a:t>
            </a:r>
          </a:p>
          <a:p>
            <a:pPr lvl="1"/>
            <a:r>
              <a:rPr lang="en-US" dirty="0"/>
              <a:t>User survey for intent</a:t>
            </a:r>
          </a:p>
        </p:txBody>
      </p:sp>
    </p:spTree>
    <p:extLst>
      <p:ext uri="{BB962C8B-B14F-4D97-AF65-F5344CB8AC3E}">
        <p14:creationId xmlns:p14="http://schemas.microsoft.com/office/powerpoint/2010/main" val="119281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72" grpId="0" animBg="1"/>
      <p:bldP spid="73" grpId="0"/>
      <p:bldP spid="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a:t>
            </a:r>
            <a:r>
              <a:rPr lang="en-US" dirty="0" err="1" smtClean="0"/>
              <a:t>Revisitation</a:t>
            </a:r>
            <a:endParaRPr lang="en-US" dirty="0"/>
          </a:p>
        </p:txBody>
      </p:sp>
      <p:sp>
        <p:nvSpPr>
          <p:cNvPr id="3" name="Content Placeholder 2"/>
          <p:cNvSpPr>
            <a:spLocks noGrp="1"/>
          </p:cNvSpPr>
          <p:nvPr>
            <p:ph sz="quarter" idx="1"/>
          </p:nvPr>
        </p:nvSpPr>
        <p:spPr>
          <a:xfrm>
            <a:off x="609600" y="1589567"/>
            <a:ext cx="4114800" cy="4572000"/>
          </a:xfrm>
        </p:spPr>
        <p:txBody>
          <a:bodyPr/>
          <a:lstStyle/>
          <a:p>
            <a:r>
              <a:rPr lang="en-US" dirty="0" smtClean="0"/>
              <a:t>Summary metrics</a:t>
            </a:r>
          </a:p>
          <a:p>
            <a:pPr lvl="1"/>
            <a:r>
              <a:rPr lang="en-US" dirty="0" smtClean="0"/>
              <a:t>Unique visitors</a:t>
            </a:r>
          </a:p>
          <a:p>
            <a:pPr lvl="1"/>
            <a:r>
              <a:rPr lang="en-US" dirty="0" smtClean="0"/>
              <a:t>Visits/user</a:t>
            </a:r>
          </a:p>
          <a:p>
            <a:pPr lvl="1"/>
            <a:r>
              <a:rPr lang="en-US" dirty="0" smtClean="0"/>
              <a:t>Time between visits</a:t>
            </a:r>
          </a:p>
          <a:p>
            <a:r>
              <a:rPr lang="en-US" dirty="0" err="1" smtClean="0"/>
              <a:t>Revisitation</a:t>
            </a:r>
            <a:r>
              <a:rPr lang="en-US" dirty="0" smtClean="0"/>
              <a:t> curves</a:t>
            </a:r>
          </a:p>
          <a:p>
            <a:pPr lvl="1"/>
            <a:r>
              <a:rPr lang="en-US" dirty="0" smtClean="0"/>
              <a:t>Revisit interval histogram</a:t>
            </a:r>
          </a:p>
          <a:p>
            <a:pPr lvl="1"/>
            <a:r>
              <a:rPr lang="en-US" dirty="0" smtClean="0"/>
              <a:t>Normalized</a:t>
            </a:r>
          </a:p>
        </p:txBody>
      </p:sp>
      <p:graphicFrame>
        <p:nvGraphicFramePr>
          <p:cNvPr id="5" name="Content Placeholder 4"/>
          <p:cNvGraphicFramePr>
            <a:graphicFrameLocks noGrp="1"/>
          </p:cNvGraphicFramePr>
          <p:nvPr>
            <p:ph sz="quarter" idx="2"/>
            <p:extLst>
              <p:ext uri="{D42A27DB-BD31-4B8C-83A1-F6EECF244321}">
                <p14:modId xmlns:p14="http://schemas.microsoft.com/office/powerpoint/2010/main" val="1177521239"/>
              </p:ext>
            </p:extLst>
          </p:nvPr>
        </p:nvGraphicFramePr>
        <p:xfrm>
          <a:off x="4648200" y="1600201"/>
          <a:ext cx="40386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p:nvPr/>
        </p:nvSpPr>
        <p:spPr>
          <a:xfrm>
            <a:off x="6553200" y="5638800"/>
            <a:ext cx="15240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smtClean="0"/>
              <a:t>Time</a:t>
            </a:r>
            <a:r>
              <a:rPr lang="en-US" sz="1800" b="1" dirty="0" smtClean="0"/>
              <a:t> </a:t>
            </a:r>
            <a:r>
              <a:rPr lang="en-US" sz="1800" dirty="0" smtClean="0"/>
              <a:t>Interval</a:t>
            </a:r>
            <a:endParaRPr lang="en-US" sz="1800" dirty="0"/>
          </a:p>
        </p:txBody>
      </p:sp>
      <p:pic>
        <p:nvPicPr>
          <p:cNvPr id="8"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Lst>
          </a:blip>
          <a:srcRect/>
          <a:stretch>
            <a:fillRect/>
          </a:stretch>
        </p:blipFill>
        <p:spPr bwMode="auto">
          <a:xfrm>
            <a:off x="762000" y="5257800"/>
            <a:ext cx="579300" cy="659098"/>
          </a:xfrm>
          <a:prstGeom prst="rect">
            <a:avLst/>
          </a:prstGeom>
          <a:noFill/>
          <a:ln w="9525">
            <a:solidFill>
              <a:schemeClr val="tx2"/>
            </a:solidFill>
            <a:miter lim="800000"/>
            <a:headEnd/>
            <a:tailEnd/>
          </a:ln>
          <a:effectLst/>
        </p:spPr>
      </p:pic>
      <p:grpSp>
        <p:nvGrpSpPr>
          <p:cNvPr id="15" name="Group 14"/>
          <p:cNvGrpSpPr/>
          <p:nvPr/>
        </p:nvGrpSpPr>
        <p:grpSpPr>
          <a:xfrm>
            <a:off x="1066800" y="5257800"/>
            <a:ext cx="1036500" cy="945078"/>
            <a:chOff x="914400" y="5257800"/>
            <a:chExt cx="1036500" cy="945078"/>
          </a:xfrm>
        </p:grpSpPr>
        <p:pic>
          <p:nvPicPr>
            <p:cNvPr id="10"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Lst>
            </a:blip>
            <a:srcRect/>
            <a:stretch>
              <a:fillRect/>
            </a:stretch>
          </p:blipFill>
          <p:spPr bwMode="auto">
            <a:xfrm>
              <a:off x="1371600" y="5257800"/>
              <a:ext cx="579300" cy="659098"/>
            </a:xfrm>
            <a:prstGeom prst="rect">
              <a:avLst/>
            </a:prstGeom>
            <a:noFill/>
            <a:ln w="9525">
              <a:solidFill>
                <a:schemeClr val="tx2"/>
              </a:solidFill>
              <a:miter lim="800000"/>
              <a:headEnd/>
              <a:tailEnd/>
            </a:ln>
            <a:effectLst/>
          </p:spPr>
        </p:pic>
        <p:sp>
          <p:nvSpPr>
            <p:cNvPr id="11" name="Arc 66"/>
            <p:cNvSpPr>
              <a:spLocks/>
            </p:cNvSpPr>
            <p:nvPr/>
          </p:nvSpPr>
          <p:spPr bwMode="auto">
            <a:xfrm rot="10800000">
              <a:off x="914400" y="5833546"/>
              <a:ext cx="609600" cy="369332"/>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wrap="square" anchor="ctr">
              <a:spAutoFit/>
            </a:bodyPr>
            <a:lstStyle/>
            <a:p>
              <a:endParaRPr lang="en-US">
                <a:latin typeface="Garamond" pitchFamily="18" charset="0"/>
              </a:endParaRPr>
            </a:p>
          </p:txBody>
        </p:sp>
      </p:grpSp>
      <p:grpSp>
        <p:nvGrpSpPr>
          <p:cNvPr id="17" name="Group 16"/>
          <p:cNvGrpSpPr/>
          <p:nvPr/>
        </p:nvGrpSpPr>
        <p:grpSpPr>
          <a:xfrm>
            <a:off x="1905000" y="5257800"/>
            <a:ext cx="1828800" cy="978932"/>
            <a:chOff x="1752600" y="5257800"/>
            <a:chExt cx="1828800" cy="978932"/>
          </a:xfrm>
        </p:grpSpPr>
        <p:pic>
          <p:nvPicPr>
            <p:cNvPr id="13"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Lst>
            </a:blip>
            <a:srcRect/>
            <a:stretch>
              <a:fillRect/>
            </a:stretch>
          </p:blipFill>
          <p:spPr bwMode="auto">
            <a:xfrm>
              <a:off x="3002100" y="5257800"/>
              <a:ext cx="579300" cy="659098"/>
            </a:xfrm>
            <a:prstGeom prst="rect">
              <a:avLst/>
            </a:prstGeom>
            <a:noFill/>
            <a:ln w="9525">
              <a:solidFill>
                <a:schemeClr val="tx2"/>
              </a:solidFill>
              <a:miter lim="800000"/>
              <a:headEnd/>
              <a:tailEnd/>
            </a:ln>
            <a:effectLst/>
          </p:spPr>
        </p:pic>
        <p:sp>
          <p:nvSpPr>
            <p:cNvPr id="14" name="Arc 66"/>
            <p:cNvSpPr>
              <a:spLocks/>
            </p:cNvSpPr>
            <p:nvPr/>
          </p:nvSpPr>
          <p:spPr bwMode="auto">
            <a:xfrm rot="10800000">
              <a:off x="1752600" y="5867400"/>
              <a:ext cx="1447800" cy="369332"/>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wrap="square" anchor="ctr">
              <a:spAutoFit/>
            </a:bodyPr>
            <a:lstStyle/>
            <a:p>
              <a:endParaRPr lang="en-US">
                <a:latin typeface="Garamond" pitchFamily="18" charset="0"/>
              </a:endParaRPr>
            </a:p>
          </p:txBody>
        </p:sp>
      </p:grpSp>
      <p:grpSp>
        <p:nvGrpSpPr>
          <p:cNvPr id="19" name="Group 18"/>
          <p:cNvGrpSpPr/>
          <p:nvPr/>
        </p:nvGrpSpPr>
        <p:grpSpPr>
          <a:xfrm>
            <a:off x="3581400" y="5257800"/>
            <a:ext cx="960300" cy="978932"/>
            <a:chOff x="3429000" y="5257800"/>
            <a:chExt cx="960300" cy="978932"/>
          </a:xfrm>
        </p:grpSpPr>
        <p:pic>
          <p:nvPicPr>
            <p:cNvPr id="16"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Lst>
            </a:blip>
            <a:srcRect/>
            <a:stretch>
              <a:fillRect/>
            </a:stretch>
          </p:blipFill>
          <p:spPr bwMode="auto">
            <a:xfrm>
              <a:off x="3810000" y="5257800"/>
              <a:ext cx="579300" cy="659098"/>
            </a:xfrm>
            <a:prstGeom prst="rect">
              <a:avLst/>
            </a:prstGeom>
            <a:noFill/>
            <a:ln w="9525">
              <a:solidFill>
                <a:schemeClr val="tx2"/>
              </a:solidFill>
              <a:miter lim="800000"/>
              <a:headEnd/>
              <a:tailEnd/>
            </a:ln>
            <a:effectLst/>
          </p:spPr>
        </p:pic>
        <p:sp>
          <p:nvSpPr>
            <p:cNvPr id="18" name="Arc 66"/>
            <p:cNvSpPr>
              <a:spLocks/>
            </p:cNvSpPr>
            <p:nvPr/>
          </p:nvSpPr>
          <p:spPr bwMode="auto">
            <a:xfrm rot="10800000">
              <a:off x="3429000" y="5867400"/>
              <a:ext cx="609600" cy="369332"/>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wrap="square" anchor="ctr">
              <a:spAutoFit/>
            </a:bodyPr>
            <a:lstStyle/>
            <a:p>
              <a:endParaRPr lang="en-US">
                <a:latin typeface="Garamond" pitchFamily="18" charset="0"/>
              </a:endParaRPr>
            </a:p>
          </p:txBody>
        </p:sp>
      </p:grpSp>
      <p:sp>
        <p:nvSpPr>
          <p:cNvPr id="20" name="Oval 19"/>
          <p:cNvSpPr/>
          <p:nvPr/>
        </p:nvSpPr>
        <p:spPr>
          <a:xfrm>
            <a:off x="7467600" y="1676400"/>
            <a:ext cx="381000" cy="381000"/>
          </a:xfrm>
          <a:prstGeom prst="ellipse">
            <a:avLst/>
          </a:prstGeom>
          <a:solidFill>
            <a:schemeClr val="accent4">
              <a:lumMod val="60000"/>
              <a:lumOff val="40000"/>
              <a:alpha val="50196"/>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500"/>
                                  </p:stCondLst>
                                  <p:childTnLst>
                                    <p:set>
                                      <p:cBhvr>
                                        <p:cTn id="17" dur="1" fill="hold">
                                          <p:stCondLst>
                                            <p:cond delay="0"/>
                                          </p:stCondLst>
                                        </p:cTn>
                                        <p:tgtEl>
                                          <p:spTgt spid="15"/>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500"/>
                                  </p:stCondLst>
                                  <p:childTnLst>
                                    <p:set>
                                      <p:cBhvr>
                                        <p:cTn id="20" dur="1" fill="hold">
                                          <p:stCondLst>
                                            <p:cond delay="0"/>
                                          </p:stCondLst>
                                        </p:cTn>
                                        <p:tgtEl>
                                          <p:spTgt spid="17"/>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nodeType="afterEffect">
                                  <p:stCondLst>
                                    <p:cond delay="50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5" grpId="0">
        <p:bldAsOne/>
      </p:bldGraphic>
      <p:bldP spid="7"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p:cNvPicPr>
            <a:picLocks noGrp="1" noChangeAspect="1" noChangeArrowheads="1"/>
          </p:cNvPicPr>
          <p:nvPr>
            <p:ph sz="quarter" idx="2"/>
          </p:nvPr>
        </p:nvPicPr>
        <p:blipFill>
          <a:blip r:embed="rId3" cstate="print"/>
          <a:srcRect/>
          <a:stretch>
            <a:fillRect/>
          </a:stretch>
        </p:blipFill>
        <p:spPr bwMode="auto">
          <a:xfrm>
            <a:off x="4845050" y="1648496"/>
            <a:ext cx="3886200" cy="4453183"/>
          </a:xfrm>
          <a:prstGeom prst="rect">
            <a:avLst/>
          </a:prstGeom>
          <a:noFill/>
          <a:ln w="9525">
            <a:noFill/>
            <a:miter lim="800000"/>
            <a:headEnd/>
            <a:tailEnd/>
          </a:ln>
          <a:effectLst/>
        </p:spPr>
      </p:pic>
      <p:sp>
        <p:nvSpPr>
          <p:cNvPr id="5" name="Title 4"/>
          <p:cNvSpPr>
            <a:spLocks noGrp="1"/>
          </p:cNvSpPr>
          <p:nvPr>
            <p:ph type="title"/>
          </p:nvPr>
        </p:nvSpPr>
        <p:spPr/>
        <p:txBody>
          <a:bodyPr/>
          <a:lstStyle/>
          <a:p>
            <a:r>
              <a:rPr lang="en-US" dirty="0" smtClean="0"/>
              <a:t>Four </a:t>
            </a:r>
            <a:r>
              <a:rPr lang="en-US" dirty="0" err="1" smtClean="0"/>
              <a:t>Revisitation</a:t>
            </a:r>
            <a:r>
              <a:rPr lang="en-US" dirty="0" smtClean="0"/>
              <a:t> Patterns</a:t>
            </a:r>
            <a:endParaRPr lang="en-US" dirty="0"/>
          </a:p>
        </p:txBody>
      </p:sp>
      <p:sp>
        <p:nvSpPr>
          <p:cNvPr id="6" name="Content Placeholder 5"/>
          <p:cNvSpPr>
            <a:spLocks noGrp="1"/>
          </p:cNvSpPr>
          <p:nvPr>
            <p:ph sz="quarter" idx="1"/>
          </p:nvPr>
        </p:nvSpPr>
        <p:spPr/>
        <p:txBody>
          <a:bodyPr>
            <a:normAutofit fontScale="85000" lnSpcReduction="10000"/>
          </a:bodyPr>
          <a:lstStyle/>
          <a:p>
            <a:r>
              <a:rPr lang="en-US" i="1" dirty="0" smtClean="0"/>
              <a:t>Fast</a:t>
            </a:r>
          </a:p>
          <a:p>
            <a:pPr lvl="1"/>
            <a:r>
              <a:rPr lang="en-US" dirty="0" smtClean="0"/>
              <a:t>Hub-and-spoke</a:t>
            </a:r>
          </a:p>
          <a:p>
            <a:pPr lvl="1"/>
            <a:r>
              <a:rPr lang="en-US" dirty="0" smtClean="0"/>
              <a:t>Navigation within site</a:t>
            </a:r>
          </a:p>
          <a:p>
            <a:r>
              <a:rPr lang="en-US" i="1" dirty="0" smtClean="0"/>
              <a:t>Hybrid</a:t>
            </a:r>
          </a:p>
          <a:p>
            <a:pPr lvl="1"/>
            <a:r>
              <a:rPr lang="en-US" dirty="0" smtClean="0"/>
              <a:t>High quality </a:t>
            </a:r>
            <a:r>
              <a:rPr lang="en-US" i="1" dirty="0" smtClean="0"/>
              <a:t>fast</a:t>
            </a:r>
            <a:r>
              <a:rPr lang="en-US" dirty="0" smtClean="0"/>
              <a:t> pages</a:t>
            </a:r>
          </a:p>
          <a:p>
            <a:r>
              <a:rPr lang="en-US" i="1" dirty="0" smtClean="0"/>
              <a:t>Medium</a:t>
            </a:r>
          </a:p>
          <a:p>
            <a:pPr lvl="1"/>
            <a:r>
              <a:rPr lang="en-US" dirty="0" smtClean="0"/>
              <a:t>Popular homepages</a:t>
            </a:r>
          </a:p>
          <a:p>
            <a:pPr lvl="1"/>
            <a:r>
              <a:rPr lang="en-US" dirty="0" smtClean="0"/>
              <a:t>Mail and Web applications</a:t>
            </a:r>
          </a:p>
          <a:p>
            <a:r>
              <a:rPr lang="en-US" i="1" dirty="0" smtClean="0"/>
              <a:t>Slow</a:t>
            </a:r>
          </a:p>
          <a:p>
            <a:pPr lvl="1"/>
            <a:r>
              <a:rPr lang="en-US" dirty="0" smtClean="0"/>
              <a:t>Entry pages, bank pages</a:t>
            </a:r>
          </a:p>
          <a:p>
            <a:pPr lvl="1"/>
            <a:r>
              <a:rPr lang="en-US" dirty="0" smtClean="0"/>
              <a:t>Accessed via search engine</a:t>
            </a:r>
            <a:endParaRPr lang="en-US" dirty="0"/>
          </a:p>
        </p:txBody>
      </p:sp>
      <p:graphicFrame>
        <p:nvGraphicFramePr>
          <p:cNvPr id="10" name="Content Placeholder 4"/>
          <p:cNvGraphicFramePr>
            <a:graphicFrameLocks/>
          </p:cNvGraphicFramePr>
          <p:nvPr>
            <p:extLst>
              <p:ext uri="{D42A27DB-BD31-4B8C-83A1-F6EECF244321}">
                <p14:modId xmlns:p14="http://schemas.microsoft.com/office/powerpoint/2010/main" val="3638138911"/>
              </p:ext>
            </p:extLst>
          </p:nvPr>
        </p:nvGraphicFramePr>
        <p:xfrm>
          <a:off x="2133600" y="3505200"/>
          <a:ext cx="1524000" cy="609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ontent Placeholder 4"/>
          <p:cNvGraphicFramePr>
            <a:graphicFrameLocks/>
          </p:cNvGraphicFramePr>
          <p:nvPr>
            <p:extLst>
              <p:ext uri="{D42A27DB-BD31-4B8C-83A1-F6EECF244321}">
                <p14:modId xmlns:p14="http://schemas.microsoft.com/office/powerpoint/2010/main" val="3655463988"/>
              </p:ext>
            </p:extLst>
          </p:nvPr>
        </p:nvGraphicFramePr>
        <p:xfrm>
          <a:off x="1676400" y="4648200"/>
          <a:ext cx="1524000" cy="609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ontent Placeholder 4"/>
          <p:cNvGraphicFramePr>
            <a:graphicFrameLocks/>
          </p:cNvGraphicFramePr>
          <p:nvPr>
            <p:extLst>
              <p:ext uri="{D42A27DB-BD31-4B8C-83A1-F6EECF244321}">
                <p14:modId xmlns:p14="http://schemas.microsoft.com/office/powerpoint/2010/main" val="3973362550"/>
              </p:ext>
            </p:extLst>
          </p:nvPr>
        </p:nvGraphicFramePr>
        <p:xfrm>
          <a:off x="1905000" y="2667000"/>
          <a:ext cx="1524000" cy="609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Content Placeholder 4"/>
          <p:cNvGraphicFramePr>
            <a:graphicFrameLocks/>
          </p:cNvGraphicFramePr>
          <p:nvPr>
            <p:extLst>
              <p:ext uri="{D42A27DB-BD31-4B8C-83A1-F6EECF244321}">
                <p14:modId xmlns:p14="http://schemas.microsoft.com/office/powerpoint/2010/main" val="2565855949"/>
              </p:ext>
            </p:extLst>
          </p:nvPr>
        </p:nvGraphicFramePr>
        <p:xfrm>
          <a:off x="1600200" y="1524000"/>
          <a:ext cx="1524000" cy="609600"/>
        </p:xfrm>
        <a:graphic>
          <a:graphicData uri="http://schemas.openxmlformats.org/drawingml/2006/chart">
            <c:chart xmlns:c="http://schemas.openxmlformats.org/drawingml/2006/chart" xmlns:r="http://schemas.openxmlformats.org/officeDocument/2006/relationships" r:id="rId7"/>
          </a:graphicData>
        </a:graphic>
      </p:graphicFrame>
      <p:pic>
        <p:nvPicPr>
          <p:cNvPr id="2053" name="Picture 5"/>
          <p:cNvPicPr>
            <a:picLocks noChangeAspect="1" noChangeArrowheads="1"/>
          </p:cNvPicPr>
          <p:nvPr/>
        </p:nvPicPr>
        <p:blipFill>
          <a:blip r:embed="rId8" cstate="print"/>
          <a:srcRect/>
          <a:stretch>
            <a:fillRect/>
          </a:stretch>
        </p:blipFill>
        <p:spPr bwMode="auto">
          <a:xfrm>
            <a:off x="4845050" y="1648496"/>
            <a:ext cx="3886200" cy="4453183"/>
          </a:xfrm>
          <a:prstGeom prst="rect">
            <a:avLst/>
          </a:prstGeom>
          <a:noFill/>
          <a:ln w="9525">
            <a:noFill/>
            <a:miter lim="800000"/>
            <a:headEnd/>
            <a:tailEnd/>
          </a:ln>
          <a:effectLst/>
        </p:spPr>
      </p:pic>
      <p:pic>
        <p:nvPicPr>
          <p:cNvPr id="2052" name="Picture 4"/>
          <p:cNvPicPr>
            <a:picLocks noChangeAspect="1" noChangeArrowheads="1"/>
          </p:cNvPicPr>
          <p:nvPr/>
        </p:nvPicPr>
        <p:blipFill>
          <a:blip r:embed="rId9" cstate="print"/>
          <a:srcRect/>
          <a:stretch>
            <a:fillRect/>
          </a:stretch>
        </p:blipFill>
        <p:spPr bwMode="auto">
          <a:xfrm>
            <a:off x="4845050" y="1648496"/>
            <a:ext cx="3886200" cy="4453183"/>
          </a:xfrm>
          <a:prstGeom prst="rect">
            <a:avLst/>
          </a:prstGeom>
          <a:noFill/>
          <a:ln w="9525">
            <a:noFill/>
            <a:miter lim="800000"/>
            <a:headEnd/>
            <a:tailEnd/>
          </a:ln>
          <a:effectLst/>
        </p:spPr>
      </p:pic>
      <p:pic>
        <p:nvPicPr>
          <p:cNvPr id="2051" name="Picture 3"/>
          <p:cNvPicPr>
            <a:picLocks noChangeAspect="1" noChangeArrowheads="1"/>
          </p:cNvPicPr>
          <p:nvPr/>
        </p:nvPicPr>
        <p:blipFill>
          <a:blip r:embed="rId10" cstate="print"/>
          <a:srcRect/>
          <a:stretch>
            <a:fillRect/>
          </a:stretch>
        </p:blipFill>
        <p:spPr bwMode="auto">
          <a:xfrm>
            <a:off x="4845050" y="1648496"/>
            <a:ext cx="3886200" cy="445318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Graphic spid="12" grpId="0">
        <p:bldAsOne/>
      </p:bldGraphic>
      <p:bldGraphic spid="1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and </a:t>
            </a:r>
            <a:r>
              <a:rPr lang="en-US" dirty="0" err="1" smtClean="0"/>
              <a:t>Revisitation</a:t>
            </a:r>
            <a:endParaRPr lang="en-US" dirty="0"/>
          </a:p>
        </p:txBody>
      </p:sp>
      <p:sp>
        <p:nvSpPr>
          <p:cNvPr id="3" name="Content Placeholder 2"/>
          <p:cNvSpPr>
            <a:spLocks noGrp="1"/>
          </p:cNvSpPr>
          <p:nvPr>
            <p:ph sz="quarter" idx="1"/>
          </p:nvPr>
        </p:nvSpPr>
        <p:spPr/>
        <p:txBody>
          <a:bodyPr/>
          <a:lstStyle/>
          <a:p>
            <a:r>
              <a:rPr lang="en-US" dirty="0" smtClean="0"/>
              <a:t>Repeat query (33%)</a:t>
            </a:r>
          </a:p>
          <a:p>
            <a:pPr lvl="1"/>
            <a:r>
              <a:rPr lang="en-US" i="1" dirty="0" smtClean="0"/>
              <a:t>university of </a:t>
            </a:r>
            <a:r>
              <a:rPr lang="en-US" i="1" dirty="0" err="1" smtClean="0"/>
              <a:t>michigan</a:t>
            </a:r>
            <a:endParaRPr lang="en-US" i="1" dirty="0" smtClean="0"/>
          </a:p>
          <a:p>
            <a:r>
              <a:rPr lang="en-US" dirty="0" smtClean="0"/>
              <a:t>Repeat click (39%)</a:t>
            </a:r>
          </a:p>
          <a:p>
            <a:pPr lvl="1"/>
            <a:r>
              <a:rPr lang="en-US" dirty="0" smtClean="0">
                <a:hlinkClick r:id="rId3"/>
              </a:rPr>
              <a:t>http://umich.edu</a:t>
            </a:r>
            <a:endParaRPr lang="en-US" dirty="0" smtClean="0"/>
          </a:p>
          <a:p>
            <a:pPr lvl="1"/>
            <a:r>
              <a:rPr lang="en-US" dirty="0" smtClean="0"/>
              <a:t>Query </a:t>
            </a:r>
            <a:r>
              <a:rPr lang="en-US" dirty="0" smtClean="0">
                <a:sym typeface="Wingdings" pitchFamily="2" charset="2"/>
              </a:rPr>
              <a:t> </a:t>
            </a:r>
            <a:r>
              <a:rPr lang="en-US" i="1" dirty="0" smtClean="0">
                <a:sym typeface="Wingdings" pitchFamily="2" charset="2"/>
              </a:rPr>
              <a:t>um </a:t>
            </a:r>
            <a:r>
              <a:rPr lang="en-US" i="1" dirty="0" err="1" smtClean="0">
                <a:sym typeface="Wingdings" pitchFamily="2" charset="2"/>
              </a:rPr>
              <a:t>ann</a:t>
            </a:r>
            <a:r>
              <a:rPr lang="en-US" i="1" dirty="0" smtClean="0">
                <a:sym typeface="Wingdings" pitchFamily="2" charset="2"/>
              </a:rPr>
              <a:t> arbor</a:t>
            </a:r>
            <a:endParaRPr lang="en-US" i="1" dirty="0" smtClean="0"/>
          </a:p>
          <a:p>
            <a:r>
              <a:rPr lang="en-US" dirty="0" smtClean="0"/>
              <a:t>Lots of repeats (43%)</a:t>
            </a:r>
          </a:p>
          <a:p>
            <a:pPr lvl="1"/>
            <a:r>
              <a:rPr lang="en-US" dirty="0" smtClean="0"/>
              <a:t>Many navigational</a:t>
            </a:r>
          </a:p>
        </p:txBody>
      </p:sp>
      <p:graphicFrame>
        <p:nvGraphicFramePr>
          <p:cNvPr id="8" name="Content Placeholder 7"/>
          <p:cNvGraphicFramePr>
            <a:graphicFrameLocks noGrp="1"/>
          </p:cNvGraphicFramePr>
          <p:nvPr>
            <p:ph sz="quarter" idx="2"/>
            <p:extLst>
              <p:ext uri="{D42A27DB-BD31-4B8C-83A1-F6EECF244321}">
                <p14:modId xmlns:p14="http://schemas.microsoft.com/office/powerpoint/2010/main" val="484357917"/>
              </p:ext>
            </p:extLst>
          </p:nvPr>
        </p:nvGraphicFramePr>
        <p:xfrm>
          <a:off x="4845050" y="2209800"/>
          <a:ext cx="3886200" cy="2560320"/>
        </p:xfrm>
        <a:graphic>
          <a:graphicData uri="http://schemas.openxmlformats.org/drawingml/2006/table">
            <a:tbl>
              <a:tblPr firstRow="1" bandRow="1">
                <a:tableStyleId>{5C22544A-7EE6-4342-B048-85BDC9FD1C3A}</a:tableStyleId>
              </a:tblPr>
              <a:tblGrid>
                <a:gridCol w="971550"/>
                <a:gridCol w="971550"/>
                <a:gridCol w="971550"/>
                <a:gridCol w="971550"/>
              </a:tblGrid>
              <a:tr h="370840">
                <a:tc>
                  <a:txBody>
                    <a:bodyPr/>
                    <a:lstStyle/>
                    <a:p>
                      <a:endParaRPr lang="en-US" dirty="0"/>
                    </a:p>
                  </a:txBody>
                  <a:tcPr/>
                </a:tc>
                <a:tc>
                  <a:txBody>
                    <a:bodyPr/>
                    <a:lstStyle/>
                    <a:p>
                      <a:endParaRPr lang="en-US" dirty="0"/>
                    </a:p>
                  </a:txBody>
                  <a:tcPr>
                    <a:lnR w="38100" cap="flat" cmpd="sng" algn="ctr">
                      <a:solidFill>
                        <a:schemeClr val="bg1"/>
                      </a:solidFill>
                      <a:prstDash val="solid"/>
                      <a:round/>
                      <a:headEnd type="none" w="med" len="med"/>
                      <a:tailEnd type="none" w="med" len="med"/>
                    </a:lnR>
                  </a:tcPr>
                </a:tc>
                <a:tc>
                  <a:txBody>
                    <a:bodyPr/>
                    <a:lstStyle/>
                    <a:p>
                      <a:r>
                        <a:rPr lang="en-US" dirty="0" smtClean="0"/>
                        <a:t>Repeat Click</a:t>
                      </a:r>
                      <a:endParaRPr lang="en-US" dirty="0"/>
                    </a:p>
                  </a:txBody>
                  <a:tcPr>
                    <a:lnL w="38100" cap="flat" cmpd="sng" algn="ctr">
                      <a:solidFill>
                        <a:schemeClr val="bg1"/>
                      </a:solidFill>
                      <a:prstDash val="solid"/>
                      <a:round/>
                      <a:headEnd type="none" w="med" len="med"/>
                      <a:tailEnd type="none" w="med" len="med"/>
                    </a:lnL>
                  </a:tcPr>
                </a:tc>
                <a:tc>
                  <a:txBody>
                    <a:bodyPr/>
                    <a:lstStyle/>
                    <a:p>
                      <a:r>
                        <a:rPr lang="en-US" dirty="0" smtClean="0"/>
                        <a:t>New Click</a:t>
                      </a:r>
                      <a:endParaRPr lang="en-US" dirty="0"/>
                    </a:p>
                  </a:txBody>
                  <a:tcPr/>
                </a:tc>
              </a:tr>
              <a:tr h="370840">
                <a:tc>
                  <a:txBody>
                    <a:bodyPr/>
                    <a:lstStyle/>
                    <a:p>
                      <a:r>
                        <a:rPr lang="en-US" dirty="0" smtClean="0"/>
                        <a:t>Repeat Query</a:t>
                      </a:r>
                      <a:endParaRPr lang="en-US" dirty="0"/>
                    </a:p>
                  </a:txBody>
                  <a:tcPr/>
                </a:tc>
                <a:tc>
                  <a:txBody>
                    <a:bodyPr/>
                    <a:lstStyle/>
                    <a:p>
                      <a:pPr algn="ctr"/>
                      <a:r>
                        <a:rPr lang="en-US" i="0" dirty="0" smtClean="0"/>
                        <a:t>33%</a:t>
                      </a:r>
                      <a:endParaRPr lang="en-US" i="0" dirty="0"/>
                    </a:p>
                  </a:txBody>
                  <a:tcPr anchor="ctr">
                    <a:lnR w="38100" cap="flat" cmpd="sng" algn="ctr">
                      <a:solidFill>
                        <a:schemeClr val="bg1"/>
                      </a:solidFill>
                      <a:prstDash val="solid"/>
                      <a:round/>
                      <a:headEnd type="none" w="med" len="med"/>
                      <a:tailEnd type="none" w="med" len="med"/>
                    </a:lnR>
                  </a:tcPr>
                </a:tc>
                <a:tc>
                  <a:txBody>
                    <a:bodyPr/>
                    <a:lstStyle/>
                    <a:p>
                      <a:pPr algn="ctr"/>
                      <a:r>
                        <a:rPr lang="en-US" i="0" dirty="0" smtClean="0"/>
                        <a:t>29%</a:t>
                      </a:r>
                      <a:endParaRPr lang="en-US" i="0" dirty="0"/>
                    </a:p>
                  </a:txBody>
                  <a:tcPr anchor="ctr">
                    <a:lnL w="38100" cap="flat" cmpd="sng" algn="ctr">
                      <a:solidFill>
                        <a:schemeClr val="bg1"/>
                      </a:solidFill>
                      <a:prstDash val="solid"/>
                      <a:round/>
                      <a:headEnd type="none" w="med" len="med"/>
                      <a:tailEnd type="none" w="med" len="med"/>
                    </a:lnL>
                    <a:solidFill>
                      <a:schemeClr val="accent6">
                        <a:lumMod val="40000"/>
                        <a:lumOff val="60000"/>
                      </a:schemeClr>
                    </a:solidFill>
                  </a:tcPr>
                </a:tc>
                <a:tc>
                  <a:txBody>
                    <a:bodyPr/>
                    <a:lstStyle/>
                    <a:p>
                      <a:pPr algn="ctr"/>
                      <a:r>
                        <a:rPr lang="en-US" i="0" dirty="0" smtClean="0"/>
                        <a:t>4%</a:t>
                      </a:r>
                      <a:endParaRPr lang="en-US" i="0" dirty="0"/>
                    </a:p>
                  </a:txBody>
                  <a:tcPr anchor="ctr">
                    <a:solidFill>
                      <a:schemeClr val="accent6">
                        <a:lumMod val="40000"/>
                        <a:lumOff val="60000"/>
                      </a:schemeClr>
                    </a:solidFill>
                  </a:tcPr>
                </a:tc>
              </a:tr>
              <a:tr h="370840">
                <a:tc>
                  <a:txBody>
                    <a:bodyPr/>
                    <a:lstStyle/>
                    <a:p>
                      <a:r>
                        <a:rPr lang="en-US" dirty="0" smtClean="0"/>
                        <a:t>New Query</a:t>
                      </a:r>
                      <a:endParaRPr lang="en-US" dirty="0"/>
                    </a:p>
                  </a:txBody>
                  <a:tcPr>
                    <a:lnB w="38100" cap="flat" cmpd="sng" algn="ctr">
                      <a:solidFill>
                        <a:schemeClr val="bg1"/>
                      </a:solidFill>
                      <a:prstDash val="solid"/>
                      <a:round/>
                      <a:headEnd type="none" w="med" len="med"/>
                      <a:tailEnd type="none" w="med" len="med"/>
                    </a:lnB>
                  </a:tcPr>
                </a:tc>
                <a:tc>
                  <a:txBody>
                    <a:bodyPr/>
                    <a:lstStyle/>
                    <a:p>
                      <a:pPr algn="ctr"/>
                      <a:r>
                        <a:rPr lang="en-US" i="0" dirty="0" smtClean="0"/>
                        <a:t>67%</a:t>
                      </a:r>
                      <a:endParaRPr lang="en-US" i="0" dirty="0"/>
                    </a:p>
                  </a:txBody>
                  <a:tcPr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ctr"/>
                      <a:r>
                        <a:rPr lang="en-US" i="0" dirty="0" smtClean="0"/>
                        <a:t>10%</a:t>
                      </a:r>
                      <a:endParaRPr lang="en-US" i="0" dirty="0"/>
                    </a:p>
                  </a:txBody>
                  <a:tcPr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n-US" i="0" dirty="0" smtClean="0"/>
                        <a:t>57%</a:t>
                      </a:r>
                      <a:endParaRPr lang="en-US" i="0" dirty="0"/>
                    </a:p>
                  </a:txBody>
                  <a:tcPr anchor="ctr">
                    <a:lnB w="38100" cap="flat" cmpd="sng" algn="ctr">
                      <a:solidFill>
                        <a:schemeClr val="bg1"/>
                      </a:solidFill>
                      <a:prstDash val="solid"/>
                      <a:round/>
                      <a:headEnd type="none" w="med" len="med"/>
                      <a:tailEnd type="none" w="med" len="med"/>
                    </a:lnB>
                    <a:solidFill>
                      <a:schemeClr val="accent6">
                        <a:lumMod val="20000"/>
                        <a:lumOff val="80000"/>
                      </a:schemeClr>
                    </a:solidFill>
                  </a:tcPr>
                </a:tc>
              </a:tr>
              <a:tr h="370840">
                <a:tc>
                  <a:txBody>
                    <a:bodyPr/>
                    <a:lstStyle/>
                    <a:p>
                      <a:endParaRPr lang="en-US" dirty="0" smtClean="0"/>
                    </a:p>
                    <a:p>
                      <a:endParaRPr lang="en-US" dirty="0"/>
                    </a:p>
                  </a:txBody>
                  <a:tcPr>
                    <a:lnT w="38100" cap="flat" cmpd="sng" algn="ctr">
                      <a:solidFill>
                        <a:schemeClr val="bg1"/>
                      </a:solidFill>
                      <a:prstDash val="solid"/>
                      <a:round/>
                      <a:headEnd type="none" w="med" len="med"/>
                      <a:tailEnd type="none" w="med" len="med"/>
                    </a:lnT>
                  </a:tcPr>
                </a:tc>
                <a:tc>
                  <a:txBody>
                    <a:bodyPr/>
                    <a:lstStyle/>
                    <a:p>
                      <a:pPr algn="ctr"/>
                      <a:endParaRPr lang="en-US"/>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algn="ctr"/>
                      <a:r>
                        <a:rPr lang="en-US" dirty="0" smtClean="0"/>
                        <a:t>39%</a:t>
                      </a:r>
                      <a:endParaRPr lang="en-US" dirty="0"/>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pPr algn="ctr"/>
                      <a:r>
                        <a:rPr lang="en-US" dirty="0" smtClean="0"/>
                        <a:t>61%</a:t>
                      </a:r>
                      <a:endParaRPr lang="en-US" dirty="0"/>
                    </a:p>
                  </a:txBody>
                  <a:tcPr anchor="ctr">
                    <a:lnT w="38100" cap="flat" cmpd="sng" algn="ctr">
                      <a:solidFill>
                        <a:schemeClr val="bg1"/>
                      </a:solidFill>
                      <a:prstDash val="solid"/>
                      <a:round/>
                      <a:headEnd type="none" w="med" len="med"/>
                      <a:tailEnd type="none" w="med" len="med"/>
                    </a:lnT>
                  </a:tcPr>
                </a:tc>
              </a:tr>
            </a:tbl>
          </a:graphicData>
        </a:graphic>
      </p:graphicFrame>
      <p:grpSp>
        <p:nvGrpSpPr>
          <p:cNvPr id="27" name="Group 26"/>
          <p:cNvGrpSpPr/>
          <p:nvPr/>
        </p:nvGrpSpPr>
        <p:grpSpPr>
          <a:xfrm>
            <a:off x="6793992" y="2843784"/>
            <a:ext cx="1905000" cy="1295400"/>
            <a:chOff x="6781800" y="2819400"/>
            <a:chExt cx="1905000" cy="1295400"/>
          </a:xfrm>
        </p:grpSpPr>
        <p:cxnSp>
          <p:nvCxnSpPr>
            <p:cNvPr id="16" name="Straight Connector 15"/>
            <p:cNvCxnSpPr/>
            <p:nvPr/>
          </p:nvCxnSpPr>
          <p:spPr>
            <a:xfrm>
              <a:off x="6781800" y="2819400"/>
              <a:ext cx="0" cy="12954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781800" y="2819400"/>
              <a:ext cx="1905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781800" y="4114800"/>
              <a:ext cx="9525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686800" y="2819400"/>
              <a:ext cx="0" cy="6477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734300" y="3467100"/>
              <a:ext cx="0" cy="6477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734300" y="3467100"/>
              <a:ext cx="9525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6793992" y="4133088"/>
            <a:ext cx="970257" cy="6477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761457" y="2005584"/>
            <a:ext cx="20574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791200" y="2843784"/>
            <a:ext cx="970257" cy="6477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68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par>
                                <p:cTn id="22" presetID="1" presetClass="exit"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94947" y="685800"/>
            <a:ext cx="7554107" cy="5486400"/>
          </a:xfrm>
          <a:prstGeom prst="rect">
            <a:avLst/>
          </a:prstGeom>
        </p:spPr>
      </p:pic>
      <p:sp>
        <p:nvSpPr>
          <p:cNvPr id="12" name="Rectangle 11"/>
          <p:cNvSpPr/>
          <p:nvPr/>
        </p:nvSpPr>
        <p:spPr>
          <a:xfrm>
            <a:off x="1447800" y="3733800"/>
            <a:ext cx="3581400" cy="614361"/>
          </a:xfrm>
          <a:prstGeom prst="rect">
            <a:avLst/>
          </a:prstGeom>
          <a:solidFill>
            <a:schemeClr val="accent2">
              <a:alpha val="30196"/>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447800" y="4451131"/>
            <a:ext cx="3581400" cy="501869"/>
          </a:xfrm>
          <a:prstGeom prst="rect">
            <a:avLst/>
          </a:prstGeom>
          <a:solidFill>
            <a:schemeClr val="accent2">
              <a:alpha val="30196"/>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48050" y="5107533"/>
            <a:ext cx="4552950" cy="912267"/>
          </a:xfrm>
          <a:prstGeom prst="rect">
            <a:avLst/>
          </a:prstGeom>
          <a:solidFill>
            <a:schemeClr val="accent2">
              <a:alpha val="30196"/>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3528985" y="5194335"/>
            <a:ext cx="4391080" cy="728777"/>
            <a:chOff x="4443385" y="1916668"/>
            <a:chExt cx="4391080" cy="728777"/>
          </a:xfrm>
        </p:grpSpPr>
        <p:pic>
          <p:nvPicPr>
            <p:cNvPr id="5" name="Picture 4"/>
            <p:cNvPicPr>
              <a:picLocks noChangeAspect="1"/>
            </p:cNvPicPr>
            <p:nvPr/>
          </p:nvPicPr>
          <p:blipFill>
            <a:blip r:embed="rId4"/>
            <a:stretch>
              <a:fillRect/>
            </a:stretch>
          </p:blipFill>
          <p:spPr>
            <a:xfrm>
              <a:off x="4443385" y="1928688"/>
              <a:ext cx="4391080" cy="716757"/>
            </a:xfrm>
            <a:prstGeom prst="rect">
              <a:avLst/>
            </a:prstGeom>
            <a:ln>
              <a:solidFill>
                <a:schemeClr val="accent2"/>
              </a:solidFill>
            </a:ln>
            <a:effectLst>
              <a:outerShdw blurRad="50800" dist="38100" dir="2700000" algn="tl" rotWithShape="0">
                <a:prstClr val="black">
                  <a:alpha val="40000"/>
                </a:prstClr>
              </a:outerShdw>
            </a:effectLst>
          </p:spPr>
        </p:pic>
        <p:sp>
          <p:nvSpPr>
            <p:cNvPr id="6" name="TextBox 5"/>
            <p:cNvSpPr txBox="1"/>
            <p:nvPr/>
          </p:nvSpPr>
          <p:spPr>
            <a:xfrm>
              <a:off x="8229600" y="1916668"/>
              <a:ext cx="457200" cy="369332"/>
            </a:xfrm>
            <a:prstGeom prst="rect">
              <a:avLst/>
            </a:prstGeom>
            <a:noFill/>
          </p:spPr>
          <p:txBody>
            <a:bodyPr wrap="square" rtlCol="0">
              <a:spAutoFit/>
            </a:bodyPr>
            <a:lstStyle/>
            <a:p>
              <a:r>
                <a:rPr lang="en-US" dirty="0" smtClean="0">
                  <a:solidFill>
                    <a:schemeClr val="accent2"/>
                  </a:solidFill>
                  <a:effectLst>
                    <a:outerShdw blurRad="50800" dist="38100" dir="2700000" algn="tl" rotWithShape="0">
                      <a:prstClr val="black">
                        <a:alpha val="40000"/>
                      </a:prstClr>
                    </a:outerShdw>
                  </a:effectLst>
                </a:rPr>
                <a:t>6</a:t>
              </a:r>
              <a:r>
                <a:rPr lang="en-US" baseline="30000" dirty="0" smtClean="0">
                  <a:solidFill>
                    <a:schemeClr val="accent2"/>
                  </a:solidFill>
                  <a:effectLst>
                    <a:outerShdw blurRad="50800" dist="38100" dir="2700000" algn="tl" rotWithShape="0">
                      <a:prstClr val="black">
                        <a:alpha val="40000"/>
                      </a:prstClr>
                    </a:outerShdw>
                  </a:effectLst>
                </a:rPr>
                <a:t>th</a:t>
              </a:r>
              <a:r>
                <a:rPr lang="en-US" dirty="0" smtClean="0">
                  <a:solidFill>
                    <a:schemeClr val="accent2"/>
                  </a:solidFill>
                  <a:effectLst>
                    <a:outerShdw blurRad="50800" dist="38100" dir="2700000" algn="tl" rotWithShape="0">
                      <a:prstClr val="black">
                        <a:alpha val="40000"/>
                      </a:prstClr>
                    </a:outerShdw>
                  </a:effectLst>
                </a:rPr>
                <a:t> </a:t>
              </a:r>
              <a:endParaRPr lang="en-US" dirty="0">
                <a:solidFill>
                  <a:schemeClr val="accent2"/>
                </a:solidFill>
                <a:effectLst>
                  <a:outerShdw blurRad="50800" dist="38100" dir="2700000" algn="tl" rotWithShape="0">
                    <a:prstClr val="black">
                      <a:alpha val="40000"/>
                    </a:prstClr>
                  </a:outerShdw>
                </a:effectLst>
              </a:endParaRPr>
            </a:p>
          </p:txBody>
        </p:sp>
      </p:grpSp>
    </p:spTree>
    <p:extLst>
      <p:ext uri="{BB962C8B-B14F-4D97-AF65-F5344CB8AC3E}">
        <p14:creationId xmlns:p14="http://schemas.microsoft.com/office/powerpoint/2010/main" val="95086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66667E-6 3.33333E-6 L -0.25104 -0.44375 " pathEditMode="relative" rAng="0" ptsTypes="AA">
                                      <p:cBhvr>
                                        <p:cTn id="26" dur="2000" fill="hold"/>
                                        <p:tgtEl>
                                          <p:spTgt spid="17"/>
                                        </p:tgtEl>
                                        <p:attrNameLst>
                                          <p:attrName>ppt_x</p:attrName>
                                          <p:attrName>ppt_y</p:attrName>
                                        </p:attrNameLst>
                                      </p:cBhvr>
                                      <p:rCtr x="-12552" y="-22199"/>
                                    </p:animMotion>
                                  </p:childTnLst>
                                </p:cTn>
                              </p:par>
                              <p:par>
                                <p:cTn id="27" presetID="1" presetClass="exit" presetSubtype="0" fill="hold" grpId="1"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4" grpId="0" animBg="1"/>
      <p:bldP spid="14" grpId="1" animBg="1"/>
      <p:bldP spid="15" grpId="0" animBg="1"/>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a:t>
            </a:r>
            <a:r>
              <a:rPr lang="en-US" dirty="0" err="1" smtClean="0"/>
              <a:t>Revisitation</a:t>
            </a:r>
            <a:r>
              <a:rPr lang="en-US" dirty="0" smtClean="0"/>
              <a:t> and Change Relate</a:t>
            </a:r>
            <a:endParaRPr lang="en-US" dirty="0"/>
          </a:p>
        </p:txBody>
      </p:sp>
      <p:sp>
        <p:nvSpPr>
          <p:cNvPr id="3" name="Line 3"/>
          <p:cNvSpPr>
            <a:spLocks noChangeShapeType="1"/>
          </p:cNvSpPr>
          <p:nvPr/>
        </p:nvSpPr>
        <p:spPr bwMode="auto">
          <a:xfrm flipV="1">
            <a:off x="461963" y="3228975"/>
            <a:ext cx="8521700" cy="0"/>
          </a:xfrm>
          <a:prstGeom prst="line">
            <a:avLst/>
          </a:prstGeom>
          <a:noFill/>
          <a:ln w="76200">
            <a:solidFill>
              <a:schemeClr val="tx2"/>
            </a:solidFill>
            <a:round/>
            <a:headEnd/>
            <a:tailEnd/>
          </a:ln>
        </p:spPr>
        <p:txBody>
          <a:bodyPr>
            <a:spAutoFit/>
          </a:bodyPr>
          <a:lstStyle/>
          <a:p>
            <a:endParaRPr lang="en-US"/>
          </a:p>
        </p:txBody>
      </p:sp>
      <p:grpSp>
        <p:nvGrpSpPr>
          <p:cNvPr id="4" name="Group 4"/>
          <p:cNvGrpSpPr>
            <a:grpSpLocks/>
          </p:cNvGrpSpPr>
          <p:nvPr/>
        </p:nvGrpSpPr>
        <p:grpSpPr bwMode="auto">
          <a:xfrm>
            <a:off x="638176" y="1754191"/>
            <a:ext cx="8162936" cy="1414464"/>
            <a:chOff x="402" y="989"/>
            <a:chExt cx="5142" cy="891"/>
          </a:xfrm>
        </p:grpSpPr>
        <p:pic>
          <p:nvPicPr>
            <p:cNvPr id="5" name="Picture 5"/>
            <p:cNvPicPr>
              <a:picLocks noChangeAspect="1" noChangeArrowheads="1"/>
            </p:cNvPicPr>
            <p:nvPr/>
          </p:nvPicPr>
          <p:blipFill>
            <a:blip r:embed="rId3" cstate="print"/>
            <a:srcRect/>
            <a:stretch>
              <a:fillRect/>
            </a:stretch>
          </p:blipFill>
          <p:spPr bwMode="auto">
            <a:xfrm>
              <a:off x="3375" y="1419"/>
              <a:ext cx="384" cy="351"/>
            </a:xfrm>
            <a:prstGeom prst="rect">
              <a:avLst/>
            </a:prstGeom>
            <a:noFill/>
            <a:ln w="9525" algn="ctr">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3020" y="989"/>
              <a:ext cx="387" cy="354"/>
            </a:xfrm>
            <a:prstGeom prst="rect">
              <a:avLst/>
            </a:prstGeom>
            <a:noFill/>
            <a:ln w="9525" algn="ctr">
              <a:noFill/>
              <a:miter lim="800000"/>
              <a:headEnd/>
              <a:tailEnd/>
            </a:ln>
          </p:spPr>
        </p:pic>
        <p:pic>
          <p:nvPicPr>
            <p:cNvPr id="7" name="Picture 7"/>
            <p:cNvPicPr>
              <a:picLocks noChangeAspect="1" noChangeArrowheads="1"/>
            </p:cNvPicPr>
            <p:nvPr/>
          </p:nvPicPr>
          <p:blipFill>
            <a:blip r:embed="rId5" cstate="print"/>
            <a:srcRect/>
            <a:stretch>
              <a:fillRect/>
            </a:stretch>
          </p:blipFill>
          <p:spPr bwMode="auto">
            <a:xfrm>
              <a:off x="2986" y="1060"/>
              <a:ext cx="387" cy="387"/>
            </a:xfrm>
            <a:prstGeom prst="rect">
              <a:avLst/>
            </a:prstGeom>
            <a:noFill/>
            <a:ln w="9525" algn="ctr">
              <a:noFill/>
              <a:miter lim="800000"/>
              <a:headEnd/>
              <a:tailEnd/>
            </a:ln>
          </p:spPr>
        </p:pic>
        <p:pic>
          <p:nvPicPr>
            <p:cNvPr id="8" name="Picture 8"/>
            <p:cNvPicPr>
              <a:picLocks noChangeAspect="1" noChangeArrowheads="1"/>
            </p:cNvPicPr>
            <p:nvPr/>
          </p:nvPicPr>
          <p:blipFill>
            <a:blip r:embed="rId4" cstate="print"/>
            <a:srcRect/>
            <a:stretch>
              <a:fillRect/>
            </a:stretch>
          </p:blipFill>
          <p:spPr bwMode="auto">
            <a:xfrm>
              <a:off x="2962" y="1140"/>
              <a:ext cx="387" cy="354"/>
            </a:xfrm>
            <a:prstGeom prst="rect">
              <a:avLst/>
            </a:prstGeom>
            <a:noFill/>
            <a:ln w="9525" algn="ctr">
              <a:noFill/>
              <a:miter lim="800000"/>
              <a:headEnd/>
              <a:tailEnd/>
            </a:ln>
          </p:spPr>
        </p:pic>
        <p:pic>
          <p:nvPicPr>
            <p:cNvPr id="9" name="Picture 9"/>
            <p:cNvPicPr>
              <a:picLocks noChangeAspect="1" noChangeArrowheads="1"/>
            </p:cNvPicPr>
            <p:nvPr/>
          </p:nvPicPr>
          <p:blipFill>
            <a:blip r:embed="rId4" cstate="print"/>
            <a:srcRect/>
            <a:stretch>
              <a:fillRect/>
            </a:stretch>
          </p:blipFill>
          <p:spPr bwMode="auto">
            <a:xfrm>
              <a:off x="2927" y="1215"/>
              <a:ext cx="387" cy="354"/>
            </a:xfrm>
            <a:prstGeom prst="rect">
              <a:avLst/>
            </a:prstGeom>
            <a:noFill/>
            <a:ln w="9525" algn="ctr">
              <a:noFill/>
              <a:miter lim="800000"/>
              <a:headEnd/>
              <a:tailEnd/>
            </a:ln>
          </p:spPr>
        </p:pic>
        <p:pic>
          <p:nvPicPr>
            <p:cNvPr id="10" name="Picture 10"/>
            <p:cNvPicPr>
              <a:picLocks noChangeAspect="1" noChangeArrowheads="1"/>
            </p:cNvPicPr>
            <p:nvPr/>
          </p:nvPicPr>
          <p:blipFill>
            <a:blip r:embed="rId4" cstate="print"/>
            <a:srcRect/>
            <a:stretch>
              <a:fillRect/>
            </a:stretch>
          </p:blipFill>
          <p:spPr bwMode="auto">
            <a:xfrm>
              <a:off x="2901" y="1286"/>
              <a:ext cx="387" cy="354"/>
            </a:xfrm>
            <a:prstGeom prst="rect">
              <a:avLst/>
            </a:prstGeom>
            <a:noFill/>
            <a:ln w="9525" algn="ctr">
              <a:noFill/>
              <a:miter lim="800000"/>
              <a:headEnd/>
              <a:tailEnd/>
            </a:ln>
          </p:spPr>
        </p:pic>
        <p:pic>
          <p:nvPicPr>
            <p:cNvPr id="11" name="Picture 11"/>
            <p:cNvPicPr>
              <a:picLocks noChangeAspect="1" noChangeArrowheads="1"/>
            </p:cNvPicPr>
            <p:nvPr/>
          </p:nvPicPr>
          <p:blipFill>
            <a:blip r:embed="rId4" cstate="print"/>
            <a:srcRect/>
            <a:stretch>
              <a:fillRect/>
            </a:stretch>
          </p:blipFill>
          <p:spPr bwMode="auto">
            <a:xfrm>
              <a:off x="2879" y="1352"/>
              <a:ext cx="387" cy="354"/>
            </a:xfrm>
            <a:prstGeom prst="rect">
              <a:avLst/>
            </a:prstGeom>
            <a:noFill/>
            <a:ln w="9525" algn="ctr">
              <a:noFill/>
              <a:miter lim="800000"/>
              <a:headEnd/>
              <a:tailEnd/>
            </a:ln>
          </p:spPr>
        </p:pic>
        <p:pic>
          <p:nvPicPr>
            <p:cNvPr id="12" name="Picture 12"/>
            <p:cNvPicPr>
              <a:picLocks noChangeAspect="1" noChangeArrowheads="1"/>
            </p:cNvPicPr>
            <p:nvPr/>
          </p:nvPicPr>
          <p:blipFill>
            <a:blip r:embed="rId4" cstate="print"/>
            <a:srcRect/>
            <a:stretch>
              <a:fillRect/>
            </a:stretch>
          </p:blipFill>
          <p:spPr bwMode="auto">
            <a:xfrm>
              <a:off x="2858" y="1451"/>
              <a:ext cx="387" cy="354"/>
            </a:xfrm>
            <a:prstGeom prst="rect">
              <a:avLst/>
            </a:prstGeom>
            <a:noFill/>
            <a:ln w="9525" algn="ctr">
              <a:noFill/>
              <a:miter lim="800000"/>
              <a:headEnd/>
              <a:tailEnd/>
            </a:ln>
          </p:spPr>
        </p:pic>
        <p:pic>
          <p:nvPicPr>
            <p:cNvPr id="13" name="Picture 13"/>
            <p:cNvPicPr>
              <a:picLocks noChangeAspect="1" noChangeArrowheads="1"/>
            </p:cNvPicPr>
            <p:nvPr/>
          </p:nvPicPr>
          <p:blipFill>
            <a:blip r:embed="rId6" cstate="print"/>
            <a:srcRect/>
            <a:stretch>
              <a:fillRect/>
            </a:stretch>
          </p:blipFill>
          <p:spPr bwMode="auto">
            <a:xfrm>
              <a:off x="2134" y="1187"/>
              <a:ext cx="356" cy="347"/>
            </a:xfrm>
            <a:prstGeom prst="rect">
              <a:avLst/>
            </a:prstGeom>
            <a:noFill/>
            <a:ln w="9525" algn="ctr">
              <a:noFill/>
              <a:miter lim="800000"/>
              <a:headEnd/>
              <a:tailEnd/>
            </a:ln>
          </p:spPr>
        </p:pic>
        <p:pic>
          <p:nvPicPr>
            <p:cNvPr id="14" name="Picture 14"/>
            <p:cNvPicPr>
              <a:picLocks noChangeAspect="1" noChangeArrowheads="1"/>
            </p:cNvPicPr>
            <p:nvPr/>
          </p:nvPicPr>
          <p:blipFill>
            <a:blip r:embed="rId6" cstate="print"/>
            <a:srcRect/>
            <a:stretch>
              <a:fillRect/>
            </a:stretch>
          </p:blipFill>
          <p:spPr bwMode="auto">
            <a:xfrm>
              <a:off x="2108" y="1267"/>
              <a:ext cx="356" cy="347"/>
            </a:xfrm>
            <a:prstGeom prst="rect">
              <a:avLst/>
            </a:prstGeom>
            <a:noFill/>
            <a:ln w="9525" algn="ctr">
              <a:noFill/>
              <a:miter lim="800000"/>
              <a:headEnd/>
              <a:tailEnd/>
            </a:ln>
          </p:spPr>
        </p:pic>
        <p:pic>
          <p:nvPicPr>
            <p:cNvPr id="15" name="Picture 15"/>
            <p:cNvPicPr>
              <a:picLocks noChangeAspect="1" noChangeArrowheads="1"/>
            </p:cNvPicPr>
            <p:nvPr/>
          </p:nvPicPr>
          <p:blipFill>
            <a:blip r:embed="rId6" cstate="print"/>
            <a:srcRect/>
            <a:stretch>
              <a:fillRect/>
            </a:stretch>
          </p:blipFill>
          <p:spPr bwMode="auto">
            <a:xfrm>
              <a:off x="2078" y="1351"/>
              <a:ext cx="356" cy="347"/>
            </a:xfrm>
            <a:prstGeom prst="rect">
              <a:avLst/>
            </a:prstGeom>
            <a:noFill/>
            <a:ln w="9525" algn="ctr">
              <a:noFill/>
              <a:miter lim="800000"/>
              <a:headEnd/>
              <a:tailEnd/>
            </a:ln>
          </p:spPr>
        </p:pic>
        <p:pic>
          <p:nvPicPr>
            <p:cNvPr id="16" name="Picture 16"/>
            <p:cNvPicPr>
              <a:picLocks noChangeAspect="1" noChangeArrowheads="1"/>
            </p:cNvPicPr>
            <p:nvPr/>
          </p:nvPicPr>
          <p:blipFill>
            <a:blip r:embed="rId6" cstate="print"/>
            <a:srcRect/>
            <a:stretch>
              <a:fillRect/>
            </a:stretch>
          </p:blipFill>
          <p:spPr bwMode="auto">
            <a:xfrm>
              <a:off x="2044" y="1439"/>
              <a:ext cx="356" cy="347"/>
            </a:xfrm>
            <a:prstGeom prst="rect">
              <a:avLst/>
            </a:prstGeom>
            <a:noFill/>
            <a:ln w="9525" algn="ctr">
              <a:noFill/>
              <a:miter lim="800000"/>
              <a:headEnd/>
              <a:tailEnd/>
            </a:ln>
          </p:spPr>
        </p:pic>
        <p:pic>
          <p:nvPicPr>
            <p:cNvPr id="17" name="Picture 17"/>
            <p:cNvPicPr>
              <a:picLocks noChangeAspect="1" noChangeArrowheads="1"/>
            </p:cNvPicPr>
            <p:nvPr/>
          </p:nvPicPr>
          <p:blipFill>
            <a:blip r:embed="rId7" cstate="print"/>
            <a:srcRect/>
            <a:stretch>
              <a:fillRect/>
            </a:stretch>
          </p:blipFill>
          <p:spPr bwMode="auto">
            <a:xfrm>
              <a:off x="402" y="1517"/>
              <a:ext cx="353" cy="344"/>
            </a:xfrm>
            <a:prstGeom prst="rect">
              <a:avLst/>
            </a:prstGeom>
            <a:noFill/>
            <a:ln w="9525" algn="ctr">
              <a:noFill/>
              <a:miter lim="800000"/>
              <a:headEnd/>
              <a:tailEnd/>
            </a:ln>
          </p:spPr>
        </p:pic>
        <p:pic>
          <p:nvPicPr>
            <p:cNvPr id="18" name="Picture 18"/>
            <p:cNvPicPr>
              <a:picLocks noChangeAspect="1" noChangeArrowheads="1"/>
            </p:cNvPicPr>
            <p:nvPr/>
          </p:nvPicPr>
          <p:blipFill>
            <a:blip r:embed="rId8" cstate="print"/>
            <a:srcRect/>
            <a:stretch>
              <a:fillRect/>
            </a:stretch>
          </p:blipFill>
          <p:spPr bwMode="auto">
            <a:xfrm>
              <a:off x="807" y="1520"/>
              <a:ext cx="359" cy="350"/>
            </a:xfrm>
            <a:prstGeom prst="rect">
              <a:avLst/>
            </a:prstGeom>
            <a:noFill/>
            <a:ln w="9525" algn="ctr">
              <a:noFill/>
              <a:miter lim="800000"/>
              <a:headEnd/>
              <a:tailEnd/>
            </a:ln>
          </p:spPr>
        </p:pic>
        <p:pic>
          <p:nvPicPr>
            <p:cNvPr id="19" name="Picture 19"/>
            <p:cNvPicPr>
              <a:picLocks noChangeAspect="1" noChangeArrowheads="1"/>
            </p:cNvPicPr>
            <p:nvPr/>
          </p:nvPicPr>
          <p:blipFill>
            <a:blip r:embed="rId9" cstate="print"/>
            <a:srcRect/>
            <a:stretch>
              <a:fillRect/>
            </a:stretch>
          </p:blipFill>
          <p:spPr bwMode="auto">
            <a:xfrm>
              <a:off x="1210" y="1518"/>
              <a:ext cx="357" cy="348"/>
            </a:xfrm>
            <a:prstGeom prst="rect">
              <a:avLst/>
            </a:prstGeom>
            <a:noFill/>
            <a:ln w="9525" algn="ctr">
              <a:noFill/>
              <a:miter lim="800000"/>
              <a:headEnd/>
              <a:tailEnd/>
            </a:ln>
          </p:spPr>
        </p:pic>
        <p:pic>
          <p:nvPicPr>
            <p:cNvPr id="20" name="Picture 20"/>
            <p:cNvPicPr>
              <a:picLocks noChangeAspect="1" noChangeArrowheads="1"/>
            </p:cNvPicPr>
            <p:nvPr/>
          </p:nvPicPr>
          <p:blipFill>
            <a:blip r:embed="rId6" cstate="print"/>
            <a:srcRect/>
            <a:stretch>
              <a:fillRect/>
            </a:stretch>
          </p:blipFill>
          <p:spPr bwMode="auto">
            <a:xfrm>
              <a:off x="2022" y="1523"/>
              <a:ext cx="356" cy="347"/>
            </a:xfrm>
            <a:prstGeom prst="rect">
              <a:avLst/>
            </a:prstGeom>
            <a:noFill/>
            <a:ln w="9525" algn="ctr">
              <a:noFill/>
              <a:miter lim="800000"/>
              <a:headEnd/>
              <a:tailEnd/>
            </a:ln>
          </p:spPr>
        </p:pic>
        <p:pic>
          <p:nvPicPr>
            <p:cNvPr id="21" name="Picture 21"/>
            <p:cNvPicPr>
              <a:picLocks noChangeAspect="1" noChangeArrowheads="1"/>
            </p:cNvPicPr>
            <p:nvPr/>
          </p:nvPicPr>
          <p:blipFill>
            <a:blip r:embed="rId4" cstate="print"/>
            <a:srcRect/>
            <a:stretch>
              <a:fillRect/>
            </a:stretch>
          </p:blipFill>
          <p:spPr bwMode="auto">
            <a:xfrm>
              <a:off x="2850" y="1510"/>
              <a:ext cx="387" cy="354"/>
            </a:xfrm>
            <a:prstGeom prst="rect">
              <a:avLst/>
            </a:prstGeom>
            <a:noFill/>
            <a:ln w="9525" algn="ctr">
              <a:noFill/>
              <a:miter lim="800000"/>
              <a:headEnd/>
              <a:tailEnd/>
            </a:ln>
          </p:spPr>
        </p:pic>
        <p:pic>
          <p:nvPicPr>
            <p:cNvPr id="22" name="Picture 22"/>
            <p:cNvPicPr>
              <a:picLocks noChangeAspect="1" noChangeArrowheads="1"/>
            </p:cNvPicPr>
            <p:nvPr/>
          </p:nvPicPr>
          <p:blipFill>
            <a:blip r:embed="rId3" cstate="print"/>
            <a:srcRect/>
            <a:stretch>
              <a:fillRect/>
            </a:stretch>
          </p:blipFill>
          <p:spPr bwMode="auto">
            <a:xfrm>
              <a:off x="3304" y="1525"/>
              <a:ext cx="384" cy="351"/>
            </a:xfrm>
            <a:prstGeom prst="rect">
              <a:avLst/>
            </a:prstGeom>
            <a:noFill/>
            <a:ln w="9525" algn="ctr">
              <a:noFill/>
              <a:miter lim="800000"/>
              <a:headEnd/>
              <a:tailEnd/>
            </a:ln>
          </p:spPr>
        </p:pic>
        <p:pic>
          <p:nvPicPr>
            <p:cNvPr id="23" name="Picture 23"/>
            <p:cNvPicPr>
              <a:picLocks noChangeAspect="1" noChangeArrowheads="1"/>
            </p:cNvPicPr>
            <p:nvPr/>
          </p:nvPicPr>
          <p:blipFill>
            <a:blip r:embed="rId10" cstate="print"/>
            <a:srcRect/>
            <a:stretch>
              <a:fillRect/>
            </a:stretch>
          </p:blipFill>
          <p:spPr bwMode="auto">
            <a:xfrm>
              <a:off x="5135" y="1358"/>
              <a:ext cx="409" cy="374"/>
            </a:xfrm>
            <a:prstGeom prst="rect">
              <a:avLst/>
            </a:prstGeom>
            <a:noFill/>
            <a:ln w="9525" algn="ctr">
              <a:noFill/>
              <a:miter lim="800000"/>
              <a:headEnd/>
              <a:tailEnd/>
            </a:ln>
          </p:spPr>
        </p:pic>
        <p:pic>
          <p:nvPicPr>
            <p:cNvPr id="24" name="Picture 24"/>
            <p:cNvPicPr>
              <a:picLocks noChangeAspect="1" noChangeArrowheads="1"/>
            </p:cNvPicPr>
            <p:nvPr/>
          </p:nvPicPr>
          <p:blipFill>
            <a:blip r:embed="rId11" cstate="print"/>
            <a:srcRect/>
            <a:stretch>
              <a:fillRect/>
            </a:stretch>
          </p:blipFill>
          <p:spPr bwMode="auto">
            <a:xfrm>
              <a:off x="4254" y="1295"/>
              <a:ext cx="398" cy="364"/>
            </a:xfrm>
            <a:prstGeom prst="rect">
              <a:avLst/>
            </a:prstGeom>
            <a:noFill/>
            <a:ln w="9525" algn="ctr">
              <a:noFill/>
              <a:miter lim="800000"/>
              <a:headEnd/>
              <a:tailEnd/>
            </a:ln>
          </p:spPr>
        </p:pic>
        <p:pic>
          <p:nvPicPr>
            <p:cNvPr id="25" name="Picture 25"/>
            <p:cNvPicPr>
              <a:picLocks noChangeAspect="1" noChangeArrowheads="1"/>
            </p:cNvPicPr>
            <p:nvPr/>
          </p:nvPicPr>
          <p:blipFill>
            <a:blip r:embed="rId11" cstate="print"/>
            <a:srcRect/>
            <a:stretch>
              <a:fillRect/>
            </a:stretch>
          </p:blipFill>
          <p:spPr bwMode="auto">
            <a:xfrm>
              <a:off x="4220" y="1367"/>
              <a:ext cx="398" cy="364"/>
            </a:xfrm>
            <a:prstGeom prst="rect">
              <a:avLst/>
            </a:prstGeom>
            <a:noFill/>
            <a:ln w="9525" algn="ctr">
              <a:noFill/>
              <a:miter lim="800000"/>
              <a:headEnd/>
              <a:tailEnd/>
            </a:ln>
          </p:spPr>
        </p:pic>
        <p:pic>
          <p:nvPicPr>
            <p:cNvPr id="26" name="Picture 26"/>
            <p:cNvPicPr>
              <a:picLocks noChangeAspect="1" noChangeArrowheads="1"/>
            </p:cNvPicPr>
            <p:nvPr/>
          </p:nvPicPr>
          <p:blipFill>
            <a:blip r:embed="rId11" cstate="print"/>
            <a:srcRect/>
            <a:stretch>
              <a:fillRect/>
            </a:stretch>
          </p:blipFill>
          <p:spPr bwMode="auto">
            <a:xfrm>
              <a:off x="4171" y="1423"/>
              <a:ext cx="398" cy="364"/>
            </a:xfrm>
            <a:prstGeom prst="rect">
              <a:avLst/>
            </a:prstGeom>
            <a:noFill/>
            <a:ln w="9525" algn="ctr">
              <a:noFill/>
              <a:miter lim="800000"/>
              <a:headEnd/>
              <a:tailEnd/>
            </a:ln>
          </p:spPr>
        </p:pic>
        <p:pic>
          <p:nvPicPr>
            <p:cNvPr id="27" name="Picture 27"/>
            <p:cNvPicPr>
              <a:picLocks noChangeAspect="1" noChangeArrowheads="1"/>
            </p:cNvPicPr>
            <p:nvPr/>
          </p:nvPicPr>
          <p:blipFill>
            <a:blip r:embed="rId11" cstate="print"/>
            <a:srcRect/>
            <a:stretch>
              <a:fillRect/>
            </a:stretch>
          </p:blipFill>
          <p:spPr bwMode="auto">
            <a:xfrm>
              <a:off x="4118" y="1516"/>
              <a:ext cx="398" cy="364"/>
            </a:xfrm>
            <a:prstGeom prst="rect">
              <a:avLst/>
            </a:prstGeom>
            <a:noFill/>
            <a:ln w="9525" algn="ctr">
              <a:noFill/>
              <a:miter lim="800000"/>
              <a:headEnd/>
              <a:tailEnd/>
            </a:ln>
          </p:spPr>
        </p:pic>
        <p:pic>
          <p:nvPicPr>
            <p:cNvPr id="28" name="Picture 28"/>
            <p:cNvPicPr>
              <a:picLocks noChangeAspect="1" noChangeArrowheads="1"/>
            </p:cNvPicPr>
            <p:nvPr/>
          </p:nvPicPr>
          <p:blipFill>
            <a:blip r:embed="rId10" cstate="print"/>
            <a:srcRect/>
            <a:stretch>
              <a:fillRect/>
            </a:stretch>
          </p:blipFill>
          <p:spPr bwMode="auto">
            <a:xfrm>
              <a:off x="5077" y="1422"/>
              <a:ext cx="409" cy="374"/>
            </a:xfrm>
            <a:prstGeom prst="rect">
              <a:avLst/>
            </a:prstGeom>
            <a:noFill/>
            <a:ln w="9525" algn="ctr">
              <a:noFill/>
              <a:miter lim="800000"/>
              <a:headEnd/>
              <a:tailEnd/>
            </a:ln>
          </p:spPr>
        </p:pic>
        <p:pic>
          <p:nvPicPr>
            <p:cNvPr id="29" name="Picture 29"/>
            <p:cNvPicPr>
              <a:picLocks noChangeAspect="1" noChangeArrowheads="1"/>
            </p:cNvPicPr>
            <p:nvPr/>
          </p:nvPicPr>
          <p:blipFill>
            <a:blip r:embed="rId10" cstate="print"/>
            <a:srcRect/>
            <a:stretch>
              <a:fillRect/>
            </a:stretch>
          </p:blipFill>
          <p:spPr bwMode="auto">
            <a:xfrm>
              <a:off x="5010" y="1494"/>
              <a:ext cx="409" cy="374"/>
            </a:xfrm>
            <a:prstGeom prst="rect">
              <a:avLst/>
            </a:prstGeom>
            <a:noFill/>
            <a:ln w="9525" algn="ctr">
              <a:noFill/>
              <a:miter lim="800000"/>
              <a:headEnd/>
              <a:tailEnd/>
            </a:ln>
          </p:spPr>
        </p:pic>
      </p:grpSp>
      <p:sp>
        <p:nvSpPr>
          <p:cNvPr id="30" name="Text Box 30"/>
          <p:cNvSpPr txBox="1">
            <a:spLocks noChangeArrowheads="1"/>
          </p:cNvSpPr>
          <p:nvPr/>
        </p:nvSpPr>
        <p:spPr bwMode="auto">
          <a:xfrm>
            <a:off x="711200" y="3319463"/>
            <a:ext cx="8148384" cy="246221"/>
          </a:xfrm>
          <a:prstGeom prst="rect">
            <a:avLst/>
          </a:prstGeom>
          <a:noFill/>
          <a:ln w="9525" algn="ctr">
            <a:noFill/>
            <a:miter lim="800000"/>
            <a:headEnd/>
            <a:tailEnd/>
          </a:ln>
        </p:spPr>
        <p:txBody>
          <a:bodyPr wrap="none">
            <a:spAutoFit/>
          </a:bodyPr>
          <a:lstStyle/>
          <a:p>
            <a:r>
              <a:rPr lang="en-US" sz="1000" dirty="0" smtClean="0">
                <a:solidFill>
                  <a:schemeClr val="tx2"/>
                </a:solidFill>
              </a:rPr>
              <a:t>January	February	March 	April    	May        	June	July   	August     	September</a:t>
            </a:r>
            <a:endParaRPr lang="en-US" sz="1000" dirty="0">
              <a:solidFill>
                <a:schemeClr val="tx2"/>
              </a:solidFill>
            </a:endParaRPr>
          </a:p>
        </p:txBody>
      </p:sp>
      <p:sp>
        <p:nvSpPr>
          <p:cNvPr id="31" name="Text Box 31"/>
          <p:cNvSpPr txBox="1">
            <a:spLocks noChangeArrowheads="1"/>
          </p:cNvSpPr>
          <p:nvPr/>
        </p:nvSpPr>
        <p:spPr bwMode="auto">
          <a:xfrm>
            <a:off x="166688" y="1960563"/>
            <a:ext cx="1899559" cy="400110"/>
          </a:xfrm>
          <a:prstGeom prst="rect">
            <a:avLst/>
          </a:prstGeom>
          <a:noFill/>
          <a:ln w="9525" algn="ctr">
            <a:noFill/>
            <a:miter lim="800000"/>
            <a:headEnd/>
            <a:tailEnd/>
          </a:ln>
        </p:spPr>
        <p:txBody>
          <a:bodyPr wrap="none">
            <a:spAutoFit/>
          </a:bodyPr>
          <a:lstStyle/>
          <a:p>
            <a:r>
              <a:rPr lang="en-US" sz="2000" dirty="0">
                <a:solidFill>
                  <a:schemeClr val="tx2"/>
                </a:solidFill>
              </a:rPr>
              <a:t>Content Changes</a:t>
            </a:r>
          </a:p>
        </p:txBody>
      </p:sp>
      <p:sp>
        <p:nvSpPr>
          <p:cNvPr id="33" name="Text Box 32"/>
          <p:cNvSpPr txBox="1">
            <a:spLocks noChangeArrowheads="1"/>
          </p:cNvSpPr>
          <p:nvPr/>
        </p:nvSpPr>
        <p:spPr bwMode="auto">
          <a:xfrm>
            <a:off x="176213" y="5416550"/>
            <a:ext cx="1638300" cy="400050"/>
          </a:xfrm>
          <a:prstGeom prst="rect">
            <a:avLst/>
          </a:prstGeom>
          <a:noFill/>
          <a:ln w="9525" algn="ctr">
            <a:noFill/>
            <a:miter lim="800000"/>
            <a:headEnd/>
            <a:tailEnd/>
          </a:ln>
        </p:spPr>
        <p:txBody>
          <a:bodyPr wrap="none">
            <a:spAutoFit/>
          </a:bodyPr>
          <a:lstStyle/>
          <a:p>
            <a:r>
              <a:rPr lang="en-US" sz="2000" dirty="0" smtClean="0">
                <a:solidFill>
                  <a:schemeClr val="accent1"/>
                </a:solidFill>
              </a:rPr>
              <a:t>People Revisit</a:t>
            </a:r>
            <a:endParaRPr lang="en-US" sz="2000" dirty="0">
              <a:solidFill>
                <a:schemeClr val="accent1"/>
              </a:solidFill>
            </a:endParaRPr>
          </a:p>
        </p:txBody>
      </p:sp>
      <p:grpSp>
        <p:nvGrpSpPr>
          <p:cNvPr id="70" name="Group 69"/>
          <p:cNvGrpSpPr/>
          <p:nvPr/>
        </p:nvGrpSpPr>
        <p:grpSpPr>
          <a:xfrm>
            <a:off x="381001" y="4403725"/>
            <a:ext cx="8521700" cy="1047750"/>
            <a:chOff x="381001" y="4403725"/>
            <a:chExt cx="8521700" cy="1047750"/>
          </a:xfrm>
        </p:grpSpPr>
        <p:sp>
          <p:nvSpPr>
            <p:cNvPr id="38" name="Line 37"/>
            <p:cNvSpPr>
              <a:spLocks noChangeShapeType="1"/>
            </p:cNvSpPr>
            <p:nvPr/>
          </p:nvSpPr>
          <p:spPr bwMode="auto">
            <a:xfrm flipV="1">
              <a:off x="381001" y="4724400"/>
              <a:ext cx="8521700" cy="0"/>
            </a:xfrm>
            <a:prstGeom prst="line">
              <a:avLst/>
            </a:prstGeom>
            <a:noFill/>
            <a:ln w="76200">
              <a:solidFill>
                <a:schemeClr val="accent1"/>
              </a:solidFill>
              <a:round/>
              <a:headEnd/>
              <a:tailEnd/>
            </a:ln>
          </p:spPr>
          <p:txBody>
            <a:bodyPr>
              <a:spAutoFit/>
            </a:bodyPr>
            <a:lstStyle/>
            <a:p>
              <a:endParaRPr lang="en-US"/>
            </a:p>
          </p:txBody>
        </p:sp>
        <p:sp>
          <p:nvSpPr>
            <p:cNvPr id="39" name="Text Box 38"/>
            <p:cNvSpPr txBox="1">
              <a:spLocks noChangeArrowheads="1"/>
            </p:cNvSpPr>
            <p:nvPr/>
          </p:nvSpPr>
          <p:spPr bwMode="auto">
            <a:xfrm>
              <a:off x="720726" y="4403725"/>
              <a:ext cx="8148638" cy="246063"/>
            </a:xfrm>
            <a:prstGeom prst="rect">
              <a:avLst/>
            </a:prstGeom>
            <a:noFill/>
            <a:ln w="9525" algn="ctr">
              <a:noFill/>
              <a:miter lim="800000"/>
              <a:headEnd/>
              <a:tailEnd/>
            </a:ln>
          </p:spPr>
          <p:txBody>
            <a:bodyPr wrap="none">
              <a:spAutoFit/>
            </a:bodyPr>
            <a:lstStyle/>
            <a:p>
              <a:r>
                <a:rPr lang="en-US" sz="1000" dirty="0" smtClean="0">
                  <a:solidFill>
                    <a:schemeClr val="accent1">
                      <a:lumMod val="75000"/>
                    </a:schemeClr>
                  </a:solidFill>
                </a:rPr>
                <a:t>January	February	March 	April    	May        	June	July   	August     	September</a:t>
              </a:r>
              <a:endParaRPr lang="en-US" sz="1000" dirty="0">
                <a:solidFill>
                  <a:schemeClr val="accent1">
                    <a:lumMod val="75000"/>
                  </a:schemeClr>
                </a:solidFill>
              </a:endParaRPr>
            </a:p>
          </p:txBody>
        </p:sp>
        <p:pic>
          <p:nvPicPr>
            <p:cNvPr id="40" name="Picture 39"/>
            <p:cNvPicPr>
              <a:picLocks noChangeAspect="1" noChangeArrowheads="1"/>
            </p:cNvPicPr>
            <p:nvPr/>
          </p:nvPicPr>
          <p:blipFill>
            <a:blip r:embed="rId8" cstate="print"/>
            <a:srcRect/>
            <a:stretch>
              <a:fillRect/>
            </a:stretch>
          </p:blipFill>
          <p:spPr bwMode="auto">
            <a:xfrm>
              <a:off x="1227138" y="4816475"/>
              <a:ext cx="569913" cy="555625"/>
            </a:xfrm>
            <a:prstGeom prst="rect">
              <a:avLst/>
            </a:prstGeom>
            <a:noFill/>
            <a:ln w="9525" algn="ctr">
              <a:noFill/>
              <a:miter lim="800000"/>
              <a:headEnd/>
              <a:tailEnd/>
            </a:ln>
          </p:spPr>
        </p:pic>
        <p:pic>
          <p:nvPicPr>
            <p:cNvPr id="41" name="Picture 40"/>
            <p:cNvPicPr>
              <a:picLocks noChangeAspect="1" noChangeArrowheads="1"/>
            </p:cNvPicPr>
            <p:nvPr/>
          </p:nvPicPr>
          <p:blipFill>
            <a:blip r:embed="rId4" cstate="print"/>
            <a:srcRect/>
            <a:stretch>
              <a:fillRect/>
            </a:stretch>
          </p:blipFill>
          <p:spPr bwMode="auto">
            <a:xfrm>
              <a:off x="4419601" y="4814888"/>
              <a:ext cx="614363" cy="561975"/>
            </a:xfrm>
            <a:prstGeom prst="rect">
              <a:avLst/>
            </a:prstGeom>
            <a:noFill/>
            <a:ln w="9525" algn="ctr">
              <a:noFill/>
              <a:miter lim="800000"/>
              <a:headEnd/>
              <a:tailEnd/>
            </a:ln>
          </p:spPr>
        </p:pic>
        <p:pic>
          <p:nvPicPr>
            <p:cNvPr id="42" name="Picture 41"/>
            <p:cNvPicPr>
              <a:picLocks noChangeAspect="1" noChangeArrowheads="1"/>
            </p:cNvPicPr>
            <p:nvPr/>
          </p:nvPicPr>
          <p:blipFill>
            <a:blip r:embed="rId10" cstate="print"/>
            <a:srcRect/>
            <a:stretch>
              <a:fillRect/>
            </a:stretch>
          </p:blipFill>
          <p:spPr bwMode="auto">
            <a:xfrm>
              <a:off x="8053388" y="4814888"/>
              <a:ext cx="649288" cy="593725"/>
            </a:xfrm>
            <a:prstGeom prst="rect">
              <a:avLst/>
            </a:prstGeom>
            <a:noFill/>
            <a:ln w="9525" algn="ctr">
              <a:noFill/>
              <a:miter lim="800000"/>
              <a:headEnd/>
              <a:tailEnd/>
            </a:ln>
          </p:spPr>
        </p:pic>
        <p:pic>
          <p:nvPicPr>
            <p:cNvPr id="43" name="Picture 42"/>
            <p:cNvPicPr>
              <a:picLocks noChangeAspect="1" noChangeArrowheads="1"/>
            </p:cNvPicPr>
            <p:nvPr/>
          </p:nvPicPr>
          <p:blipFill>
            <a:blip r:embed="rId11" cstate="print"/>
            <a:srcRect/>
            <a:stretch>
              <a:fillRect/>
            </a:stretch>
          </p:blipFill>
          <p:spPr bwMode="auto">
            <a:xfrm>
              <a:off x="7178676" y="4824413"/>
              <a:ext cx="631825" cy="577850"/>
            </a:xfrm>
            <a:prstGeom prst="rect">
              <a:avLst/>
            </a:prstGeom>
            <a:noFill/>
            <a:ln w="9525" algn="ctr">
              <a:noFill/>
              <a:miter lim="800000"/>
              <a:headEnd/>
              <a:tailEnd/>
            </a:ln>
          </p:spPr>
        </p:pic>
        <p:pic>
          <p:nvPicPr>
            <p:cNvPr id="44" name="Picture 43"/>
            <p:cNvPicPr>
              <a:picLocks noChangeAspect="1" noChangeArrowheads="1"/>
            </p:cNvPicPr>
            <p:nvPr/>
          </p:nvPicPr>
          <p:blipFill>
            <a:blip r:embed="rId4" cstate="print"/>
            <a:srcRect/>
            <a:stretch>
              <a:fillRect/>
            </a:stretch>
          </p:blipFill>
          <p:spPr bwMode="auto">
            <a:xfrm>
              <a:off x="4649788" y="4889500"/>
              <a:ext cx="614363" cy="561975"/>
            </a:xfrm>
            <a:prstGeom prst="rect">
              <a:avLst/>
            </a:prstGeom>
            <a:noFill/>
            <a:ln w="9525" algn="ctr">
              <a:noFill/>
              <a:miter lim="800000"/>
              <a:headEnd/>
              <a:tailEnd/>
            </a:ln>
          </p:spPr>
        </p:pic>
      </p:grpSp>
      <p:grpSp>
        <p:nvGrpSpPr>
          <p:cNvPr id="71" name="Group 70"/>
          <p:cNvGrpSpPr/>
          <p:nvPr/>
        </p:nvGrpSpPr>
        <p:grpSpPr>
          <a:xfrm>
            <a:off x="1519238" y="3667125"/>
            <a:ext cx="6807200" cy="641351"/>
            <a:chOff x="1519238" y="3667125"/>
            <a:chExt cx="6807200" cy="641351"/>
          </a:xfrm>
        </p:grpSpPr>
        <p:sp>
          <p:nvSpPr>
            <p:cNvPr id="34" name="Line 33"/>
            <p:cNvSpPr>
              <a:spLocks noChangeShapeType="1"/>
            </p:cNvSpPr>
            <p:nvPr/>
          </p:nvSpPr>
          <p:spPr bwMode="auto">
            <a:xfrm>
              <a:off x="1519238" y="3681413"/>
              <a:ext cx="0" cy="622300"/>
            </a:xfrm>
            <a:prstGeom prst="line">
              <a:avLst/>
            </a:prstGeom>
            <a:noFill/>
            <a:ln w="38100">
              <a:solidFill>
                <a:schemeClr val="accent1"/>
              </a:solidFill>
              <a:round/>
              <a:headEnd/>
              <a:tailEnd/>
            </a:ln>
          </p:spPr>
          <p:txBody>
            <a:bodyPr>
              <a:spAutoFit/>
            </a:bodyPr>
            <a:lstStyle/>
            <a:p>
              <a:endParaRPr lang="en-US"/>
            </a:p>
          </p:txBody>
        </p:sp>
        <p:sp>
          <p:nvSpPr>
            <p:cNvPr id="35" name="Line 34"/>
            <p:cNvSpPr>
              <a:spLocks noChangeShapeType="1"/>
            </p:cNvSpPr>
            <p:nvPr/>
          </p:nvSpPr>
          <p:spPr bwMode="auto">
            <a:xfrm>
              <a:off x="4749801" y="3667125"/>
              <a:ext cx="0" cy="623888"/>
            </a:xfrm>
            <a:prstGeom prst="line">
              <a:avLst/>
            </a:prstGeom>
            <a:noFill/>
            <a:ln w="38100">
              <a:solidFill>
                <a:schemeClr val="accent1"/>
              </a:solidFill>
              <a:round/>
              <a:headEnd/>
              <a:tailEnd/>
            </a:ln>
          </p:spPr>
          <p:txBody>
            <a:bodyPr>
              <a:spAutoFit/>
            </a:bodyPr>
            <a:lstStyle/>
            <a:p>
              <a:endParaRPr lang="en-US"/>
            </a:p>
          </p:txBody>
        </p:sp>
        <p:sp>
          <p:nvSpPr>
            <p:cNvPr id="36" name="Line 35"/>
            <p:cNvSpPr>
              <a:spLocks noChangeShapeType="1"/>
            </p:cNvSpPr>
            <p:nvPr/>
          </p:nvSpPr>
          <p:spPr bwMode="auto">
            <a:xfrm>
              <a:off x="7477126" y="3684588"/>
              <a:ext cx="0" cy="623888"/>
            </a:xfrm>
            <a:prstGeom prst="line">
              <a:avLst/>
            </a:prstGeom>
            <a:noFill/>
            <a:ln w="38100">
              <a:solidFill>
                <a:schemeClr val="accent1"/>
              </a:solidFill>
              <a:round/>
              <a:headEnd/>
              <a:tailEnd/>
            </a:ln>
          </p:spPr>
          <p:txBody>
            <a:bodyPr>
              <a:spAutoFit/>
            </a:bodyPr>
            <a:lstStyle/>
            <a:p>
              <a:endParaRPr lang="en-US"/>
            </a:p>
          </p:txBody>
        </p:sp>
        <p:sp>
          <p:nvSpPr>
            <p:cNvPr id="37" name="Line 36"/>
            <p:cNvSpPr>
              <a:spLocks noChangeShapeType="1"/>
            </p:cNvSpPr>
            <p:nvPr/>
          </p:nvSpPr>
          <p:spPr bwMode="auto">
            <a:xfrm>
              <a:off x="8326438" y="3678238"/>
              <a:ext cx="0" cy="622300"/>
            </a:xfrm>
            <a:prstGeom prst="line">
              <a:avLst/>
            </a:prstGeom>
            <a:noFill/>
            <a:ln w="38100">
              <a:solidFill>
                <a:schemeClr val="accent1"/>
              </a:solidFill>
              <a:round/>
              <a:headEnd/>
              <a:tailEnd/>
            </a:ln>
          </p:spPr>
          <p:txBody>
            <a:bodyPr>
              <a:spAutoFit/>
            </a:bodyPr>
            <a:lstStyle/>
            <a:p>
              <a:endParaRPr lang="en-US"/>
            </a:p>
          </p:txBody>
        </p:sp>
        <p:sp>
          <p:nvSpPr>
            <p:cNvPr id="45" name="Line 44"/>
            <p:cNvSpPr>
              <a:spLocks noChangeShapeType="1"/>
            </p:cNvSpPr>
            <p:nvPr/>
          </p:nvSpPr>
          <p:spPr bwMode="auto">
            <a:xfrm>
              <a:off x="4902201" y="3667125"/>
              <a:ext cx="0" cy="623888"/>
            </a:xfrm>
            <a:prstGeom prst="line">
              <a:avLst/>
            </a:prstGeom>
            <a:noFill/>
            <a:ln w="38100">
              <a:solidFill>
                <a:schemeClr val="accent1"/>
              </a:solidFill>
              <a:round/>
              <a:headEnd/>
              <a:tailEnd/>
            </a:ln>
          </p:spPr>
          <p:txBody>
            <a:bodyPr>
              <a:spAutoFit/>
            </a:bodyPr>
            <a:lstStyle/>
            <a:p>
              <a:endParaRPr lang="en-US"/>
            </a:p>
          </p:txBody>
        </p:sp>
      </p:grpSp>
      <p:sp>
        <p:nvSpPr>
          <p:cNvPr id="72" name="Rectangle 71"/>
          <p:cNvSpPr/>
          <p:nvPr/>
        </p:nvSpPr>
        <p:spPr>
          <a:xfrm>
            <a:off x="0" y="1676400"/>
            <a:ext cx="9144000" cy="272732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p:cNvGrpSpPr/>
          <p:nvPr/>
        </p:nvGrpSpPr>
        <p:grpSpPr>
          <a:xfrm>
            <a:off x="0" y="1966913"/>
            <a:ext cx="9144000" cy="4240193"/>
            <a:chOff x="0" y="1966913"/>
            <a:chExt cx="9144000" cy="4240193"/>
          </a:xfrm>
        </p:grpSpPr>
        <p:sp>
          <p:nvSpPr>
            <p:cNvPr id="74" name="Rectangle 73"/>
            <p:cNvSpPr/>
            <p:nvPr/>
          </p:nvSpPr>
          <p:spPr>
            <a:xfrm>
              <a:off x="0" y="4403725"/>
              <a:ext cx="9144000" cy="180338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2220913" y="1966913"/>
              <a:ext cx="6643688" cy="4022725"/>
              <a:chOff x="2220913" y="1966913"/>
              <a:chExt cx="6643688" cy="4022725"/>
            </a:xfrm>
          </p:grpSpPr>
          <p:sp>
            <p:nvSpPr>
              <p:cNvPr id="48" name="Rectangle 71"/>
              <p:cNvSpPr>
                <a:spLocks noChangeArrowheads="1"/>
              </p:cNvSpPr>
              <p:nvPr/>
            </p:nvSpPr>
            <p:spPr bwMode="auto">
              <a:xfrm>
                <a:off x="7942262" y="2498725"/>
                <a:ext cx="866775" cy="3065463"/>
              </a:xfrm>
              <a:prstGeom prst="rect">
                <a:avLst/>
              </a:prstGeom>
              <a:noFill/>
              <a:ln w="38100">
                <a:solidFill>
                  <a:schemeClr val="accent3"/>
                </a:solidFill>
                <a:miter lim="800000"/>
                <a:headEnd/>
                <a:tailEnd/>
              </a:ln>
            </p:spPr>
            <p:txBody>
              <a:bodyPr wrap="none" anchor="ctr"/>
              <a:lstStyle/>
              <a:p>
                <a:endParaRPr lang="en-US" b="1">
                  <a:latin typeface="Garamond" pitchFamily="18" charset="0"/>
                </a:endParaRPr>
              </a:p>
            </p:txBody>
          </p:sp>
          <p:grpSp>
            <p:nvGrpSpPr>
              <p:cNvPr id="49" name="Group 74"/>
              <p:cNvGrpSpPr>
                <a:grpSpLocks/>
              </p:cNvGrpSpPr>
              <p:nvPr/>
            </p:nvGrpSpPr>
            <p:grpSpPr bwMode="auto">
              <a:xfrm>
                <a:off x="2220913" y="1966913"/>
                <a:ext cx="6643688" cy="4022725"/>
                <a:chOff x="1399" y="1051"/>
                <a:chExt cx="4185" cy="2534"/>
              </a:xfrm>
            </p:grpSpPr>
            <p:sp>
              <p:nvSpPr>
                <p:cNvPr id="51" name="Arc 49"/>
                <p:cNvSpPr>
                  <a:spLocks/>
                </p:cNvSpPr>
                <p:nvPr/>
              </p:nvSpPr>
              <p:spPr bwMode="auto">
                <a:xfrm flipV="1">
                  <a:off x="4674" y="3337"/>
                  <a:ext cx="649" cy="248"/>
                </a:xfrm>
                <a:custGeom>
                  <a:avLst/>
                  <a:gdLst>
                    <a:gd name="T0" fmla="*/ 0 w 43200"/>
                    <a:gd name="T1" fmla="*/ 0 h 24897"/>
                    <a:gd name="T2" fmla="*/ 1 w 43200"/>
                    <a:gd name="T3" fmla="*/ 0 h 24897"/>
                    <a:gd name="T4" fmla="*/ 1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grpSp>
              <p:nvGrpSpPr>
                <p:cNvPr id="52" name="Group 54"/>
                <p:cNvGrpSpPr>
                  <a:grpSpLocks/>
                </p:cNvGrpSpPr>
                <p:nvPr/>
              </p:nvGrpSpPr>
              <p:grpSpPr bwMode="auto">
                <a:xfrm>
                  <a:off x="1399" y="1051"/>
                  <a:ext cx="4185" cy="266"/>
                  <a:chOff x="1399" y="1123"/>
                  <a:chExt cx="4185" cy="266"/>
                </a:xfrm>
              </p:grpSpPr>
              <p:sp>
                <p:nvSpPr>
                  <p:cNvPr id="54" name="Arc 51"/>
                  <p:cNvSpPr>
                    <a:spLocks/>
                  </p:cNvSpPr>
                  <p:nvPr/>
                </p:nvSpPr>
                <p:spPr bwMode="auto">
                  <a:xfrm>
                    <a:off x="4549" y="1199"/>
                    <a:ext cx="649"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55" name="Arc 52"/>
                  <p:cNvSpPr>
                    <a:spLocks/>
                  </p:cNvSpPr>
                  <p:nvPr/>
                </p:nvSpPr>
                <p:spPr bwMode="auto">
                  <a:xfrm>
                    <a:off x="5196" y="1164"/>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56" name="Arc 53"/>
                  <p:cNvSpPr>
                    <a:spLocks/>
                  </p:cNvSpPr>
                  <p:nvPr/>
                </p:nvSpPr>
                <p:spPr bwMode="auto">
                  <a:xfrm>
                    <a:off x="5309" y="1170"/>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57" name="Arc 54"/>
                  <p:cNvSpPr>
                    <a:spLocks/>
                  </p:cNvSpPr>
                  <p:nvPr/>
                </p:nvSpPr>
                <p:spPr bwMode="auto">
                  <a:xfrm>
                    <a:off x="5421" y="1161"/>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58" name="Arc 55"/>
                  <p:cNvSpPr>
                    <a:spLocks/>
                  </p:cNvSpPr>
                  <p:nvPr/>
                </p:nvSpPr>
                <p:spPr bwMode="auto">
                  <a:xfrm>
                    <a:off x="4148" y="1187"/>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59" name="Arc 56"/>
                  <p:cNvSpPr>
                    <a:spLocks/>
                  </p:cNvSpPr>
                  <p:nvPr/>
                </p:nvSpPr>
                <p:spPr bwMode="auto">
                  <a:xfrm>
                    <a:off x="4261" y="1193"/>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0" name="Arc 57"/>
                  <p:cNvSpPr>
                    <a:spLocks/>
                  </p:cNvSpPr>
                  <p:nvPr/>
                </p:nvSpPr>
                <p:spPr bwMode="auto">
                  <a:xfrm>
                    <a:off x="4373" y="1184"/>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1" name="Arc 58"/>
                  <p:cNvSpPr>
                    <a:spLocks/>
                  </p:cNvSpPr>
                  <p:nvPr/>
                </p:nvSpPr>
                <p:spPr bwMode="auto">
                  <a:xfrm>
                    <a:off x="2938" y="1145"/>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2" name="Arc 59"/>
                  <p:cNvSpPr>
                    <a:spLocks/>
                  </p:cNvSpPr>
                  <p:nvPr/>
                </p:nvSpPr>
                <p:spPr bwMode="auto">
                  <a:xfrm>
                    <a:off x="3051" y="1151"/>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3" name="Arc 60"/>
                  <p:cNvSpPr>
                    <a:spLocks/>
                  </p:cNvSpPr>
                  <p:nvPr/>
                </p:nvSpPr>
                <p:spPr bwMode="auto">
                  <a:xfrm>
                    <a:off x="3163" y="1142"/>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4" name="Arc 61"/>
                  <p:cNvSpPr>
                    <a:spLocks/>
                  </p:cNvSpPr>
                  <p:nvPr/>
                </p:nvSpPr>
                <p:spPr bwMode="auto">
                  <a:xfrm>
                    <a:off x="2084" y="1192"/>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5" name="Arc 62"/>
                  <p:cNvSpPr>
                    <a:spLocks/>
                  </p:cNvSpPr>
                  <p:nvPr/>
                </p:nvSpPr>
                <p:spPr bwMode="auto">
                  <a:xfrm>
                    <a:off x="2197" y="1198"/>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6" name="Arc 63"/>
                  <p:cNvSpPr>
                    <a:spLocks/>
                  </p:cNvSpPr>
                  <p:nvPr/>
                </p:nvSpPr>
                <p:spPr bwMode="auto">
                  <a:xfrm>
                    <a:off x="2309" y="1189"/>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7" name="Arc 64"/>
                  <p:cNvSpPr>
                    <a:spLocks/>
                  </p:cNvSpPr>
                  <p:nvPr/>
                </p:nvSpPr>
                <p:spPr bwMode="auto">
                  <a:xfrm>
                    <a:off x="3436" y="1133"/>
                    <a:ext cx="649"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8" name="Arc 65"/>
                  <p:cNvSpPr>
                    <a:spLocks/>
                  </p:cNvSpPr>
                  <p:nvPr/>
                </p:nvSpPr>
                <p:spPr bwMode="auto">
                  <a:xfrm>
                    <a:off x="2412" y="1123"/>
                    <a:ext cx="649"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9" name="Arc 66"/>
                  <p:cNvSpPr>
                    <a:spLocks/>
                  </p:cNvSpPr>
                  <p:nvPr/>
                </p:nvSpPr>
                <p:spPr bwMode="auto">
                  <a:xfrm>
                    <a:off x="1399" y="1148"/>
                    <a:ext cx="649"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grpSp>
            <p:sp>
              <p:nvSpPr>
                <p:cNvPr id="53" name="Rectangle 73"/>
                <p:cNvSpPr>
                  <a:spLocks noChangeArrowheads="1"/>
                </p:cNvSpPr>
                <p:nvPr/>
              </p:nvSpPr>
              <p:spPr bwMode="auto">
                <a:xfrm>
                  <a:off x="4455" y="2793"/>
                  <a:ext cx="518" cy="524"/>
                </a:xfrm>
                <a:prstGeom prst="rect">
                  <a:avLst/>
                </a:prstGeom>
                <a:noFill/>
                <a:ln w="38100">
                  <a:solidFill>
                    <a:schemeClr val="accent2"/>
                  </a:solidFill>
                  <a:miter lim="800000"/>
                  <a:headEnd/>
                  <a:tailEnd/>
                </a:ln>
              </p:spPr>
              <p:txBody>
                <a:bodyPr wrap="none" anchor="ctr"/>
                <a:lstStyle/>
                <a:p>
                  <a:endParaRPr lang="en-US" b="1">
                    <a:latin typeface="Garamond" pitchFamily="18" charset="0"/>
                  </a:endParaRPr>
                </a:p>
              </p:txBody>
            </p:sp>
          </p:grpSp>
        </p:grpSp>
      </p:grpSp>
      <p:sp>
        <p:nvSpPr>
          <p:cNvPr id="76" name="TextBox 75"/>
          <p:cNvSpPr txBox="1"/>
          <p:nvPr/>
        </p:nvSpPr>
        <p:spPr>
          <a:xfrm>
            <a:off x="457200" y="5791200"/>
            <a:ext cx="6553200" cy="461665"/>
          </a:xfrm>
          <a:prstGeom prst="rect">
            <a:avLst/>
          </a:prstGeom>
          <a:noFill/>
        </p:spPr>
        <p:txBody>
          <a:bodyPr wrap="square" rtlCol="0">
            <a:spAutoFit/>
          </a:bodyPr>
          <a:lstStyle/>
          <a:p>
            <a:r>
              <a:rPr lang="en-US" sz="2400" i="1" dirty="0" smtClean="0">
                <a:solidFill>
                  <a:schemeClr val="accent2"/>
                </a:solidFill>
              </a:rPr>
              <a:t>Why did you revisit the last Web page you did?</a:t>
            </a:r>
            <a:endParaRPr lang="en-US" sz="2400" i="1" dirty="0">
              <a:solidFill>
                <a:schemeClr val="accent2"/>
              </a:solidFill>
            </a:endParaRPr>
          </a:p>
        </p:txBody>
      </p:sp>
    </p:spTree>
    <p:extLst>
      <p:ext uri="{BB962C8B-B14F-4D97-AF65-F5344CB8AC3E}">
        <p14:creationId xmlns:p14="http://schemas.microsoft.com/office/powerpoint/2010/main" val="115376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471444" y="1689776"/>
            <a:ext cx="4006975" cy="4343400"/>
          </a:xfrm>
          <a:prstGeom prst="rect">
            <a:avLst/>
          </a:prstGeom>
        </p:spPr>
      </p:pic>
      <p:sp>
        <p:nvSpPr>
          <p:cNvPr id="2" name="Title 1"/>
          <p:cNvSpPr>
            <a:spLocks noGrp="1"/>
          </p:cNvSpPr>
          <p:nvPr>
            <p:ph type="title"/>
          </p:nvPr>
        </p:nvSpPr>
        <p:spPr/>
        <p:txBody>
          <a:bodyPr/>
          <a:lstStyle/>
          <a:p>
            <a:r>
              <a:rPr lang="en-US" dirty="0" smtClean="0"/>
              <a:t>Possible Relationships</a:t>
            </a:r>
            <a:endParaRPr lang="en-US" dirty="0"/>
          </a:p>
        </p:txBody>
      </p:sp>
      <p:sp>
        <p:nvSpPr>
          <p:cNvPr id="6" name="Content Placeholder 5"/>
          <p:cNvSpPr>
            <a:spLocks noGrp="1"/>
          </p:cNvSpPr>
          <p:nvPr>
            <p:ph sz="quarter" idx="2"/>
          </p:nvPr>
        </p:nvSpPr>
        <p:spPr/>
        <p:txBody>
          <a:bodyPr>
            <a:normAutofit/>
          </a:bodyPr>
          <a:lstStyle/>
          <a:p>
            <a:r>
              <a:rPr lang="en-US" dirty="0" smtClean="0"/>
              <a:t>Interested in change</a:t>
            </a:r>
          </a:p>
          <a:p>
            <a:pPr lvl="1"/>
            <a:r>
              <a:rPr lang="en-US" dirty="0" smtClean="0"/>
              <a:t>Monitor</a:t>
            </a:r>
          </a:p>
          <a:p>
            <a:r>
              <a:rPr lang="en-US" dirty="0" smtClean="0"/>
              <a:t>Effect change</a:t>
            </a:r>
          </a:p>
          <a:p>
            <a:pPr lvl="1"/>
            <a:r>
              <a:rPr lang="en-US" dirty="0" smtClean="0"/>
              <a:t>Transact</a:t>
            </a:r>
          </a:p>
          <a:p>
            <a:r>
              <a:rPr lang="en-US" dirty="0" smtClean="0"/>
              <a:t>Change unimportant</a:t>
            </a:r>
          </a:p>
          <a:p>
            <a:pPr lvl="1"/>
            <a:r>
              <a:rPr lang="en-US" dirty="0" smtClean="0"/>
              <a:t>Find</a:t>
            </a:r>
          </a:p>
          <a:p>
            <a:r>
              <a:rPr lang="en-US" dirty="0" smtClean="0"/>
              <a:t>Change can interfere</a:t>
            </a:r>
          </a:p>
          <a:p>
            <a:pPr lvl="1"/>
            <a:r>
              <a:rPr lang="en-US" dirty="0" smtClean="0"/>
              <a:t>Re-find</a:t>
            </a:r>
          </a:p>
          <a:p>
            <a:pPr>
              <a:buNone/>
            </a:pPr>
            <a:endParaRPr lang="en-US" dirty="0" smtClean="0"/>
          </a:p>
        </p:txBody>
      </p:sp>
      <p:pic>
        <p:nvPicPr>
          <p:cNvPr id="5" name="Picture 4"/>
          <p:cNvPicPr>
            <a:picLocks noChangeAspect="1"/>
          </p:cNvPicPr>
          <p:nvPr/>
        </p:nvPicPr>
        <p:blipFill>
          <a:blip r:embed="rId4"/>
          <a:stretch>
            <a:fillRect/>
          </a:stretch>
        </p:blipFill>
        <p:spPr>
          <a:xfrm>
            <a:off x="471444" y="1689776"/>
            <a:ext cx="4006975" cy="4343400"/>
          </a:xfrm>
          <a:prstGeom prst="rect">
            <a:avLst/>
          </a:prstGeom>
        </p:spPr>
      </p:pic>
      <p:sp>
        <p:nvSpPr>
          <p:cNvPr id="8" name="Content Placeholder 7"/>
          <p:cNvSpPr>
            <a:spLocks noGrp="1"/>
          </p:cNvSpPr>
          <p:nvPr>
            <p:ph sz="quarter" idx="1"/>
          </p:nvPr>
        </p:nvSpPr>
        <p:spPr/>
        <p:txBody>
          <a:bodyPr/>
          <a:lstStyle/>
          <a:p>
            <a:endParaRPr lang="en-US" dirty="0"/>
          </a:p>
        </p:txBody>
      </p:sp>
      <p:pic>
        <p:nvPicPr>
          <p:cNvPr id="16" name="Picture 15"/>
          <p:cNvPicPr>
            <a:picLocks noChangeAspect="1"/>
          </p:cNvPicPr>
          <p:nvPr/>
        </p:nvPicPr>
        <p:blipFill>
          <a:blip r:embed="rId5"/>
          <a:stretch>
            <a:fillRect/>
          </a:stretch>
        </p:blipFill>
        <p:spPr>
          <a:xfrm>
            <a:off x="471444" y="1689776"/>
            <a:ext cx="4006975" cy="434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Understanding the Relationship</a:t>
            </a:r>
            <a:endParaRPr lang="en-US" dirty="0"/>
          </a:p>
        </p:txBody>
      </p:sp>
      <p:sp>
        <p:nvSpPr>
          <p:cNvPr id="6" name="Content Placeholder 5"/>
          <p:cNvSpPr>
            <a:spLocks noGrp="1"/>
          </p:cNvSpPr>
          <p:nvPr>
            <p:ph sz="quarter" idx="1"/>
          </p:nvPr>
        </p:nvSpPr>
        <p:spPr/>
        <p:txBody>
          <a:bodyPr/>
          <a:lstStyle/>
          <a:p>
            <a:r>
              <a:rPr lang="en-US" dirty="0" smtClean="0"/>
              <a:t>Compare summary metrics</a:t>
            </a:r>
          </a:p>
          <a:p>
            <a:r>
              <a:rPr lang="en-US" dirty="0" smtClean="0"/>
              <a:t>Revisits: Unique visitors, visits/user, interval </a:t>
            </a:r>
          </a:p>
          <a:p>
            <a:r>
              <a:rPr lang="en-US" dirty="0" smtClean="0"/>
              <a:t>Change: Number, interval, similarity</a:t>
            </a:r>
          </a:p>
        </p:txBody>
      </p:sp>
      <p:graphicFrame>
        <p:nvGraphicFramePr>
          <p:cNvPr id="4" name="Content Placeholder 3"/>
          <p:cNvGraphicFramePr>
            <a:graphicFrameLocks/>
          </p:cNvGraphicFramePr>
          <p:nvPr/>
        </p:nvGraphicFramePr>
        <p:xfrm>
          <a:off x="457200" y="3566160"/>
          <a:ext cx="1828800" cy="2225040"/>
        </p:xfrm>
        <a:graphic>
          <a:graphicData uri="http://schemas.openxmlformats.org/drawingml/2006/table">
            <a:tbl>
              <a:tblPr firstRow="1" bandRow="1">
                <a:tableStyleId>{5C22544A-7EE6-4342-B048-85BDC9FD1C3A}</a:tableStyleId>
              </a:tblPr>
              <a:tblGrid>
                <a:gridCol w="1828800"/>
              </a:tblGrid>
              <a:tr h="370840">
                <a:tc>
                  <a:txBody>
                    <a:bodyPr/>
                    <a:lstStyle/>
                    <a:p>
                      <a:endParaRPr lang="en-US" dirty="0"/>
                    </a:p>
                  </a:txBody>
                  <a:tcPr/>
                </a:tc>
              </a:tr>
              <a:tr h="370840">
                <a:tc>
                  <a:txBody>
                    <a:bodyPr/>
                    <a:lstStyle/>
                    <a:p>
                      <a:r>
                        <a:rPr lang="en-US" dirty="0" smtClean="0"/>
                        <a:t>2 visits/user</a:t>
                      </a:r>
                      <a:endParaRPr lang="en-US" dirty="0"/>
                    </a:p>
                  </a:txBody>
                  <a:tcPr/>
                </a:tc>
              </a:tr>
              <a:tr h="370840">
                <a:tc>
                  <a:txBody>
                    <a:bodyPr/>
                    <a:lstStyle/>
                    <a:p>
                      <a:r>
                        <a:rPr lang="en-US" dirty="0" smtClean="0"/>
                        <a:t>3 visits/user</a:t>
                      </a:r>
                      <a:endParaRPr lang="en-US" dirty="0"/>
                    </a:p>
                  </a:txBody>
                  <a:tcPr/>
                </a:tc>
              </a:tr>
              <a:tr h="370840">
                <a:tc>
                  <a:txBody>
                    <a:bodyPr/>
                    <a:lstStyle/>
                    <a:p>
                      <a:r>
                        <a:rPr lang="en-US" dirty="0" smtClean="0"/>
                        <a:t>4 visits/user</a:t>
                      </a:r>
                      <a:endParaRPr lang="en-US" dirty="0"/>
                    </a:p>
                  </a:txBody>
                  <a:tcPr/>
                </a:tc>
              </a:tr>
              <a:tr h="370840">
                <a:tc>
                  <a:txBody>
                    <a:bodyPr/>
                    <a:lstStyle/>
                    <a:p>
                      <a:r>
                        <a:rPr lang="en-US" dirty="0" smtClean="0"/>
                        <a:t>5</a:t>
                      </a:r>
                      <a:r>
                        <a:rPr lang="en-US" baseline="0" dirty="0" smtClean="0"/>
                        <a:t> or 6</a:t>
                      </a:r>
                      <a:r>
                        <a:rPr lang="en-US" dirty="0" smtClean="0"/>
                        <a:t> visits/user</a:t>
                      </a:r>
                      <a:endParaRPr lang="en-US" dirty="0"/>
                    </a:p>
                  </a:txBody>
                  <a:tcPr/>
                </a:tc>
              </a:tr>
              <a:tr h="370840">
                <a:tc>
                  <a:txBody>
                    <a:bodyPr/>
                    <a:lstStyle/>
                    <a:p>
                      <a:r>
                        <a:rPr lang="en-US" dirty="0" smtClean="0"/>
                        <a:t>7+</a:t>
                      </a:r>
                      <a:r>
                        <a:rPr lang="en-US" baseline="0" dirty="0" smtClean="0"/>
                        <a:t> visits/user</a:t>
                      </a:r>
                      <a:endParaRPr lang="en-US" dirty="0"/>
                    </a:p>
                  </a:txBody>
                  <a:tcPr/>
                </a:tc>
              </a:tr>
            </a:tbl>
          </a:graphicData>
        </a:graphic>
      </p:graphicFrame>
      <p:graphicFrame>
        <p:nvGraphicFramePr>
          <p:cNvPr id="8" name="Content Placeholder 3"/>
          <p:cNvGraphicFramePr>
            <a:graphicFrameLocks/>
          </p:cNvGraphicFramePr>
          <p:nvPr/>
        </p:nvGraphicFramePr>
        <p:xfrm>
          <a:off x="457200" y="3566160"/>
          <a:ext cx="8229600" cy="2225040"/>
        </p:xfrm>
        <a:graphic>
          <a:graphicData uri="http://schemas.openxmlformats.org/drawingml/2006/table">
            <a:tbl>
              <a:tblPr firstRow="1" bandRow="1">
                <a:tableStyleId>{5C22544A-7EE6-4342-B048-85BDC9FD1C3A}</a:tableStyleId>
              </a:tblPr>
              <a:tblGrid>
                <a:gridCol w="1828800"/>
                <a:gridCol w="2057400"/>
                <a:gridCol w="2438400"/>
                <a:gridCol w="1905000"/>
              </a:tblGrid>
              <a:tr h="370840">
                <a:tc>
                  <a:txBody>
                    <a:bodyPr/>
                    <a:lstStyle/>
                    <a:p>
                      <a:endParaRPr lang="en-US" dirty="0"/>
                    </a:p>
                  </a:txBody>
                  <a:tcPr/>
                </a:tc>
                <a:tc>
                  <a:txBody>
                    <a:bodyPr/>
                    <a:lstStyle/>
                    <a:p>
                      <a:pPr algn="ctr"/>
                      <a:r>
                        <a:rPr lang="en-US" dirty="0" smtClean="0"/>
                        <a:t>Number of changes</a:t>
                      </a:r>
                      <a:endParaRPr lang="en-US" dirty="0"/>
                    </a:p>
                  </a:txBody>
                  <a:tcPr/>
                </a:tc>
                <a:tc>
                  <a:txBody>
                    <a:bodyPr/>
                    <a:lstStyle/>
                    <a:p>
                      <a:pPr algn="ctr"/>
                      <a:r>
                        <a:rPr lang="en-US" dirty="0" smtClean="0"/>
                        <a:t>Time between changes</a:t>
                      </a:r>
                      <a:endParaRPr lang="en-US" dirty="0"/>
                    </a:p>
                  </a:txBody>
                  <a:tcPr/>
                </a:tc>
                <a:tc>
                  <a:txBody>
                    <a:bodyPr/>
                    <a:lstStyle/>
                    <a:p>
                      <a:pPr algn="ctr"/>
                      <a:r>
                        <a:rPr lang="en-US" dirty="0" smtClean="0"/>
                        <a:t>Similarity</a:t>
                      </a:r>
                      <a:endParaRPr lang="en-US" dirty="0"/>
                    </a:p>
                  </a:txBody>
                  <a:tcPr/>
                </a:tc>
              </a:tr>
              <a:tr h="370840">
                <a:tc>
                  <a:txBody>
                    <a:bodyPr/>
                    <a:lstStyle/>
                    <a:p>
                      <a:r>
                        <a:rPr lang="en-US" dirty="0" smtClean="0"/>
                        <a:t>2 visits/user</a:t>
                      </a:r>
                      <a:endParaRPr lang="en-US" dirty="0"/>
                    </a:p>
                  </a:txBody>
                  <a:tcPr/>
                </a:tc>
                <a:tc>
                  <a:txBody>
                    <a:bodyPr/>
                    <a:lstStyle/>
                    <a:p>
                      <a:pPr marL="0" marR="0" algn="ctr">
                        <a:spcBef>
                          <a:spcPts val="100"/>
                        </a:spcBef>
                        <a:spcAft>
                          <a:spcPts val="100"/>
                        </a:spcAft>
                      </a:pPr>
                      <a:r>
                        <a:rPr lang="en-US" sz="1800" b="1">
                          <a:latin typeface="+mj-lt"/>
                          <a:ea typeface="Times New Roman"/>
                        </a:rPr>
                        <a:t>172.91</a:t>
                      </a:r>
                      <a:endParaRPr lang="en-US" sz="1800">
                        <a:latin typeface="+mj-lt"/>
                        <a:ea typeface="Times New Roman"/>
                      </a:endParaRPr>
                    </a:p>
                  </a:txBody>
                  <a:tcPr marL="54610" marR="54610" marT="0" marB="0" anchor="ctr"/>
                </a:tc>
                <a:tc>
                  <a:txBody>
                    <a:bodyPr/>
                    <a:lstStyle/>
                    <a:p>
                      <a:pPr marL="0" marR="0" algn="ctr">
                        <a:spcBef>
                          <a:spcPts val="100"/>
                        </a:spcBef>
                        <a:spcAft>
                          <a:spcPts val="100"/>
                        </a:spcAft>
                      </a:pPr>
                      <a:r>
                        <a:rPr lang="en-US" sz="1800" b="1">
                          <a:latin typeface="+mj-lt"/>
                          <a:ea typeface="Times New Roman"/>
                        </a:rPr>
                        <a:t>133.26</a:t>
                      </a:r>
                      <a:endParaRPr lang="en-US" sz="1800">
                        <a:latin typeface="+mj-lt"/>
                        <a:ea typeface="Times New Roman"/>
                      </a:endParaRPr>
                    </a:p>
                  </a:txBody>
                  <a:tcPr marL="18415" marR="18415" marT="0" marB="0" anchor="ctr"/>
                </a:tc>
                <a:tc>
                  <a:txBody>
                    <a:bodyPr/>
                    <a:lstStyle/>
                    <a:p>
                      <a:pPr marL="0" marR="0" algn="ctr">
                        <a:spcBef>
                          <a:spcPts val="100"/>
                        </a:spcBef>
                        <a:spcAft>
                          <a:spcPts val="100"/>
                        </a:spcAft>
                      </a:pPr>
                      <a:r>
                        <a:rPr lang="en-US" sz="1800">
                          <a:latin typeface="+mj-lt"/>
                          <a:ea typeface="Times New Roman"/>
                        </a:rPr>
                        <a:t>0.82</a:t>
                      </a:r>
                    </a:p>
                  </a:txBody>
                  <a:tcPr marL="54610" marR="54610" marT="0" marB="0" anchor="ctr"/>
                </a:tc>
              </a:tr>
              <a:tr h="370840">
                <a:tc>
                  <a:txBody>
                    <a:bodyPr/>
                    <a:lstStyle/>
                    <a:p>
                      <a:r>
                        <a:rPr lang="en-US" dirty="0" smtClean="0"/>
                        <a:t>3 visits/user</a:t>
                      </a:r>
                      <a:endParaRPr lang="en-US" dirty="0"/>
                    </a:p>
                  </a:txBody>
                  <a:tcPr/>
                </a:tc>
                <a:tc>
                  <a:txBody>
                    <a:bodyPr/>
                    <a:lstStyle/>
                    <a:p>
                      <a:pPr marL="0" marR="0" algn="ctr">
                        <a:spcBef>
                          <a:spcPts val="100"/>
                        </a:spcBef>
                        <a:spcAft>
                          <a:spcPts val="100"/>
                        </a:spcAft>
                      </a:pPr>
                      <a:r>
                        <a:rPr lang="en-US" sz="1800" b="1">
                          <a:latin typeface="+mj-lt"/>
                          <a:ea typeface="Times New Roman"/>
                        </a:rPr>
                        <a:t>200.51</a:t>
                      </a:r>
                      <a:endParaRPr lang="en-US" sz="1800">
                        <a:latin typeface="+mj-lt"/>
                        <a:ea typeface="Times New Roman"/>
                      </a:endParaRPr>
                    </a:p>
                  </a:txBody>
                  <a:tcPr marL="54610" marR="54610" marT="0" marB="0" anchor="ctr"/>
                </a:tc>
                <a:tc>
                  <a:txBody>
                    <a:bodyPr/>
                    <a:lstStyle/>
                    <a:p>
                      <a:pPr marL="0" marR="0" algn="ctr">
                        <a:spcBef>
                          <a:spcPts val="100"/>
                        </a:spcBef>
                        <a:spcAft>
                          <a:spcPts val="100"/>
                        </a:spcAft>
                      </a:pPr>
                      <a:r>
                        <a:rPr lang="en-US" sz="1800" b="1">
                          <a:latin typeface="+mj-lt"/>
                          <a:ea typeface="Times New Roman"/>
                        </a:rPr>
                        <a:t>119.24</a:t>
                      </a:r>
                      <a:endParaRPr lang="en-US" sz="1800">
                        <a:latin typeface="+mj-lt"/>
                        <a:ea typeface="Times New Roman"/>
                      </a:endParaRPr>
                    </a:p>
                  </a:txBody>
                  <a:tcPr marL="18415" marR="18415" marT="0" marB="0" anchor="ctr"/>
                </a:tc>
                <a:tc>
                  <a:txBody>
                    <a:bodyPr/>
                    <a:lstStyle/>
                    <a:p>
                      <a:pPr marL="0" marR="0" algn="ctr">
                        <a:spcBef>
                          <a:spcPts val="100"/>
                        </a:spcBef>
                        <a:spcAft>
                          <a:spcPts val="100"/>
                        </a:spcAft>
                      </a:pPr>
                      <a:r>
                        <a:rPr lang="en-US" sz="1800">
                          <a:latin typeface="+mj-lt"/>
                          <a:ea typeface="Times New Roman"/>
                        </a:rPr>
                        <a:t>0.82</a:t>
                      </a:r>
                    </a:p>
                  </a:txBody>
                  <a:tcPr marL="54610" marR="54610" marT="0" marB="0" anchor="ctr"/>
                </a:tc>
              </a:tr>
              <a:tr h="370840">
                <a:tc>
                  <a:txBody>
                    <a:bodyPr/>
                    <a:lstStyle/>
                    <a:p>
                      <a:r>
                        <a:rPr lang="en-US" dirty="0" smtClean="0"/>
                        <a:t>4 visits/user</a:t>
                      </a:r>
                      <a:endParaRPr lang="en-US" dirty="0"/>
                    </a:p>
                  </a:txBody>
                  <a:tcPr/>
                </a:tc>
                <a:tc>
                  <a:txBody>
                    <a:bodyPr/>
                    <a:lstStyle/>
                    <a:p>
                      <a:pPr marL="0" marR="0" algn="ctr">
                        <a:spcBef>
                          <a:spcPts val="100"/>
                        </a:spcBef>
                        <a:spcAft>
                          <a:spcPts val="100"/>
                        </a:spcAft>
                      </a:pPr>
                      <a:r>
                        <a:rPr lang="en-US" sz="1800" b="1">
                          <a:latin typeface="+mj-lt"/>
                          <a:ea typeface="Times New Roman"/>
                        </a:rPr>
                        <a:t>234.32</a:t>
                      </a:r>
                      <a:endParaRPr lang="en-US" sz="1800">
                        <a:latin typeface="+mj-lt"/>
                        <a:ea typeface="Times New Roman"/>
                      </a:endParaRPr>
                    </a:p>
                  </a:txBody>
                  <a:tcPr marL="54610" marR="54610" marT="0" marB="0" anchor="ctr"/>
                </a:tc>
                <a:tc>
                  <a:txBody>
                    <a:bodyPr/>
                    <a:lstStyle/>
                    <a:p>
                      <a:pPr marL="0" marR="0" algn="ctr">
                        <a:spcBef>
                          <a:spcPts val="100"/>
                        </a:spcBef>
                        <a:spcAft>
                          <a:spcPts val="100"/>
                        </a:spcAft>
                      </a:pPr>
                      <a:r>
                        <a:rPr lang="en-US" sz="1800" b="1">
                          <a:latin typeface="+mj-lt"/>
                          <a:ea typeface="Times New Roman"/>
                        </a:rPr>
                        <a:t>109.59</a:t>
                      </a:r>
                      <a:endParaRPr lang="en-US" sz="1800">
                        <a:latin typeface="+mj-lt"/>
                        <a:ea typeface="Times New Roman"/>
                      </a:endParaRPr>
                    </a:p>
                  </a:txBody>
                  <a:tcPr marL="18415" marR="18415" marT="0" marB="0" anchor="ctr"/>
                </a:tc>
                <a:tc>
                  <a:txBody>
                    <a:bodyPr/>
                    <a:lstStyle/>
                    <a:p>
                      <a:pPr marL="0" marR="0" algn="ctr">
                        <a:spcBef>
                          <a:spcPts val="100"/>
                        </a:spcBef>
                        <a:spcAft>
                          <a:spcPts val="100"/>
                        </a:spcAft>
                      </a:pPr>
                      <a:r>
                        <a:rPr lang="en-US" sz="1800">
                          <a:latin typeface="+mj-lt"/>
                          <a:ea typeface="Times New Roman"/>
                        </a:rPr>
                        <a:t>0.81</a:t>
                      </a:r>
                    </a:p>
                  </a:txBody>
                  <a:tcPr marL="54610" marR="54610" marT="0" marB="0" anchor="ctr"/>
                </a:tc>
              </a:tr>
              <a:tr h="370840">
                <a:tc>
                  <a:txBody>
                    <a:bodyPr/>
                    <a:lstStyle/>
                    <a:p>
                      <a:r>
                        <a:rPr lang="en-US" dirty="0" smtClean="0"/>
                        <a:t>5</a:t>
                      </a:r>
                      <a:r>
                        <a:rPr lang="en-US" baseline="0" dirty="0" smtClean="0"/>
                        <a:t> or 6</a:t>
                      </a:r>
                      <a:r>
                        <a:rPr lang="en-US" dirty="0" smtClean="0"/>
                        <a:t> visits/user</a:t>
                      </a:r>
                      <a:endParaRPr lang="en-US" dirty="0"/>
                    </a:p>
                  </a:txBody>
                  <a:tcPr/>
                </a:tc>
                <a:tc>
                  <a:txBody>
                    <a:bodyPr/>
                    <a:lstStyle/>
                    <a:p>
                      <a:pPr marL="0" marR="0" algn="ctr">
                        <a:spcBef>
                          <a:spcPts val="100"/>
                        </a:spcBef>
                        <a:spcAft>
                          <a:spcPts val="100"/>
                        </a:spcAft>
                      </a:pPr>
                      <a:r>
                        <a:rPr lang="en-US" sz="1800" b="1" dirty="0">
                          <a:latin typeface="+mj-lt"/>
                          <a:ea typeface="Times New Roman"/>
                        </a:rPr>
                        <a:t>269.63</a:t>
                      </a:r>
                      <a:endParaRPr lang="en-US" sz="1800" dirty="0">
                        <a:latin typeface="+mj-lt"/>
                        <a:ea typeface="Times New Roman"/>
                      </a:endParaRPr>
                    </a:p>
                  </a:txBody>
                  <a:tcPr marL="54610" marR="54610" marT="0" marB="0" anchor="ctr"/>
                </a:tc>
                <a:tc>
                  <a:txBody>
                    <a:bodyPr/>
                    <a:lstStyle/>
                    <a:p>
                      <a:pPr marL="0" marR="0" algn="ctr">
                        <a:spcBef>
                          <a:spcPts val="100"/>
                        </a:spcBef>
                        <a:spcAft>
                          <a:spcPts val="100"/>
                        </a:spcAft>
                      </a:pPr>
                      <a:r>
                        <a:rPr lang="en-US" sz="1800" b="1">
                          <a:latin typeface="+mj-lt"/>
                          <a:ea typeface="Times New Roman"/>
                        </a:rPr>
                        <a:t>94.54</a:t>
                      </a:r>
                      <a:endParaRPr lang="en-US" sz="1800">
                        <a:latin typeface="+mj-lt"/>
                        <a:ea typeface="Times New Roman"/>
                      </a:endParaRPr>
                    </a:p>
                  </a:txBody>
                  <a:tcPr marL="18415" marR="18415" marT="0" marB="0" anchor="ctr"/>
                </a:tc>
                <a:tc>
                  <a:txBody>
                    <a:bodyPr/>
                    <a:lstStyle/>
                    <a:p>
                      <a:pPr marL="0" marR="0" algn="ctr">
                        <a:spcBef>
                          <a:spcPts val="100"/>
                        </a:spcBef>
                        <a:spcAft>
                          <a:spcPts val="100"/>
                        </a:spcAft>
                      </a:pPr>
                      <a:r>
                        <a:rPr lang="en-US" sz="1800">
                          <a:latin typeface="+mj-lt"/>
                          <a:ea typeface="Times New Roman"/>
                        </a:rPr>
                        <a:t>0.82</a:t>
                      </a:r>
                    </a:p>
                  </a:txBody>
                  <a:tcPr marL="54610" marR="54610" marT="0" marB="0" anchor="ctr"/>
                </a:tc>
              </a:tr>
              <a:tr h="370840">
                <a:tc>
                  <a:txBody>
                    <a:bodyPr/>
                    <a:lstStyle/>
                    <a:p>
                      <a:r>
                        <a:rPr lang="en-US" dirty="0" smtClean="0"/>
                        <a:t>7+</a:t>
                      </a:r>
                      <a:r>
                        <a:rPr lang="en-US" baseline="0" dirty="0" smtClean="0"/>
                        <a:t> visits/user</a:t>
                      </a:r>
                      <a:endParaRPr lang="en-US" dirty="0"/>
                    </a:p>
                  </a:txBody>
                  <a:tcPr/>
                </a:tc>
                <a:tc>
                  <a:txBody>
                    <a:bodyPr/>
                    <a:lstStyle/>
                    <a:p>
                      <a:pPr marL="0" marR="0" algn="ctr">
                        <a:spcBef>
                          <a:spcPts val="100"/>
                        </a:spcBef>
                        <a:spcAft>
                          <a:spcPts val="100"/>
                        </a:spcAft>
                      </a:pPr>
                      <a:r>
                        <a:rPr lang="en-US" sz="1800" b="1">
                          <a:latin typeface="+mj-lt"/>
                          <a:ea typeface="Times New Roman"/>
                        </a:rPr>
                        <a:t>341.43</a:t>
                      </a:r>
                      <a:endParaRPr lang="en-US" sz="1800">
                        <a:latin typeface="+mj-lt"/>
                        <a:ea typeface="Times New Roman"/>
                      </a:endParaRPr>
                    </a:p>
                  </a:txBody>
                  <a:tcPr marL="54610" marR="54610" marT="0" marB="0" anchor="ctr"/>
                </a:tc>
                <a:tc>
                  <a:txBody>
                    <a:bodyPr/>
                    <a:lstStyle/>
                    <a:p>
                      <a:pPr marL="0" marR="0" algn="ctr">
                        <a:spcBef>
                          <a:spcPts val="100"/>
                        </a:spcBef>
                        <a:spcAft>
                          <a:spcPts val="100"/>
                        </a:spcAft>
                      </a:pPr>
                      <a:r>
                        <a:rPr lang="en-US" sz="1800" b="1">
                          <a:latin typeface="+mj-lt"/>
                          <a:ea typeface="Times New Roman"/>
                        </a:rPr>
                        <a:t>81.80</a:t>
                      </a:r>
                      <a:endParaRPr lang="en-US" sz="1800">
                        <a:latin typeface="+mj-lt"/>
                        <a:ea typeface="Times New Roman"/>
                      </a:endParaRPr>
                    </a:p>
                  </a:txBody>
                  <a:tcPr marL="18415" marR="18415" marT="0" marB="0" anchor="ctr"/>
                </a:tc>
                <a:tc>
                  <a:txBody>
                    <a:bodyPr/>
                    <a:lstStyle/>
                    <a:p>
                      <a:pPr marL="0" marR="0" algn="ctr">
                        <a:spcBef>
                          <a:spcPts val="100"/>
                        </a:spcBef>
                        <a:spcAft>
                          <a:spcPts val="100"/>
                        </a:spcAft>
                      </a:pPr>
                      <a:r>
                        <a:rPr lang="en-US" sz="1800" dirty="0">
                          <a:latin typeface="+mj-lt"/>
                          <a:ea typeface="Times New Roman"/>
                        </a:rPr>
                        <a:t>0.81</a:t>
                      </a:r>
                    </a:p>
                  </a:txBody>
                  <a:tcPr marL="54610" marR="54610" marT="0" marB="0" anchor="ct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
          </p:nvPr>
        </p:nvSpPr>
        <p:spPr/>
        <p:txBody>
          <a:bodyPr/>
          <a:lstStyle/>
          <a:p>
            <a:endParaRPr lang="en-US" dirty="0"/>
          </a:p>
        </p:txBody>
      </p:sp>
      <p:pic>
        <p:nvPicPr>
          <p:cNvPr id="22" name="Picture 5"/>
          <p:cNvPicPr>
            <a:picLocks noChangeAspect="1" noChangeArrowheads="1"/>
          </p:cNvPicPr>
          <p:nvPr/>
        </p:nvPicPr>
        <p:blipFill>
          <a:blip r:embed="rId3" cstate="print"/>
          <a:srcRect/>
          <a:stretch>
            <a:fillRect/>
          </a:stretch>
        </p:blipFill>
        <p:spPr bwMode="auto">
          <a:xfrm>
            <a:off x="4495800" y="1977839"/>
            <a:ext cx="4038600" cy="3813361"/>
          </a:xfrm>
          <a:prstGeom prst="rect">
            <a:avLst/>
          </a:prstGeom>
          <a:noFill/>
          <a:ln w="9525">
            <a:noFill/>
            <a:miter lim="800000"/>
            <a:headEnd/>
            <a:tailEnd/>
          </a:ln>
        </p:spPr>
      </p:pic>
      <p:sp>
        <p:nvSpPr>
          <p:cNvPr id="4" name="Title 3"/>
          <p:cNvSpPr>
            <a:spLocks noGrp="1"/>
          </p:cNvSpPr>
          <p:nvPr>
            <p:ph type="title"/>
          </p:nvPr>
        </p:nvSpPr>
        <p:spPr/>
        <p:txBody>
          <a:bodyPr>
            <a:normAutofit fontScale="90000"/>
          </a:bodyPr>
          <a:lstStyle/>
          <a:p>
            <a:r>
              <a:rPr lang="en-US" dirty="0" smtClean="0"/>
              <a:t>Comparing Change and Revisit Curves</a:t>
            </a:r>
            <a:endParaRPr lang="en-US" dirty="0"/>
          </a:p>
        </p:txBody>
      </p:sp>
      <p:sp>
        <p:nvSpPr>
          <p:cNvPr id="5" name="Content Placeholder 4"/>
          <p:cNvSpPr>
            <a:spLocks noGrp="1"/>
          </p:cNvSpPr>
          <p:nvPr>
            <p:ph sz="quarter" idx="1"/>
          </p:nvPr>
        </p:nvSpPr>
        <p:spPr/>
        <p:txBody>
          <a:bodyPr>
            <a:normAutofit lnSpcReduction="10000"/>
          </a:bodyPr>
          <a:lstStyle/>
          <a:p>
            <a:r>
              <a:rPr lang="en-US" dirty="0" smtClean="0"/>
              <a:t>Three pages</a:t>
            </a:r>
          </a:p>
          <a:p>
            <a:pPr lvl="1"/>
            <a:r>
              <a:rPr lang="en-US" dirty="0" smtClean="0"/>
              <a:t>New York Times</a:t>
            </a:r>
          </a:p>
          <a:p>
            <a:pPr lvl="1"/>
            <a:r>
              <a:rPr lang="en-US" dirty="0" smtClean="0"/>
              <a:t>Woot.com</a:t>
            </a:r>
          </a:p>
          <a:p>
            <a:pPr lvl="1"/>
            <a:r>
              <a:rPr lang="en-US" dirty="0" smtClean="0"/>
              <a:t>Costco</a:t>
            </a:r>
          </a:p>
          <a:p>
            <a:pPr>
              <a:buClr>
                <a:schemeClr val="bg1"/>
              </a:buClr>
            </a:pPr>
            <a:r>
              <a:rPr lang="en-US" dirty="0" smtClean="0">
                <a:solidFill>
                  <a:schemeClr val="bg1"/>
                </a:solidFill>
              </a:rPr>
              <a:t>Similar change patterns</a:t>
            </a:r>
          </a:p>
          <a:p>
            <a:pPr>
              <a:buClr>
                <a:schemeClr val="bg1"/>
              </a:buClr>
            </a:pPr>
            <a:r>
              <a:rPr lang="en-US" dirty="0" smtClean="0">
                <a:solidFill>
                  <a:schemeClr val="bg1"/>
                </a:solidFill>
              </a:rPr>
              <a:t>Different </a:t>
            </a:r>
            <a:r>
              <a:rPr lang="en-US" dirty="0" err="1" smtClean="0">
                <a:solidFill>
                  <a:schemeClr val="bg1"/>
                </a:solidFill>
              </a:rPr>
              <a:t>revisitation</a:t>
            </a:r>
            <a:endParaRPr lang="en-US" dirty="0" smtClean="0">
              <a:solidFill>
                <a:schemeClr val="bg1"/>
              </a:solidFill>
            </a:endParaRPr>
          </a:p>
          <a:p>
            <a:pPr lvl="1">
              <a:buClr>
                <a:schemeClr val="bg1"/>
              </a:buClr>
            </a:pPr>
            <a:r>
              <a:rPr lang="en-US" dirty="0" smtClean="0">
                <a:solidFill>
                  <a:schemeClr val="bg1"/>
                </a:solidFill>
              </a:rPr>
              <a:t>NYT: </a:t>
            </a:r>
            <a:r>
              <a:rPr lang="en-US" i="1" dirty="0" smtClean="0">
                <a:solidFill>
                  <a:schemeClr val="bg1"/>
                </a:solidFill>
              </a:rPr>
              <a:t>Fast </a:t>
            </a:r>
            <a:r>
              <a:rPr lang="en-US" sz="2400" dirty="0" smtClean="0">
                <a:solidFill>
                  <a:schemeClr val="bg1"/>
                </a:solidFill>
              </a:rPr>
              <a:t>(news, forums)</a:t>
            </a:r>
          </a:p>
          <a:p>
            <a:pPr lvl="1">
              <a:buClr>
                <a:schemeClr val="bg1"/>
              </a:buClr>
            </a:pPr>
            <a:r>
              <a:rPr lang="en-US" dirty="0" smtClean="0">
                <a:solidFill>
                  <a:schemeClr val="bg1"/>
                </a:solidFill>
              </a:rPr>
              <a:t>Woot: </a:t>
            </a:r>
            <a:r>
              <a:rPr lang="en-US" i="1" dirty="0" smtClean="0">
                <a:solidFill>
                  <a:schemeClr val="bg1"/>
                </a:solidFill>
              </a:rPr>
              <a:t>Medium</a:t>
            </a:r>
          </a:p>
          <a:p>
            <a:pPr lvl="1">
              <a:buClr>
                <a:schemeClr val="bg1"/>
              </a:buClr>
            </a:pPr>
            <a:r>
              <a:rPr lang="en-US" dirty="0" smtClean="0">
                <a:solidFill>
                  <a:schemeClr val="bg1"/>
                </a:solidFill>
              </a:rPr>
              <a:t>Costco: </a:t>
            </a:r>
            <a:r>
              <a:rPr lang="en-US" i="1" dirty="0" smtClean="0">
                <a:solidFill>
                  <a:schemeClr val="bg1"/>
                </a:solidFill>
              </a:rPr>
              <a:t>Slow </a:t>
            </a:r>
            <a:r>
              <a:rPr lang="en-US" sz="2400" dirty="0" smtClean="0">
                <a:solidFill>
                  <a:schemeClr val="bg1"/>
                </a:solidFill>
              </a:rPr>
              <a:t>(retail)</a:t>
            </a:r>
            <a:endParaRPr lang="en-US" dirty="0" smtClean="0">
              <a:solidFill>
                <a:schemeClr val="bg1"/>
              </a:solidFill>
            </a:endParaRPr>
          </a:p>
        </p:txBody>
      </p:sp>
      <p:pic>
        <p:nvPicPr>
          <p:cNvPr id="23" name="Picture 2" descr="C:\Users\teevan\Desktop\TAB\resonant pages\nytimes.bmp"/>
          <p:cNvPicPr>
            <a:picLocks noChangeAspect="1" noChangeArrowheads="1"/>
          </p:cNvPicPr>
          <p:nvPr/>
        </p:nvPicPr>
        <p:blipFill>
          <a:blip r:embed="rId4" cstate="print"/>
          <a:srcRect/>
          <a:stretch>
            <a:fillRect/>
          </a:stretch>
        </p:blipFill>
        <p:spPr bwMode="auto">
          <a:xfrm>
            <a:off x="4553712" y="2486855"/>
            <a:ext cx="3941064" cy="3235084"/>
          </a:xfrm>
          <a:prstGeom prst="rect">
            <a:avLst/>
          </a:prstGeom>
          <a:noFill/>
        </p:spPr>
      </p:pic>
      <p:pic>
        <p:nvPicPr>
          <p:cNvPr id="20" name="Picture 2" descr="C:\Users\teevan\Desktop\TAB\resonant pages\woot.bmp"/>
          <p:cNvPicPr>
            <a:picLocks noChangeAspect="1" noChangeArrowheads="1"/>
          </p:cNvPicPr>
          <p:nvPr/>
        </p:nvPicPr>
        <p:blipFill>
          <a:blip r:embed="rId5" cstate="print"/>
          <a:srcRect/>
          <a:stretch>
            <a:fillRect/>
          </a:stretch>
        </p:blipFill>
        <p:spPr bwMode="auto">
          <a:xfrm>
            <a:off x="4553712" y="2486855"/>
            <a:ext cx="3941064" cy="3235084"/>
          </a:xfrm>
          <a:prstGeom prst="rect">
            <a:avLst/>
          </a:prstGeom>
          <a:noFill/>
        </p:spPr>
      </p:pic>
      <p:pic>
        <p:nvPicPr>
          <p:cNvPr id="24" name="Picture 2" descr="C:\Users\teevan\Desktop\TAB\resonant pages\costco.bmp"/>
          <p:cNvPicPr>
            <a:picLocks noChangeAspect="1" noChangeArrowheads="1"/>
          </p:cNvPicPr>
          <p:nvPr/>
        </p:nvPicPr>
        <p:blipFill>
          <a:blip r:embed="rId6" cstate="print"/>
          <a:srcRect/>
          <a:stretch>
            <a:fillRect/>
          </a:stretch>
        </p:blipFill>
        <p:spPr bwMode="auto">
          <a:xfrm>
            <a:off x="4553712" y="2486855"/>
            <a:ext cx="3941064" cy="323508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315200" y="2209799"/>
            <a:ext cx="609600" cy="3737225"/>
            <a:chOff x="6934200" y="2209800"/>
            <a:chExt cx="609600" cy="3276600"/>
          </a:xfrm>
        </p:grpSpPr>
        <p:sp>
          <p:nvSpPr>
            <p:cNvPr id="12" name="Rectangle 11"/>
            <p:cNvSpPr/>
            <p:nvPr/>
          </p:nvSpPr>
          <p:spPr>
            <a:xfrm>
              <a:off x="7239000" y="2209800"/>
              <a:ext cx="304800" cy="32766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H="1">
              <a:off x="6934200" y="2209800"/>
              <a:ext cx="304800" cy="32766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7" name="Content Placeholder 10"/>
          <p:cNvGraphicFramePr>
            <a:graphicFrameLocks/>
          </p:cNvGraphicFramePr>
          <p:nvPr>
            <p:extLst>
              <p:ext uri="{D42A27DB-BD31-4B8C-83A1-F6EECF244321}">
                <p14:modId xmlns:p14="http://schemas.microsoft.com/office/powerpoint/2010/main" val="125248803"/>
              </p:ext>
            </p:extLst>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p:txBody>
          <a:bodyPr>
            <a:normAutofit fontScale="90000"/>
          </a:bodyPr>
          <a:lstStyle/>
          <a:p>
            <a:r>
              <a:rPr lang="en-US" dirty="0" smtClean="0"/>
              <a:t>Comparing Change and Revisit Curves</a:t>
            </a:r>
            <a:endParaRPr lang="en-US" dirty="0"/>
          </a:p>
        </p:txBody>
      </p:sp>
      <p:sp>
        <p:nvSpPr>
          <p:cNvPr id="5" name="Content Placeholder 4"/>
          <p:cNvSpPr>
            <a:spLocks noGrp="1"/>
          </p:cNvSpPr>
          <p:nvPr>
            <p:ph sz="quarter" idx="1"/>
          </p:nvPr>
        </p:nvSpPr>
        <p:spPr/>
        <p:txBody>
          <a:bodyPr>
            <a:normAutofit lnSpcReduction="10000"/>
          </a:bodyPr>
          <a:lstStyle/>
          <a:p>
            <a:r>
              <a:rPr lang="en-US" dirty="0" smtClean="0"/>
              <a:t>Three pages</a:t>
            </a:r>
          </a:p>
          <a:p>
            <a:pPr lvl="1"/>
            <a:r>
              <a:rPr lang="en-US" dirty="0" smtClean="0"/>
              <a:t>New York Times</a:t>
            </a:r>
          </a:p>
          <a:p>
            <a:pPr lvl="1"/>
            <a:r>
              <a:rPr lang="en-US" dirty="0" smtClean="0"/>
              <a:t>Woot.com</a:t>
            </a:r>
          </a:p>
          <a:p>
            <a:pPr lvl="1"/>
            <a:r>
              <a:rPr lang="en-US" dirty="0" smtClean="0"/>
              <a:t>Costco</a:t>
            </a:r>
          </a:p>
          <a:p>
            <a:r>
              <a:rPr lang="en-US" dirty="0" smtClean="0"/>
              <a:t>Similar change patterns</a:t>
            </a:r>
          </a:p>
          <a:p>
            <a:r>
              <a:rPr lang="en-US" dirty="0" smtClean="0"/>
              <a:t>Different </a:t>
            </a:r>
            <a:r>
              <a:rPr lang="en-US" dirty="0" err="1" smtClean="0"/>
              <a:t>revisitation</a:t>
            </a:r>
            <a:endParaRPr lang="en-US" dirty="0" smtClean="0"/>
          </a:p>
          <a:p>
            <a:pPr lvl="1"/>
            <a:r>
              <a:rPr lang="en-US" dirty="0" smtClean="0"/>
              <a:t>NYT: </a:t>
            </a:r>
            <a:r>
              <a:rPr lang="en-US" i="1" dirty="0" smtClean="0"/>
              <a:t>Fast </a:t>
            </a:r>
            <a:r>
              <a:rPr lang="en-US" sz="2400" dirty="0" smtClean="0">
                <a:solidFill>
                  <a:schemeClr val="accent1">
                    <a:lumMod val="75000"/>
                  </a:schemeClr>
                </a:solidFill>
              </a:rPr>
              <a:t>(news, forums)</a:t>
            </a:r>
          </a:p>
          <a:p>
            <a:pPr lvl="1"/>
            <a:r>
              <a:rPr lang="en-US" dirty="0" err="1" smtClean="0"/>
              <a:t>Woot</a:t>
            </a:r>
            <a:r>
              <a:rPr lang="en-US" dirty="0" smtClean="0"/>
              <a:t>: </a:t>
            </a:r>
            <a:r>
              <a:rPr lang="en-US" i="1" dirty="0" smtClean="0"/>
              <a:t>Medium</a:t>
            </a:r>
          </a:p>
          <a:p>
            <a:pPr lvl="1"/>
            <a:r>
              <a:rPr lang="en-US" dirty="0" smtClean="0"/>
              <a:t>Costco: </a:t>
            </a:r>
            <a:r>
              <a:rPr lang="en-US" i="1" dirty="0" smtClean="0"/>
              <a:t>Slow </a:t>
            </a:r>
            <a:r>
              <a:rPr lang="en-US" sz="2400" dirty="0" smtClean="0">
                <a:solidFill>
                  <a:schemeClr val="accent1">
                    <a:lumMod val="75000"/>
                  </a:schemeClr>
                </a:solidFill>
              </a:rPr>
              <a:t>(retail)</a:t>
            </a:r>
            <a:endParaRPr lang="en-US" dirty="0" smtClean="0">
              <a:solidFill>
                <a:schemeClr val="accent1">
                  <a:lumMod val="75000"/>
                </a:schemeClr>
              </a:solidFill>
            </a:endParaRPr>
          </a:p>
        </p:txBody>
      </p:sp>
      <p:graphicFrame>
        <p:nvGraphicFramePr>
          <p:cNvPr id="11" name="Content Placeholder 10"/>
          <p:cNvGraphicFramePr>
            <a:graphicFrameLocks noGrp="1"/>
          </p:cNvGraphicFramePr>
          <p:nvPr>
            <p:ph sz="quarter" idx="2"/>
            <p:extLst>
              <p:ext uri="{D42A27DB-BD31-4B8C-83A1-F6EECF244321}">
                <p14:modId xmlns:p14="http://schemas.microsoft.com/office/powerpoint/2010/main" val="2743255351"/>
              </p:ext>
            </p:extLst>
          </p:nvPr>
        </p:nvGraphicFramePr>
        <p:xfrm>
          <a:off x="4648200" y="1600200"/>
          <a:ext cx="4041648" cy="45262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ontent Placeholder 10"/>
          <p:cNvGraphicFramePr>
            <a:graphicFrameLocks/>
          </p:cNvGraphicFramePr>
          <p:nvPr>
            <p:extLst>
              <p:ext uri="{D42A27DB-BD31-4B8C-83A1-F6EECF244321}">
                <p14:modId xmlns:p14="http://schemas.microsoft.com/office/powerpoint/2010/main" val="3245401848"/>
              </p:ext>
            </p:extLst>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ontent Placeholder 10"/>
          <p:cNvGraphicFramePr>
            <a:graphicFrameLocks/>
          </p:cNvGraphicFramePr>
          <p:nvPr>
            <p:extLst>
              <p:ext uri="{D42A27DB-BD31-4B8C-83A1-F6EECF244321}">
                <p14:modId xmlns:p14="http://schemas.microsoft.com/office/powerpoint/2010/main" val="509974208"/>
              </p:ext>
            </p:extLst>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6"/>
          </a:graphicData>
        </a:graphic>
      </p:graphicFrame>
      <p:sp>
        <p:nvSpPr>
          <p:cNvPr id="15" name="Oval 14"/>
          <p:cNvSpPr/>
          <p:nvPr/>
        </p:nvSpPr>
        <p:spPr>
          <a:xfrm>
            <a:off x="5410200" y="2667000"/>
            <a:ext cx="381000" cy="381000"/>
          </a:xfrm>
          <a:prstGeom prst="ellipse">
            <a:avLst/>
          </a:prstGeom>
          <a:solidFill>
            <a:schemeClr val="accent4">
              <a:lumMod val="60000"/>
              <a:lumOff val="40000"/>
              <a:alpha val="50196"/>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229600" y="2667000"/>
            <a:ext cx="381000" cy="381000"/>
          </a:xfrm>
          <a:prstGeom prst="ellipse">
            <a:avLst/>
          </a:prstGeom>
          <a:solidFill>
            <a:schemeClr val="accent4">
              <a:lumMod val="60000"/>
              <a:lumOff val="40000"/>
              <a:alpha val="50196"/>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391400" y="2590799"/>
            <a:ext cx="381000" cy="434561"/>
          </a:xfrm>
          <a:prstGeom prst="ellipse">
            <a:avLst/>
          </a:prstGeom>
          <a:solidFill>
            <a:schemeClr val="accent4">
              <a:lumMod val="60000"/>
              <a:lumOff val="40000"/>
              <a:alpha val="50196"/>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
          <p:cNvSpPr txBox="1"/>
          <p:nvPr/>
        </p:nvSpPr>
        <p:spPr>
          <a:xfrm>
            <a:off x="6553200" y="5947025"/>
            <a:ext cx="15240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smtClean="0"/>
              <a:t>Time</a:t>
            </a:r>
            <a:endParaRPr lang="en-US" sz="1800" dirty="0"/>
          </a:p>
        </p:txBody>
      </p:sp>
      <p:sp>
        <p:nvSpPr>
          <p:cNvPr id="2" name="Rectangle 1"/>
          <p:cNvSpPr/>
          <p:nvPr/>
        </p:nvSpPr>
        <p:spPr>
          <a:xfrm>
            <a:off x="3048000" y="5658920"/>
            <a:ext cx="1066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590800" y="4800600"/>
            <a:ext cx="179284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576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7" grpId="0">
        <p:bldAsOne/>
      </p:bldGraphic>
      <p:bldGraphic spid="8" grpId="0">
        <p:bldAsOne/>
      </p:bldGraphic>
      <p:bldP spid="15" grpId="0" animBg="1"/>
      <p:bldP spid="15" grpId="1" animBg="1"/>
      <p:bldP spid="16" grpId="0" animBg="1"/>
      <p:bldP spid="18" grpId="0" animBg="1"/>
      <p:bldP spid="18" grpId="1" animBg="1"/>
      <p:bldP spid="2"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371600" y="407092"/>
            <a:ext cx="6400800" cy="6043817"/>
          </a:xfrm>
          <a:prstGeom prst="rect">
            <a:avLst/>
          </a:prstGeom>
          <a:noFill/>
          <a:ln w="9525">
            <a:noFill/>
            <a:miter lim="800000"/>
            <a:headEnd/>
            <a:tailEnd/>
          </a:ln>
        </p:spPr>
      </p:pic>
      <p:pic>
        <p:nvPicPr>
          <p:cNvPr id="3081" name="Picture 9"/>
          <p:cNvPicPr>
            <a:picLocks noChangeAspect="1" noChangeArrowheads="1"/>
          </p:cNvPicPr>
          <p:nvPr/>
        </p:nvPicPr>
        <p:blipFill>
          <a:blip r:embed="rId4" cstate="print"/>
          <a:srcRect/>
          <a:stretch>
            <a:fillRect/>
          </a:stretch>
        </p:blipFill>
        <p:spPr bwMode="auto">
          <a:xfrm>
            <a:off x="1371600" y="407092"/>
            <a:ext cx="6400800" cy="6043817"/>
          </a:xfrm>
          <a:prstGeom prst="rect">
            <a:avLst/>
          </a:prstGeom>
          <a:noFill/>
          <a:ln w="9525">
            <a:noFill/>
            <a:miter lim="800000"/>
            <a:headEnd/>
            <a:tailEnd/>
          </a:ln>
        </p:spPr>
      </p:pic>
      <p:pic>
        <p:nvPicPr>
          <p:cNvPr id="3084" name="Picture 12"/>
          <p:cNvPicPr>
            <a:picLocks noChangeAspect="1" noChangeArrowheads="1"/>
          </p:cNvPicPr>
          <p:nvPr/>
        </p:nvPicPr>
        <p:blipFill>
          <a:blip r:embed="rId5" cstate="print"/>
          <a:srcRect/>
          <a:stretch>
            <a:fillRect/>
          </a:stretch>
        </p:blipFill>
        <p:spPr bwMode="auto">
          <a:xfrm>
            <a:off x="1371600" y="407092"/>
            <a:ext cx="6400800" cy="6043817"/>
          </a:xfrm>
          <a:prstGeom prst="rect">
            <a:avLst/>
          </a:prstGeom>
          <a:noFill/>
          <a:ln w="9525">
            <a:noFill/>
            <a:miter lim="800000"/>
            <a:headEnd/>
            <a:tailEnd/>
          </a:ln>
        </p:spPr>
      </p:pic>
      <p:pic>
        <p:nvPicPr>
          <p:cNvPr id="3083" name="Picture 11"/>
          <p:cNvPicPr>
            <a:picLocks noChangeAspect="1" noChangeArrowheads="1"/>
          </p:cNvPicPr>
          <p:nvPr/>
        </p:nvPicPr>
        <p:blipFill>
          <a:blip r:embed="rId6" cstate="print"/>
          <a:srcRect/>
          <a:stretch>
            <a:fillRect/>
          </a:stretch>
        </p:blipFill>
        <p:spPr bwMode="auto">
          <a:xfrm>
            <a:off x="1371600" y="407093"/>
            <a:ext cx="6400800" cy="6043815"/>
          </a:xfrm>
          <a:prstGeom prst="rect">
            <a:avLst/>
          </a:prstGeom>
          <a:noFill/>
          <a:ln w="9525">
            <a:noFill/>
            <a:miter lim="800000"/>
            <a:headEnd/>
            <a:tailEnd/>
          </a:ln>
        </p:spPr>
      </p:pic>
      <p:pic>
        <p:nvPicPr>
          <p:cNvPr id="3077" name="Picture 5"/>
          <p:cNvPicPr>
            <a:picLocks noChangeAspect="1" noChangeArrowheads="1"/>
          </p:cNvPicPr>
          <p:nvPr/>
        </p:nvPicPr>
        <p:blipFill>
          <a:blip r:embed="rId7" cstate="print"/>
          <a:srcRect/>
          <a:stretch>
            <a:fillRect/>
          </a:stretch>
        </p:blipFill>
        <p:spPr bwMode="auto">
          <a:xfrm>
            <a:off x="1371600" y="407092"/>
            <a:ext cx="6400800" cy="6043817"/>
          </a:xfrm>
          <a:prstGeom prst="rect">
            <a:avLst/>
          </a:prstGeom>
          <a:noFill/>
          <a:ln w="9525">
            <a:noFill/>
            <a:miter lim="800000"/>
            <a:headEnd/>
            <a:tailEnd/>
          </a:ln>
        </p:spPr>
      </p:pic>
      <p:pic>
        <p:nvPicPr>
          <p:cNvPr id="7" name="Picture 2" descr="http://cmsimg.jacksonsun.com/apps/pbcsi.dll/bilde?Site=B2&amp;Date=20110605&amp;Category=NEWS&amp;ArtNo=306050058&amp;Ref=AR&amp;MaxW=640&amp;Border=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200400"/>
            <a:ext cx="3047999" cy="2728912"/>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16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dirty="0"/>
          </a:p>
        </p:txBody>
      </p:sp>
      <p:pic>
        <p:nvPicPr>
          <p:cNvPr id="22" name="Picture 21"/>
          <p:cNvPicPr>
            <a:picLocks noChangeAspect="1"/>
          </p:cNvPicPr>
          <p:nvPr/>
        </p:nvPicPr>
        <p:blipFill>
          <a:blip r:embed="rId3"/>
          <a:stretch>
            <a:fillRect/>
          </a:stretch>
        </p:blipFill>
        <p:spPr>
          <a:xfrm>
            <a:off x="471444" y="1689776"/>
            <a:ext cx="4006975" cy="4343400"/>
          </a:xfrm>
          <a:prstGeom prst="rect">
            <a:avLst/>
          </a:prstGeom>
        </p:spPr>
      </p:pic>
      <p:sp>
        <p:nvSpPr>
          <p:cNvPr id="2" name="Title 1"/>
          <p:cNvSpPr>
            <a:spLocks noGrp="1"/>
          </p:cNvSpPr>
          <p:nvPr>
            <p:ph type="title"/>
          </p:nvPr>
        </p:nvSpPr>
        <p:spPr/>
        <p:txBody>
          <a:bodyPr>
            <a:normAutofit/>
          </a:bodyPr>
          <a:lstStyle/>
          <a:p>
            <a:r>
              <a:rPr lang="en-US" dirty="0" smtClean="0"/>
              <a:t>Within-Page Relationship</a:t>
            </a:r>
            <a:endParaRPr lang="en-US" dirty="0"/>
          </a:p>
        </p:txBody>
      </p:sp>
      <p:sp>
        <p:nvSpPr>
          <p:cNvPr id="6" name="Content Placeholder 5"/>
          <p:cNvSpPr>
            <a:spLocks noGrp="1"/>
          </p:cNvSpPr>
          <p:nvPr>
            <p:ph sz="quarter" idx="2"/>
          </p:nvPr>
        </p:nvSpPr>
        <p:spPr/>
        <p:txBody>
          <a:bodyPr>
            <a:normAutofit/>
          </a:bodyPr>
          <a:lstStyle/>
          <a:p>
            <a:r>
              <a:rPr lang="en-US" dirty="0" smtClean="0"/>
              <a:t>Page elements change at different rates</a:t>
            </a:r>
          </a:p>
          <a:p>
            <a:r>
              <a:rPr lang="en-US" dirty="0" smtClean="0"/>
              <a:t>Pages revisited at different rates</a:t>
            </a:r>
          </a:p>
        </p:txBody>
      </p:sp>
      <p:grpSp>
        <p:nvGrpSpPr>
          <p:cNvPr id="5" name="Group 4"/>
          <p:cNvGrpSpPr/>
          <p:nvPr/>
        </p:nvGrpSpPr>
        <p:grpSpPr>
          <a:xfrm>
            <a:off x="533401" y="2590800"/>
            <a:ext cx="914400" cy="2819400"/>
            <a:chOff x="533401" y="2590800"/>
            <a:chExt cx="914400" cy="2819400"/>
          </a:xfrm>
        </p:grpSpPr>
        <p:sp>
          <p:nvSpPr>
            <p:cNvPr id="9" name="Rectangle 8"/>
            <p:cNvSpPr/>
            <p:nvPr/>
          </p:nvSpPr>
          <p:spPr>
            <a:xfrm rot="16200000">
              <a:off x="-419099" y="3543300"/>
              <a:ext cx="2819399" cy="914400"/>
            </a:xfrm>
            <a:prstGeom prst="rect">
              <a:avLst/>
            </a:prstGeom>
            <a:solidFill>
              <a:schemeClr val="accent3">
                <a:lumMod val="60000"/>
                <a:lumOff val="40000"/>
                <a:alpha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rot="10800000">
              <a:off x="533401" y="2590800"/>
              <a:ext cx="914399" cy="2819400"/>
            </a:xfrm>
            <a:custGeom>
              <a:avLst/>
              <a:gdLst>
                <a:gd name="connsiteX0" fmla="*/ 0 w 914400"/>
                <a:gd name="connsiteY0" fmla="*/ 0 h 4583430"/>
                <a:gd name="connsiteX1" fmla="*/ 914400 w 914400"/>
                <a:gd name="connsiteY1" fmla="*/ 925830 h 4583430"/>
                <a:gd name="connsiteX2" fmla="*/ 0 w 914400"/>
                <a:gd name="connsiteY2" fmla="*/ 1840230 h 4583430"/>
                <a:gd name="connsiteX3" fmla="*/ 914400 w 914400"/>
                <a:gd name="connsiteY3" fmla="*/ 2766060 h 4583430"/>
                <a:gd name="connsiteX4" fmla="*/ 0 w 914400"/>
                <a:gd name="connsiteY4" fmla="*/ 3669030 h 4583430"/>
                <a:gd name="connsiteX5" fmla="*/ 914400 w 914400"/>
                <a:gd name="connsiteY5" fmla="*/ 4583430 h 458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4583430">
                  <a:moveTo>
                    <a:pt x="0" y="0"/>
                  </a:moveTo>
                  <a:cubicBezTo>
                    <a:pt x="457200" y="309562"/>
                    <a:pt x="914400" y="619125"/>
                    <a:pt x="914400" y="925830"/>
                  </a:cubicBezTo>
                  <a:cubicBezTo>
                    <a:pt x="914400" y="1232535"/>
                    <a:pt x="0" y="1533525"/>
                    <a:pt x="0" y="1840230"/>
                  </a:cubicBezTo>
                  <a:cubicBezTo>
                    <a:pt x="0" y="2146935"/>
                    <a:pt x="914400" y="2461260"/>
                    <a:pt x="914400" y="2766060"/>
                  </a:cubicBezTo>
                  <a:cubicBezTo>
                    <a:pt x="914400" y="3070860"/>
                    <a:pt x="0" y="3366135"/>
                    <a:pt x="0" y="3669030"/>
                  </a:cubicBezTo>
                  <a:cubicBezTo>
                    <a:pt x="0" y="3971925"/>
                    <a:pt x="457200" y="4277677"/>
                    <a:pt x="914400" y="4583430"/>
                  </a:cubicBezTo>
                </a:path>
              </a:pathLst>
            </a:custGeom>
            <a:ln>
              <a:solidFill>
                <a:schemeClr val="accent5">
                  <a:lumMod val="75000"/>
                </a:schemeClr>
              </a:solidFill>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grpSp>
        <p:nvGrpSpPr>
          <p:cNvPr id="19" name="Group 18"/>
          <p:cNvGrpSpPr/>
          <p:nvPr/>
        </p:nvGrpSpPr>
        <p:grpSpPr>
          <a:xfrm rot="5400000">
            <a:off x="1828800" y="4191000"/>
            <a:ext cx="1447800" cy="1905000"/>
            <a:chOff x="3505200" y="2438400"/>
            <a:chExt cx="2590800" cy="4038600"/>
          </a:xfrm>
        </p:grpSpPr>
        <p:sp>
          <p:nvSpPr>
            <p:cNvPr id="16" name="Rectangle 15"/>
            <p:cNvSpPr/>
            <p:nvPr/>
          </p:nvSpPr>
          <p:spPr>
            <a:xfrm>
              <a:off x="3505200" y="2438400"/>
              <a:ext cx="2590800" cy="4038600"/>
            </a:xfrm>
            <a:prstGeom prst="rect">
              <a:avLst/>
            </a:prstGeom>
            <a:solidFill>
              <a:schemeClr val="accent1">
                <a:lumMod val="60000"/>
                <a:lumOff val="40000"/>
                <a:alpha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505200" y="4456176"/>
              <a:ext cx="2590800" cy="2020824"/>
            </a:xfrm>
            <a:custGeom>
              <a:avLst/>
              <a:gdLst>
                <a:gd name="connsiteX0" fmla="*/ 13335 w 941070"/>
                <a:gd name="connsiteY0" fmla="*/ 0 h 3051810"/>
                <a:gd name="connsiteX1" fmla="*/ 916305 w 941070"/>
                <a:gd name="connsiteY1" fmla="*/ 148590 h 3051810"/>
                <a:gd name="connsiteX2" fmla="*/ 13335 w 941070"/>
                <a:gd name="connsiteY2" fmla="*/ 297180 h 3051810"/>
                <a:gd name="connsiteX3" fmla="*/ 939165 w 941070"/>
                <a:gd name="connsiteY3" fmla="*/ 468630 h 3051810"/>
                <a:gd name="connsiteX4" fmla="*/ 13335 w 941070"/>
                <a:gd name="connsiteY4" fmla="*/ 617220 h 3051810"/>
                <a:gd name="connsiteX5" fmla="*/ 927735 w 941070"/>
                <a:gd name="connsiteY5" fmla="*/ 777240 h 3051810"/>
                <a:gd name="connsiteX6" fmla="*/ 13335 w 941070"/>
                <a:gd name="connsiteY6" fmla="*/ 914400 h 3051810"/>
                <a:gd name="connsiteX7" fmla="*/ 927735 w 941070"/>
                <a:gd name="connsiteY7" fmla="*/ 1051560 h 3051810"/>
                <a:gd name="connsiteX8" fmla="*/ 13335 w 941070"/>
                <a:gd name="connsiteY8" fmla="*/ 1223010 h 3051810"/>
                <a:gd name="connsiteX9" fmla="*/ 927735 w 941070"/>
                <a:gd name="connsiteY9" fmla="*/ 1371600 h 3051810"/>
                <a:gd name="connsiteX10" fmla="*/ 1905 w 941070"/>
                <a:gd name="connsiteY10" fmla="*/ 1520190 h 3051810"/>
                <a:gd name="connsiteX11" fmla="*/ 939165 w 941070"/>
                <a:gd name="connsiteY11" fmla="*/ 1691640 h 3051810"/>
                <a:gd name="connsiteX12" fmla="*/ 13335 w 941070"/>
                <a:gd name="connsiteY12" fmla="*/ 1828800 h 3051810"/>
                <a:gd name="connsiteX13" fmla="*/ 916305 w 941070"/>
                <a:gd name="connsiteY13" fmla="*/ 1965960 h 3051810"/>
                <a:gd name="connsiteX14" fmla="*/ 13335 w 941070"/>
                <a:gd name="connsiteY14" fmla="*/ 2137410 h 3051810"/>
                <a:gd name="connsiteX15" fmla="*/ 916305 w 941070"/>
                <a:gd name="connsiteY15" fmla="*/ 2297430 h 3051810"/>
                <a:gd name="connsiteX16" fmla="*/ 13335 w 941070"/>
                <a:gd name="connsiteY16" fmla="*/ 2434590 h 3051810"/>
                <a:gd name="connsiteX17" fmla="*/ 927735 w 941070"/>
                <a:gd name="connsiteY17" fmla="*/ 2606040 h 3051810"/>
                <a:gd name="connsiteX18" fmla="*/ 13335 w 941070"/>
                <a:gd name="connsiteY18" fmla="*/ 2743200 h 3051810"/>
                <a:gd name="connsiteX19" fmla="*/ 927735 w 941070"/>
                <a:gd name="connsiteY19" fmla="*/ 2903220 h 3051810"/>
                <a:gd name="connsiteX20" fmla="*/ 1905 w 941070"/>
                <a:gd name="connsiteY20" fmla="*/ 3051810 h 30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1070" h="3051810">
                  <a:moveTo>
                    <a:pt x="13335" y="0"/>
                  </a:moveTo>
                  <a:cubicBezTo>
                    <a:pt x="464820" y="49530"/>
                    <a:pt x="916305" y="99060"/>
                    <a:pt x="916305" y="148590"/>
                  </a:cubicBezTo>
                  <a:cubicBezTo>
                    <a:pt x="916305" y="198120"/>
                    <a:pt x="9525" y="243840"/>
                    <a:pt x="13335" y="297180"/>
                  </a:cubicBezTo>
                  <a:cubicBezTo>
                    <a:pt x="17145" y="350520"/>
                    <a:pt x="939165" y="415290"/>
                    <a:pt x="939165" y="468630"/>
                  </a:cubicBezTo>
                  <a:cubicBezTo>
                    <a:pt x="939165" y="521970"/>
                    <a:pt x="15240" y="565785"/>
                    <a:pt x="13335" y="617220"/>
                  </a:cubicBezTo>
                  <a:cubicBezTo>
                    <a:pt x="11430" y="668655"/>
                    <a:pt x="927735" y="727710"/>
                    <a:pt x="927735" y="777240"/>
                  </a:cubicBezTo>
                  <a:cubicBezTo>
                    <a:pt x="927735" y="826770"/>
                    <a:pt x="13335" y="868680"/>
                    <a:pt x="13335" y="914400"/>
                  </a:cubicBezTo>
                  <a:cubicBezTo>
                    <a:pt x="13335" y="960120"/>
                    <a:pt x="927735" y="1000125"/>
                    <a:pt x="927735" y="1051560"/>
                  </a:cubicBezTo>
                  <a:cubicBezTo>
                    <a:pt x="927735" y="1102995"/>
                    <a:pt x="13335" y="1169670"/>
                    <a:pt x="13335" y="1223010"/>
                  </a:cubicBezTo>
                  <a:cubicBezTo>
                    <a:pt x="13335" y="1276350"/>
                    <a:pt x="929640" y="1322070"/>
                    <a:pt x="927735" y="1371600"/>
                  </a:cubicBezTo>
                  <a:cubicBezTo>
                    <a:pt x="925830" y="1421130"/>
                    <a:pt x="0" y="1466850"/>
                    <a:pt x="1905" y="1520190"/>
                  </a:cubicBezTo>
                  <a:cubicBezTo>
                    <a:pt x="3810" y="1573530"/>
                    <a:pt x="937260" y="1640205"/>
                    <a:pt x="939165" y="1691640"/>
                  </a:cubicBezTo>
                  <a:cubicBezTo>
                    <a:pt x="941070" y="1743075"/>
                    <a:pt x="17145" y="1783080"/>
                    <a:pt x="13335" y="1828800"/>
                  </a:cubicBezTo>
                  <a:cubicBezTo>
                    <a:pt x="9525" y="1874520"/>
                    <a:pt x="916305" y="1914525"/>
                    <a:pt x="916305" y="1965960"/>
                  </a:cubicBezTo>
                  <a:cubicBezTo>
                    <a:pt x="916305" y="2017395"/>
                    <a:pt x="13335" y="2082165"/>
                    <a:pt x="13335" y="2137410"/>
                  </a:cubicBezTo>
                  <a:cubicBezTo>
                    <a:pt x="13335" y="2192655"/>
                    <a:pt x="916305" y="2247900"/>
                    <a:pt x="916305" y="2297430"/>
                  </a:cubicBezTo>
                  <a:cubicBezTo>
                    <a:pt x="916305" y="2346960"/>
                    <a:pt x="11430" y="2383155"/>
                    <a:pt x="13335" y="2434590"/>
                  </a:cubicBezTo>
                  <a:cubicBezTo>
                    <a:pt x="15240" y="2486025"/>
                    <a:pt x="927735" y="2554605"/>
                    <a:pt x="927735" y="2606040"/>
                  </a:cubicBezTo>
                  <a:cubicBezTo>
                    <a:pt x="927735" y="2657475"/>
                    <a:pt x="13335" y="2693670"/>
                    <a:pt x="13335" y="2743200"/>
                  </a:cubicBezTo>
                  <a:cubicBezTo>
                    <a:pt x="13335" y="2792730"/>
                    <a:pt x="929640" y="2851785"/>
                    <a:pt x="927735" y="2903220"/>
                  </a:cubicBezTo>
                  <a:cubicBezTo>
                    <a:pt x="925830" y="2954655"/>
                    <a:pt x="463867" y="3003232"/>
                    <a:pt x="1905" y="3051810"/>
                  </a:cubicBezTo>
                </a:path>
              </a:pathLst>
            </a:cu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3505200" y="2438400"/>
              <a:ext cx="2590800" cy="2020824"/>
            </a:xfrm>
            <a:custGeom>
              <a:avLst/>
              <a:gdLst>
                <a:gd name="connsiteX0" fmla="*/ 13335 w 941070"/>
                <a:gd name="connsiteY0" fmla="*/ 0 h 3051810"/>
                <a:gd name="connsiteX1" fmla="*/ 916305 w 941070"/>
                <a:gd name="connsiteY1" fmla="*/ 148590 h 3051810"/>
                <a:gd name="connsiteX2" fmla="*/ 13335 w 941070"/>
                <a:gd name="connsiteY2" fmla="*/ 297180 h 3051810"/>
                <a:gd name="connsiteX3" fmla="*/ 939165 w 941070"/>
                <a:gd name="connsiteY3" fmla="*/ 468630 h 3051810"/>
                <a:gd name="connsiteX4" fmla="*/ 13335 w 941070"/>
                <a:gd name="connsiteY4" fmla="*/ 617220 h 3051810"/>
                <a:gd name="connsiteX5" fmla="*/ 927735 w 941070"/>
                <a:gd name="connsiteY5" fmla="*/ 777240 h 3051810"/>
                <a:gd name="connsiteX6" fmla="*/ 13335 w 941070"/>
                <a:gd name="connsiteY6" fmla="*/ 914400 h 3051810"/>
                <a:gd name="connsiteX7" fmla="*/ 927735 w 941070"/>
                <a:gd name="connsiteY7" fmla="*/ 1051560 h 3051810"/>
                <a:gd name="connsiteX8" fmla="*/ 13335 w 941070"/>
                <a:gd name="connsiteY8" fmla="*/ 1223010 h 3051810"/>
                <a:gd name="connsiteX9" fmla="*/ 927735 w 941070"/>
                <a:gd name="connsiteY9" fmla="*/ 1371600 h 3051810"/>
                <a:gd name="connsiteX10" fmla="*/ 1905 w 941070"/>
                <a:gd name="connsiteY10" fmla="*/ 1520190 h 3051810"/>
                <a:gd name="connsiteX11" fmla="*/ 939165 w 941070"/>
                <a:gd name="connsiteY11" fmla="*/ 1691640 h 3051810"/>
                <a:gd name="connsiteX12" fmla="*/ 13335 w 941070"/>
                <a:gd name="connsiteY12" fmla="*/ 1828800 h 3051810"/>
                <a:gd name="connsiteX13" fmla="*/ 916305 w 941070"/>
                <a:gd name="connsiteY13" fmla="*/ 1965960 h 3051810"/>
                <a:gd name="connsiteX14" fmla="*/ 13335 w 941070"/>
                <a:gd name="connsiteY14" fmla="*/ 2137410 h 3051810"/>
                <a:gd name="connsiteX15" fmla="*/ 916305 w 941070"/>
                <a:gd name="connsiteY15" fmla="*/ 2297430 h 3051810"/>
                <a:gd name="connsiteX16" fmla="*/ 13335 w 941070"/>
                <a:gd name="connsiteY16" fmla="*/ 2434590 h 3051810"/>
                <a:gd name="connsiteX17" fmla="*/ 927735 w 941070"/>
                <a:gd name="connsiteY17" fmla="*/ 2606040 h 3051810"/>
                <a:gd name="connsiteX18" fmla="*/ 13335 w 941070"/>
                <a:gd name="connsiteY18" fmla="*/ 2743200 h 3051810"/>
                <a:gd name="connsiteX19" fmla="*/ 927735 w 941070"/>
                <a:gd name="connsiteY19" fmla="*/ 2903220 h 3051810"/>
                <a:gd name="connsiteX20" fmla="*/ 1905 w 941070"/>
                <a:gd name="connsiteY20" fmla="*/ 3051810 h 30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1070" h="3051810">
                  <a:moveTo>
                    <a:pt x="13335" y="0"/>
                  </a:moveTo>
                  <a:cubicBezTo>
                    <a:pt x="464820" y="49530"/>
                    <a:pt x="916305" y="99060"/>
                    <a:pt x="916305" y="148590"/>
                  </a:cubicBezTo>
                  <a:cubicBezTo>
                    <a:pt x="916305" y="198120"/>
                    <a:pt x="9525" y="243840"/>
                    <a:pt x="13335" y="297180"/>
                  </a:cubicBezTo>
                  <a:cubicBezTo>
                    <a:pt x="17145" y="350520"/>
                    <a:pt x="939165" y="415290"/>
                    <a:pt x="939165" y="468630"/>
                  </a:cubicBezTo>
                  <a:cubicBezTo>
                    <a:pt x="939165" y="521970"/>
                    <a:pt x="15240" y="565785"/>
                    <a:pt x="13335" y="617220"/>
                  </a:cubicBezTo>
                  <a:cubicBezTo>
                    <a:pt x="11430" y="668655"/>
                    <a:pt x="927735" y="727710"/>
                    <a:pt x="927735" y="777240"/>
                  </a:cubicBezTo>
                  <a:cubicBezTo>
                    <a:pt x="927735" y="826770"/>
                    <a:pt x="13335" y="868680"/>
                    <a:pt x="13335" y="914400"/>
                  </a:cubicBezTo>
                  <a:cubicBezTo>
                    <a:pt x="13335" y="960120"/>
                    <a:pt x="927735" y="1000125"/>
                    <a:pt x="927735" y="1051560"/>
                  </a:cubicBezTo>
                  <a:cubicBezTo>
                    <a:pt x="927735" y="1102995"/>
                    <a:pt x="13335" y="1169670"/>
                    <a:pt x="13335" y="1223010"/>
                  </a:cubicBezTo>
                  <a:cubicBezTo>
                    <a:pt x="13335" y="1276350"/>
                    <a:pt x="929640" y="1322070"/>
                    <a:pt x="927735" y="1371600"/>
                  </a:cubicBezTo>
                  <a:cubicBezTo>
                    <a:pt x="925830" y="1421130"/>
                    <a:pt x="0" y="1466850"/>
                    <a:pt x="1905" y="1520190"/>
                  </a:cubicBezTo>
                  <a:cubicBezTo>
                    <a:pt x="3810" y="1573530"/>
                    <a:pt x="937260" y="1640205"/>
                    <a:pt x="939165" y="1691640"/>
                  </a:cubicBezTo>
                  <a:cubicBezTo>
                    <a:pt x="941070" y="1743075"/>
                    <a:pt x="17145" y="1783080"/>
                    <a:pt x="13335" y="1828800"/>
                  </a:cubicBezTo>
                  <a:cubicBezTo>
                    <a:pt x="9525" y="1874520"/>
                    <a:pt x="916305" y="1914525"/>
                    <a:pt x="916305" y="1965960"/>
                  </a:cubicBezTo>
                  <a:cubicBezTo>
                    <a:pt x="916305" y="2017395"/>
                    <a:pt x="13335" y="2082165"/>
                    <a:pt x="13335" y="2137410"/>
                  </a:cubicBezTo>
                  <a:cubicBezTo>
                    <a:pt x="13335" y="2192655"/>
                    <a:pt x="916305" y="2247900"/>
                    <a:pt x="916305" y="2297430"/>
                  </a:cubicBezTo>
                  <a:cubicBezTo>
                    <a:pt x="916305" y="2346960"/>
                    <a:pt x="11430" y="2383155"/>
                    <a:pt x="13335" y="2434590"/>
                  </a:cubicBezTo>
                  <a:cubicBezTo>
                    <a:pt x="15240" y="2486025"/>
                    <a:pt x="927735" y="2554605"/>
                    <a:pt x="927735" y="2606040"/>
                  </a:cubicBezTo>
                  <a:cubicBezTo>
                    <a:pt x="927735" y="2657475"/>
                    <a:pt x="13335" y="2693670"/>
                    <a:pt x="13335" y="2743200"/>
                  </a:cubicBezTo>
                  <a:cubicBezTo>
                    <a:pt x="13335" y="2792730"/>
                    <a:pt x="929640" y="2851785"/>
                    <a:pt x="927735" y="2903220"/>
                  </a:cubicBezTo>
                  <a:cubicBezTo>
                    <a:pt x="925830" y="2954655"/>
                    <a:pt x="463867" y="3003232"/>
                    <a:pt x="1905" y="3051810"/>
                  </a:cubicBezTo>
                </a:path>
              </a:pathLst>
            </a:cu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 name="Group 3"/>
          <p:cNvGrpSpPr/>
          <p:nvPr/>
        </p:nvGrpSpPr>
        <p:grpSpPr>
          <a:xfrm>
            <a:off x="1600199" y="2590800"/>
            <a:ext cx="2286001" cy="1756645"/>
            <a:chOff x="1600199" y="2590800"/>
            <a:chExt cx="2286001" cy="1756645"/>
          </a:xfrm>
        </p:grpSpPr>
        <p:sp>
          <p:nvSpPr>
            <p:cNvPr id="23" name="Rectangle 22"/>
            <p:cNvSpPr/>
            <p:nvPr/>
          </p:nvSpPr>
          <p:spPr>
            <a:xfrm rot="5400000">
              <a:off x="1864879" y="2326124"/>
              <a:ext cx="1756641" cy="2286001"/>
            </a:xfrm>
            <a:prstGeom prst="rect">
              <a:avLst/>
            </a:prstGeom>
            <a:solidFill>
              <a:schemeClr val="accent2">
                <a:lumMod val="60000"/>
                <a:lumOff val="4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rot="5400000" flipH="1">
              <a:off x="1864878" y="2326122"/>
              <a:ext cx="1756644" cy="2285999"/>
            </a:xfrm>
            <a:custGeom>
              <a:avLst/>
              <a:gdLst>
                <a:gd name="connsiteX0" fmla="*/ 0 w 914400"/>
                <a:gd name="connsiteY0" fmla="*/ 0 h 4583430"/>
                <a:gd name="connsiteX1" fmla="*/ 914400 w 914400"/>
                <a:gd name="connsiteY1" fmla="*/ 925830 h 4583430"/>
                <a:gd name="connsiteX2" fmla="*/ 0 w 914400"/>
                <a:gd name="connsiteY2" fmla="*/ 1840230 h 4583430"/>
                <a:gd name="connsiteX3" fmla="*/ 914400 w 914400"/>
                <a:gd name="connsiteY3" fmla="*/ 2766060 h 4583430"/>
                <a:gd name="connsiteX4" fmla="*/ 0 w 914400"/>
                <a:gd name="connsiteY4" fmla="*/ 3669030 h 4583430"/>
                <a:gd name="connsiteX5" fmla="*/ 914400 w 914400"/>
                <a:gd name="connsiteY5" fmla="*/ 4583430 h 458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4583430">
                  <a:moveTo>
                    <a:pt x="0" y="0"/>
                  </a:moveTo>
                  <a:cubicBezTo>
                    <a:pt x="457200" y="309562"/>
                    <a:pt x="914400" y="619125"/>
                    <a:pt x="914400" y="925830"/>
                  </a:cubicBezTo>
                  <a:cubicBezTo>
                    <a:pt x="914400" y="1232535"/>
                    <a:pt x="0" y="1533525"/>
                    <a:pt x="0" y="1840230"/>
                  </a:cubicBezTo>
                  <a:cubicBezTo>
                    <a:pt x="0" y="2146935"/>
                    <a:pt x="914400" y="2461260"/>
                    <a:pt x="914400" y="2766060"/>
                  </a:cubicBezTo>
                  <a:cubicBezTo>
                    <a:pt x="914400" y="3070860"/>
                    <a:pt x="0" y="3366135"/>
                    <a:pt x="0" y="3669030"/>
                  </a:cubicBezTo>
                  <a:cubicBezTo>
                    <a:pt x="0" y="3971925"/>
                    <a:pt x="457200" y="4277677"/>
                    <a:pt x="914400" y="4583430"/>
                  </a:cubicBezTo>
                </a:path>
              </a:pathLst>
            </a:custGeom>
            <a:ln>
              <a:solidFill>
                <a:schemeClr val="accent2">
                  <a:lumMod val="75000"/>
                </a:schemeClr>
              </a:solidFill>
            </a:ln>
            <a:effectLst/>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grpSp>
      <p:grpSp>
        <p:nvGrpSpPr>
          <p:cNvPr id="29" name="Group 28"/>
          <p:cNvGrpSpPr/>
          <p:nvPr/>
        </p:nvGrpSpPr>
        <p:grpSpPr>
          <a:xfrm>
            <a:off x="5029200" y="3657600"/>
            <a:ext cx="762000" cy="2743200"/>
            <a:chOff x="609600" y="3429000"/>
            <a:chExt cx="1905000" cy="2362200"/>
          </a:xfrm>
        </p:grpSpPr>
        <p:sp>
          <p:nvSpPr>
            <p:cNvPr id="30" name="Rectangle 29"/>
            <p:cNvSpPr/>
            <p:nvPr/>
          </p:nvSpPr>
          <p:spPr>
            <a:xfrm>
              <a:off x="609600" y="3429000"/>
              <a:ext cx="1905000" cy="2362200"/>
            </a:xfrm>
            <a:prstGeom prst="rect">
              <a:avLst/>
            </a:prstGeom>
            <a:solidFill>
              <a:schemeClr val="accent2">
                <a:lumMod val="60000"/>
                <a:lumOff val="40000"/>
                <a:alpha val="40000"/>
              </a:schemeClr>
            </a:solidFill>
            <a:ln>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609600" y="3429000"/>
              <a:ext cx="1905000" cy="1143000"/>
            </a:xfrm>
            <a:custGeom>
              <a:avLst/>
              <a:gdLst>
                <a:gd name="connsiteX0" fmla="*/ 0 w 914400"/>
                <a:gd name="connsiteY0" fmla="*/ 0 h 4583430"/>
                <a:gd name="connsiteX1" fmla="*/ 914400 w 914400"/>
                <a:gd name="connsiteY1" fmla="*/ 925830 h 4583430"/>
                <a:gd name="connsiteX2" fmla="*/ 0 w 914400"/>
                <a:gd name="connsiteY2" fmla="*/ 1840230 h 4583430"/>
                <a:gd name="connsiteX3" fmla="*/ 914400 w 914400"/>
                <a:gd name="connsiteY3" fmla="*/ 2766060 h 4583430"/>
                <a:gd name="connsiteX4" fmla="*/ 0 w 914400"/>
                <a:gd name="connsiteY4" fmla="*/ 3669030 h 4583430"/>
                <a:gd name="connsiteX5" fmla="*/ 914400 w 914400"/>
                <a:gd name="connsiteY5" fmla="*/ 4583430 h 458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4583430">
                  <a:moveTo>
                    <a:pt x="0" y="0"/>
                  </a:moveTo>
                  <a:cubicBezTo>
                    <a:pt x="457200" y="309562"/>
                    <a:pt x="914400" y="619125"/>
                    <a:pt x="914400" y="925830"/>
                  </a:cubicBezTo>
                  <a:cubicBezTo>
                    <a:pt x="914400" y="1232535"/>
                    <a:pt x="0" y="1533525"/>
                    <a:pt x="0" y="1840230"/>
                  </a:cubicBezTo>
                  <a:cubicBezTo>
                    <a:pt x="0" y="2146935"/>
                    <a:pt x="914400" y="2461260"/>
                    <a:pt x="914400" y="2766060"/>
                  </a:cubicBezTo>
                  <a:cubicBezTo>
                    <a:pt x="914400" y="3070860"/>
                    <a:pt x="0" y="3366135"/>
                    <a:pt x="0" y="3669030"/>
                  </a:cubicBezTo>
                  <a:cubicBezTo>
                    <a:pt x="0" y="3971925"/>
                    <a:pt x="457200" y="4277677"/>
                    <a:pt x="914400" y="4583430"/>
                  </a:cubicBezTo>
                </a:path>
              </a:pathLst>
            </a:custGeom>
            <a:ln>
              <a:solidFill>
                <a:schemeClr val="accent2">
                  <a:lumMod val="75000"/>
                </a:schemeClr>
              </a:solidFill>
            </a:ln>
            <a:effectLst/>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32" name="Freeform 31"/>
            <p:cNvSpPr/>
            <p:nvPr/>
          </p:nvSpPr>
          <p:spPr>
            <a:xfrm flipH="1">
              <a:off x="609600" y="4572000"/>
              <a:ext cx="1905000" cy="1219200"/>
            </a:xfrm>
            <a:custGeom>
              <a:avLst/>
              <a:gdLst>
                <a:gd name="connsiteX0" fmla="*/ 0 w 914400"/>
                <a:gd name="connsiteY0" fmla="*/ 0 h 4583430"/>
                <a:gd name="connsiteX1" fmla="*/ 914400 w 914400"/>
                <a:gd name="connsiteY1" fmla="*/ 925830 h 4583430"/>
                <a:gd name="connsiteX2" fmla="*/ 0 w 914400"/>
                <a:gd name="connsiteY2" fmla="*/ 1840230 h 4583430"/>
                <a:gd name="connsiteX3" fmla="*/ 914400 w 914400"/>
                <a:gd name="connsiteY3" fmla="*/ 2766060 h 4583430"/>
                <a:gd name="connsiteX4" fmla="*/ 0 w 914400"/>
                <a:gd name="connsiteY4" fmla="*/ 3669030 h 4583430"/>
                <a:gd name="connsiteX5" fmla="*/ 914400 w 914400"/>
                <a:gd name="connsiteY5" fmla="*/ 4583430 h 458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4583430">
                  <a:moveTo>
                    <a:pt x="0" y="0"/>
                  </a:moveTo>
                  <a:cubicBezTo>
                    <a:pt x="457200" y="309562"/>
                    <a:pt x="914400" y="619125"/>
                    <a:pt x="914400" y="925830"/>
                  </a:cubicBezTo>
                  <a:cubicBezTo>
                    <a:pt x="914400" y="1232535"/>
                    <a:pt x="0" y="1533525"/>
                    <a:pt x="0" y="1840230"/>
                  </a:cubicBezTo>
                  <a:cubicBezTo>
                    <a:pt x="0" y="2146935"/>
                    <a:pt x="914400" y="2461260"/>
                    <a:pt x="914400" y="2766060"/>
                  </a:cubicBezTo>
                  <a:cubicBezTo>
                    <a:pt x="914400" y="3070860"/>
                    <a:pt x="0" y="3366135"/>
                    <a:pt x="0" y="3669030"/>
                  </a:cubicBezTo>
                  <a:cubicBezTo>
                    <a:pt x="0" y="3971925"/>
                    <a:pt x="457200" y="4277677"/>
                    <a:pt x="914400" y="4583430"/>
                  </a:cubicBezTo>
                </a:path>
              </a:pathLst>
            </a:custGeom>
            <a:ln>
              <a:solidFill>
                <a:schemeClr val="accent2">
                  <a:lumMod val="75000"/>
                </a:schemeClr>
              </a:solidFill>
            </a:ln>
            <a:effectLst/>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grpSp>
      <p:sp>
        <p:nvSpPr>
          <p:cNvPr id="33" name="Left-Right Arrow 32"/>
          <p:cNvSpPr/>
          <p:nvPr/>
        </p:nvSpPr>
        <p:spPr>
          <a:xfrm rot="1165439">
            <a:off x="2786868" y="3740581"/>
            <a:ext cx="2790884" cy="838200"/>
          </a:xfrm>
          <a:prstGeom prst="lef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1" name="Content Placeholder 5"/>
          <p:cNvSpPr txBox="1">
            <a:spLocks/>
          </p:cNvSpPr>
          <p:nvPr/>
        </p:nvSpPr>
        <p:spPr>
          <a:xfrm>
            <a:off x="5897880" y="3602736"/>
            <a:ext cx="2743200" cy="1915633"/>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2800" dirty="0" smtClean="0"/>
              <a:t>Resonance can serve as a filter for interesting content</a:t>
            </a:r>
            <a:endParaRPr lang="en-US" sz="2800" i="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teevan\Desktop\TAB\resonant pages\nytimes-filtered.bmp"/>
          <p:cNvPicPr>
            <a:picLocks noChangeAspect="1" noChangeArrowheads="1"/>
          </p:cNvPicPr>
          <p:nvPr/>
        </p:nvPicPr>
        <p:blipFill>
          <a:blip r:embed="rId3" cstate="print"/>
          <a:srcRect/>
          <a:stretch>
            <a:fillRect/>
          </a:stretch>
        </p:blipFill>
        <p:spPr bwMode="auto">
          <a:xfrm>
            <a:off x="561796" y="137160"/>
            <a:ext cx="8020409" cy="6583680"/>
          </a:xfrm>
          <a:prstGeom prst="rect">
            <a:avLst/>
          </a:prstGeom>
          <a:noFill/>
        </p:spPr>
      </p:pic>
      <p:pic>
        <p:nvPicPr>
          <p:cNvPr id="1026" name="Picture 2" descr="C:\Users\teevan\Desktop\TAB\resonant pages\nytimes.bmp"/>
          <p:cNvPicPr>
            <a:picLocks noChangeAspect="1" noChangeArrowheads="1"/>
          </p:cNvPicPr>
          <p:nvPr/>
        </p:nvPicPr>
        <p:blipFill>
          <a:blip r:embed="rId4" cstate="print"/>
          <a:srcRect/>
          <a:stretch>
            <a:fillRect/>
          </a:stretch>
        </p:blipFill>
        <p:spPr bwMode="auto">
          <a:xfrm>
            <a:off x="564356" y="139262"/>
            <a:ext cx="8015288" cy="65794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teevan\Desktop\TAB\resonant pages\woot-filtered.bmp"/>
          <p:cNvPicPr>
            <a:picLocks noChangeAspect="1" noChangeArrowheads="1"/>
          </p:cNvPicPr>
          <p:nvPr/>
        </p:nvPicPr>
        <p:blipFill>
          <a:blip r:embed="rId3" cstate="print"/>
          <a:srcRect/>
          <a:stretch>
            <a:fillRect/>
          </a:stretch>
        </p:blipFill>
        <p:spPr bwMode="auto">
          <a:xfrm>
            <a:off x="561796" y="137160"/>
            <a:ext cx="8020409" cy="6583680"/>
          </a:xfrm>
          <a:prstGeom prst="rect">
            <a:avLst/>
          </a:prstGeom>
          <a:noFill/>
        </p:spPr>
      </p:pic>
      <p:pic>
        <p:nvPicPr>
          <p:cNvPr id="2" name="Picture 2" descr="C:\Users\teevan\Desktop\TAB\resonant pages\woot.bmp"/>
          <p:cNvPicPr>
            <a:picLocks noChangeAspect="1" noChangeArrowheads="1"/>
          </p:cNvPicPr>
          <p:nvPr/>
        </p:nvPicPr>
        <p:blipFill>
          <a:blip r:embed="rId4" cstate="print"/>
          <a:srcRect/>
          <a:stretch>
            <a:fillRect/>
          </a:stretch>
        </p:blipFill>
        <p:spPr bwMode="auto">
          <a:xfrm>
            <a:off x="561796" y="137160"/>
            <a:ext cx="8020409" cy="65836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teevan\Desktop\TAB\resonant pages\costco-filtered.bmp"/>
          <p:cNvPicPr>
            <a:picLocks noChangeAspect="1" noChangeArrowheads="1"/>
          </p:cNvPicPr>
          <p:nvPr/>
        </p:nvPicPr>
        <p:blipFill>
          <a:blip r:embed="rId3" cstate="print"/>
          <a:srcRect/>
          <a:stretch>
            <a:fillRect/>
          </a:stretch>
        </p:blipFill>
        <p:spPr bwMode="auto">
          <a:xfrm>
            <a:off x="561796" y="137160"/>
            <a:ext cx="8020409" cy="6583680"/>
          </a:xfrm>
          <a:prstGeom prst="rect">
            <a:avLst/>
          </a:prstGeom>
          <a:noFill/>
        </p:spPr>
      </p:pic>
      <p:pic>
        <p:nvPicPr>
          <p:cNvPr id="5122" name="Picture 2" descr="C:\Users\teevan\Desktop\TAB\resonant pages\costco.bmp"/>
          <p:cNvPicPr>
            <a:picLocks noChangeAspect="1" noChangeArrowheads="1"/>
          </p:cNvPicPr>
          <p:nvPr/>
        </p:nvPicPr>
        <p:blipFill>
          <a:blip r:embed="rId4" cstate="print"/>
          <a:srcRect/>
          <a:stretch>
            <a:fillRect/>
          </a:stretch>
        </p:blipFill>
        <p:spPr bwMode="auto">
          <a:xfrm>
            <a:off x="561796" y="137160"/>
            <a:ext cx="8020409" cy="65836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990600"/>
          </a:xfrm>
        </p:spPr>
        <p:txBody>
          <a:bodyPr>
            <a:normAutofit/>
          </a:bodyPr>
          <a:lstStyle/>
          <a:p>
            <a:r>
              <a:rPr lang="en-US" dirty="0" smtClean="0"/>
              <a:t>Exposing </a:t>
            </a:r>
            <a:r>
              <a:rPr lang="en-US" sz="2000" dirty="0" smtClean="0"/>
              <a:t> </a:t>
            </a:r>
            <a:r>
              <a:rPr lang="en-US" dirty="0" smtClean="0"/>
              <a:t>Change</a:t>
            </a:r>
            <a:endParaRPr lang="en-US" dirty="0"/>
          </a:p>
        </p:txBody>
      </p:sp>
      <p:pic>
        <p:nvPicPr>
          <p:cNvPr id="3" name="Picture 2"/>
          <p:cNvPicPr>
            <a:picLocks noChangeAspect="1" noChangeArrowheads="1"/>
          </p:cNvPicPr>
          <p:nvPr/>
        </p:nvPicPr>
        <p:blipFill>
          <a:blip r:embed="rId3" cstate="print"/>
          <a:srcRect/>
          <a:stretch>
            <a:fillRect/>
          </a:stretch>
        </p:blipFill>
        <p:spPr bwMode="auto">
          <a:xfrm>
            <a:off x="1444228" y="1855793"/>
            <a:ext cx="6255544" cy="4316407"/>
          </a:xfrm>
          <a:prstGeom prst="rect">
            <a:avLst/>
          </a:prstGeom>
          <a:noFill/>
          <a:ln w="9525">
            <a:noFill/>
            <a:miter lim="800000"/>
            <a:headEnd/>
            <a:tailEnd/>
          </a:ln>
        </p:spPr>
      </p:pic>
      <p:sp>
        <p:nvSpPr>
          <p:cNvPr id="5" name="Rectangle 4"/>
          <p:cNvSpPr/>
          <p:nvPr/>
        </p:nvSpPr>
        <p:spPr>
          <a:xfrm>
            <a:off x="1524000" y="2362200"/>
            <a:ext cx="5029200" cy="304800"/>
          </a:xfrm>
          <a:prstGeom prst="rect">
            <a:avLst/>
          </a:prstGeom>
          <a:noFill/>
          <a:ln w="28575">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2940549"/>
            <a:ext cx="1219200" cy="830997"/>
          </a:xfrm>
          <a:prstGeom prst="rect">
            <a:avLst/>
          </a:prstGeom>
          <a:noFill/>
        </p:spPr>
        <p:txBody>
          <a:bodyPr wrap="square" rtlCol="0">
            <a:spAutoFit/>
          </a:bodyPr>
          <a:lstStyle/>
          <a:p>
            <a:pPr algn="ctr"/>
            <a:r>
              <a:rPr lang="en-US" sz="2400" i="1" dirty="0" smtClean="0">
                <a:solidFill>
                  <a:schemeClr val="accent2"/>
                </a:solidFill>
                <a:effectLst>
                  <a:outerShdw blurRad="50800" dist="38100" dir="2700000" algn="tl" rotWithShape="0">
                    <a:prstClr val="black">
                      <a:alpha val="40000"/>
                    </a:prstClr>
                  </a:outerShdw>
                </a:effectLst>
              </a:rPr>
              <a:t>Diff-IE</a:t>
            </a:r>
            <a:r>
              <a:rPr lang="en-US" sz="2400" dirty="0" smtClean="0">
                <a:solidFill>
                  <a:schemeClr val="accent2"/>
                </a:solidFill>
                <a:effectLst>
                  <a:outerShdw blurRad="50800" dist="38100" dir="2700000" algn="tl" rotWithShape="0">
                    <a:prstClr val="black">
                      <a:alpha val="40000"/>
                    </a:prstClr>
                  </a:outerShdw>
                </a:effectLst>
              </a:rPr>
              <a:t> toolbar</a:t>
            </a:r>
            <a:endParaRPr lang="en-US" sz="2400" dirty="0">
              <a:solidFill>
                <a:schemeClr val="accent2"/>
              </a:solidFill>
              <a:effectLst>
                <a:outerShdw blurRad="50800" dist="38100" dir="2700000" algn="tl" rotWithShape="0">
                  <a:prstClr val="black">
                    <a:alpha val="40000"/>
                  </a:prstClr>
                </a:outerShdw>
              </a:effectLst>
            </a:endParaRPr>
          </a:p>
        </p:txBody>
      </p:sp>
      <p:cxnSp>
        <p:nvCxnSpPr>
          <p:cNvPr id="7" name="Straight Arrow Connector 6"/>
          <p:cNvCxnSpPr/>
          <p:nvPr/>
        </p:nvCxnSpPr>
        <p:spPr>
          <a:xfrm flipV="1">
            <a:off x="1201434" y="2667000"/>
            <a:ext cx="932166" cy="533400"/>
          </a:xfrm>
          <a:prstGeom prst="straightConnector1">
            <a:avLst/>
          </a:prstGeom>
          <a:ln w="28575">
            <a:solidFill>
              <a:schemeClr val="accent2"/>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69486" y="4572000"/>
            <a:ext cx="2388313" cy="1200329"/>
          </a:xfrm>
          <a:prstGeom prst="rect">
            <a:avLst/>
          </a:prstGeom>
          <a:solidFill>
            <a:srgbClr val="FFFFFF">
              <a:alpha val="60000"/>
            </a:srgbClr>
          </a:solidFill>
        </p:spPr>
        <p:txBody>
          <a:bodyPr wrap="square" rtlCol="0">
            <a:spAutoFit/>
          </a:bodyPr>
          <a:lstStyle/>
          <a:p>
            <a:pPr algn="ctr"/>
            <a:r>
              <a:rPr lang="en-US" sz="2400" dirty="0" smtClean="0">
                <a:solidFill>
                  <a:schemeClr val="accent1">
                    <a:lumMod val="75000"/>
                  </a:schemeClr>
                </a:solidFill>
                <a:effectLst>
                  <a:outerShdw blurRad="50800" dist="38100" dir="2700000" algn="tl" rotWithShape="0">
                    <a:prstClr val="black">
                      <a:alpha val="40000"/>
                    </a:prstClr>
                  </a:outerShdw>
                </a:effectLst>
              </a:rPr>
              <a:t>Changes to page since your last visit</a:t>
            </a:r>
            <a:endParaRPr lang="en-US" sz="2400" dirty="0">
              <a:solidFill>
                <a:schemeClr val="accent1">
                  <a:lumMod val="75000"/>
                </a:schemeClr>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V="1">
            <a:off x="5047715" y="5172164"/>
            <a:ext cx="984072" cy="1"/>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783887" y="3657600"/>
            <a:ext cx="304800" cy="914399"/>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24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Interesting Features</a:t>
            </a:r>
            <a:endParaRPr lang="en-US" i="1" dirty="0"/>
          </a:p>
        </p:txBody>
      </p:sp>
      <p:pic>
        <p:nvPicPr>
          <p:cNvPr id="3" name="Picture 2"/>
          <p:cNvPicPr>
            <a:picLocks noChangeAspect="1" noChangeArrowheads="1"/>
          </p:cNvPicPr>
          <p:nvPr/>
        </p:nvPicPr>
        <p:blipFill>
          <a:blip r:embed="rId3" cstate="print"/>
          <a:srcRect/>
          <a:stretch>
            <a:fillRect/>
          </a:stretch>
        </p:blipFill>
        <p:spPr bwMode="auto">
          <a:xfrm>
            <a:off x="1444228" y="1855793"/>
            <a:ext cx="6255544" cy="4316407"/>
          </a:xfrm>
          <a:prstGeom prst="rect">
            <a:avLst/>
          </a:prstGeom>
          <a:noFill/>
          <a:ln w="9525">
            <a:noFill/>
            <a:miter lim="800000"/>
            <a:headEnd/>
            <a:tailEnd/>
          </a:ln>
        </p:spPr>
      </p:pic>
      <p:sp>
        <p:nvSpPr>
          <p:cNvPr id="4" name="TextBox 3"/>
          <p:cNvSpPr txBox="1"/>
          <p:nvPr/>
        </p:nvSpPr>
        <p:spPr>
          <a:xfrm>
            <a:off x="1524000" y="2362200"/>
            <a:ext cx="1828800" cy="461665"/>
          </a:xfrm>
          <a:prstGeom prst="rect">
            <a:avLst/>
          </a:prstGeom>
          <a:solidFill>
            <a:schemeClr val="accent1">
              <a:lumMod val="20000"/>
              <a:lumOff val="80000"/>
              <a:alpha val="67000"/>
            </a:schemeClr>
          </a:solidFill>
        </p:spPr>
        <p:txBody>
          <a:bodyPr wrap="square" rtlCol="0">
            <a:spAutoFit/>
          </a:bodyPr>
          <a:lstStyle/>
          <a:p>
            <a:pPr algn="ctr"/>
            <a:r>
              <a:rPr lang="en-US" sz="2400" dirty="0" smtClean="0">
                <a:solidFill>
                  <a:schemeClr val="accent2"/>
                </a:solidFill>
                <a:effectLst>
                  <a:outerShdw blurRad="50800" dist="38100" dir="2700000" algn="tl" rotWithShape="0">
                    <a:prstClr val="black">
                      <a:alpha val="40000"/>
                    </a:prstClr>
                  </a:outerShdw>
                </a:effectLst>
              </a:rPr>
              <a:t>Always on</a:t>
            </a:r>
            <a:endParaRPr lang="en-US" sz="2400" dirty="0">
              <a:solidFill>
                <a:schemeClr val="accent2"/>
              </a:solidFill>
              <a:effectLst>
                <a:outerShdw blurRad="50800" dist="38100" dir="2700000" algn="tl" rotWithShape="0">
                  <a:prstClr val="black">
                    <a:alpha val="40000"/>
                  </a:prstClr>
                </a:outerShdw>
              </a:effectLst>
            </a:endParaRPr>
          </a:p>
        </p:txBody>
      </p:sp>
      <p:sp>
        <p:nvSpPr>
          <p:cNvPr id="5" name="TextBox 4"/>
          <p:cNvSpPr txBox="1"/>
          <p:nvPr/>
        </p:nvSpPr>
        <p:spPr>
          <a:xfrm>
            <a:off x="5562600" y="4491335"/>
            <a:ext cx="1066800" cy="461665"/>
          </a:xfrm>
          <a:prstGeom prst="rect">
            <a:avLst/>
          </a:prstGeom>
          <a:noFill/>
        </p:spPr>
        <p:txBody>
          <a:bodyPr wrap="square" rtlCol="0">
            <a:spAutoFit/>
          </a:bodyPr>
          <a:lstStyle/>
          <a:p>
            <a:r>
              <a:rPr lang="en-US" sz="2400" dirty="0" smtClean="0">
                <a:solidFill>
                  <a:schemeClr val="bg1"/>
                </a:solidFill>
                <a:effectLst>
                  <a:outerShdw blurRad="50800" dist="38100" dir="2700000" algn="tl" rotWithShape="0">
                    <a:prstClr val="black">
                      <a:alpha val="40000"/>
                    </a:prstClr>
                  </a:outerShdw>
                </a:effectLst>
              </a:rPr>
              <a:t>In-situ</a:t>
            </a:r>
            <a:endParaRPr lang="en-US" sz="2400" dirty="0">
              <a:solidFill>
                <a:schemeClr val="bg1"/>
              </a:solidFill>
              <a:effectLst>
                <a:outerShdw blurRad="50800" dist="38100" dir="2700000" algn="tl" rotWithShape="0">
                  <a:prstClr val="black">
                    <a:alpha val="40000"/>
                  </a:prstClr>
                </a:outerShdw>
              </a:effectLst>
            </a:endParaRPr>
          </a:p>
        </p:txBody>
      </p:sp>
      <p:sp>
        <p:nvSpPr>
          <p:cNvPr id="6" name="TextBox 5"/>
          <p:cNvSpPr txBox="1"/>
          <p:nvPr/>
        </p:nvSpPr>
        <p:spPr>
          <a:xfrm>
            <a:off x="4572000" y="1874520"/>
            <a:ext cx="3124200" cy="461665"/>
          </a:xfrm>
          <a:prstGeom prst="rect">
            <a:avLst/>
          </a:prstGeom>
          <a:solidFill>
            <a:srgbClr val="376092">
              <a:alpha val="60000"/>
            </a:srgbClr>
          </a:solidFill>
        </p:spPr>
        <p:txBody>
          <a:bodyPr wrap="square" rtlCol="0">
            <a:spAutoFit/>
          </a:bodyPr>
          <a:lstStyle/>
          <a:p>
            <a:r>
              <a:rPr lang="en-US" sz="2400" dirty="0" smtClean="0">
                <a:solidFill>
                  <a:schemeClr val="accent4">
                    <a:lumMod val="40000"/>
                    <a:lumOff val="60000"/>
                  </a:schemeClr>
                </a:solidFill>
                <a:effectLst>
                  <a:outerShdw blurRad="50800" dist="38100" dir="2700000" algn="tl" rotWithShape="0">
                    <a:prstClr val="black">
                      <a:alpha val="40000"/>
                    </a:prstClr>
                  </a:outerShdw>
                </a:effectLst>
              </a:rPr>
              <a:t>New to you</a:t>
            </a:r>
            <a:endParaRPr lang="en-US" sz="2400" dirty="0">
              <a:solidFill>
                <a:schemeClr val="accent4">
                  <a:lumMod val="40000"/>
                  <a:lumOff val="60000"/>
                </a:schemeClr>
              </a:solidFill>
              <a:effectLst>
                <a:outerShdw blurRad="50800" dist="38100" dir="2700000" algn="tl" rotWithShape="0">
                  <a:prstClr val="black">
                    <a:alpha val="40000"/>
                  </a:prstClr>
                </a:outerShdw>
              </a:effectLst>
            </a:endParaRPr>
          </a:p>
        </p:txBody>
      </p:sp>
      <p:sp>
        <p:nvSpPr>
          <p:cNvPr id="7" name="TextBox 6"/>
          <p:cNvSpPr txBox="1"/>
          <p:nvPr/>
        </p:nvSpPr>
        <p:spPr>
          <a:xfrm>
            <a:off x="2895600" y="3264408"/>
            <a:ext cx="2423160" cy="461665"/>
          </a:xfrm>
          <a:prstGeom prst="rect">
            <a:avLst/>
          </a:prstGeom>
          <a:solidFill>
            <a:srgbClr val="FFFF66"/>
          </a:solidFill>
        </p:spPr>
        <p:txBody>
          <a:bodyPr wrap="square" rtlCol="0">
            <a:spAutoFit/>
          </a:bodyPr>
          <a:lstStyle/>
          <a:p>
            <a:pPr algn="ctr"/>
            <a:r>
              <a:rPr lang="en-US" sz="2400" dirty="0" smtClean="0">
                <a:solidFill>
                  <a:schemeClr val="accent1">
                    <a:lumMod val="75000"/>
                  </a:schemeClr>
                </a:solidFill>
                <a:effectLst>
                  <a:outerShdw blurRad="50800" dist="38100" dir="2700000" algn="tl" rotWithShape="0">
                    <a:prstClr val="black">
                      <a:alpha val="40000"/>
                    </a:prstClr>
                  </a:outerShdw>
                </a:effectLst>
              </a:rPr>
              <a:t>Non-intrusive</a:t>
            </a:r>
            <a:endParaRPr lang="en-US" sz="2400" dirty="0">
              <a:solidFill>
                <a:schemeClr val="accent1">
                  <a:lumMod val="75000"/>
                </a:schemeClr>
              </a:solidFill>
              <a:effectLst>
                <a:outerShdw blurRad="50800" dist="38100" dir="2700000" algn="tl" rotWithShape="0">
                  <a:prstClr val="black">
                    <a:alpha val="40000"/>
                  </a:prstClr>
                </a:outerShdw>
              </a:effectLst>
            </a:endParaRPr>
          </a:p>
        </p:txBody>
      </p:sp>
      <p:sp>
        <p:nvSpPr>
          <p:cNvPr id="8" name="Rectangle 7"/>
          <p:cNvSpPr/>
          <p:nvPr/>
        </p:nvSpPr>
        <p:spPr>
          <a:xfrm>
            <a:off x="2133600" y="2057400"/>
            <a:ext cx="2057400" cy="304800"/>
          </a:xfrm>
          <a:prstGeom prst="rect">
            <a:avLst/>
          </a:prstGeom>
          <a:noFill/>
          <a:ln w="28575">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67200" y="2362200"/>
            <a:ext cx="1066800" cy="228600"/>
          </a:xfrm>
          <a:prstGeom prst="rect">
            <a:avLst/>
          </a:prstGeom>
          <a:noFill/>
          <a:ln w="28575">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060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Studying </a:t>
            </a:r>
            <a:r>
              <a:rPr lang="en-US" i="1" dirty="0" smtClean="0"/>
              <a:t>Diff-IE</a:t>
            </a:r>
            <a:endParaRPr lang="en-US" i="1" dirty="0"/>
          </a:p>
        </p:txBody>
      </p:sp>
      <p:sp>
        <p:nvSpPr>
          <p:cNvPr id="3" name="Line 3"/>
          <p:cNvSpPr>
            <a:spLocks noChangeShapeType="1"/>
          </p:cNvSpPr>
          <p:nvPr/>
        </p:nvSpPr>
        <p:spPr bwMode="auto">
          <a:xfrm flipV="1">
            <a:off x="461963" y="3228975"/>
            <a:ext cx="8521700" cy="0"/>
          </a:xfrm>
          <a:prstGeom prst="line">
            <a:avLst/>
          </a:prstGeom>
          <a:noFill/>
          <a:ln w="76200">
            <a:solidFill>
              <a:schemeClr val="tx2"/>
            </a:solidFill>
            <a:round/>
            <a:headEnd/>
            <a:tailEnd/>
          </a:ln>
        </p:spPr>
        <p:txBody>
          <a:bodyPr>
            <a:spAutoFit/>
          </a:bodyPr>
          <a:lstStyle/>
          <a:p>
            <a:endParaRPr lang="en-US"/>
          </a:p>
        </p:txBody>
      </p:sp>
      <p:grpSp>
        <p:nvGrpSpPr>
          <p:cNvPr id="4" name="Group 4"/>
          <p:cNvGrpSpPr>
            <a:grpSpLocks/>
          </p:cNvGrpSpPr>
          <p:nvPr/>
        </p:nvGrpSpPr>
        <p:grpSpPr bwMode="auto">
          <a:xfrm>
            <a:off x="638176" y="1754191"/>
            <a:ext cx="8162936" cy="1414464"/>
            <a:chOff x="402" y="989"/>
            <a:chExt cx="5142" cy="891"/>
          </a:xfrm>
        </p:grpSpPr>
        <p:pic>
          <p:nvPicPr>
            <p:cNvPr id="5" name="Picture 5"/>
            <p:cNvPicPr>
              <a:picLocks noChangeAspect="1" noChangeArrowheads="1"/>
            </p:cNvPicPr>
            <p:nvPr/>
          </p:nvPicPr>
          <p:blipFill>
            <a:blip r:embed="rId3" cstate="print"/>
            <a:srcRect/>
            <a:stretch>
              <a:fillRect/>
            </a:stretch>
          </p:blipFill>
          <p:spPr bwMode="auto">
            <a:xfrm>
              <a:off x="3375" y="1419"/>
              <a:ext cx="384" cy="351"/>
            </a:xfrm>
            <a:prstGeom prst="rect">
              <a:avLst/>
            </a:prstGeom>
            <a:noFill/>
            <a:ln w="9525" algn="ctr">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3020" y="989"/>
              <a:ext cx="387" cy="354"/>
            </a:xfrm>
            <a:prstGeom prst="rect">
              <a:avLst/>
            </a:prstGeom>
            <a:noFill/>
            <a:ln w="9525" algn="ctr">
              <a:noFill/>
              <a:miter lim="800000"/>
              <a:headEnd/>
              <a:tailEnd/>
            </a:ln>
          </p:spPr>
        </p:pic>
        <p:pic>
          <p:nvPicPr>
            <p:cNvPr id="7" name="Picture 7"/>
            <p:cNvPicPr>
              <a:picLocks noChangeAspect="1" noChangeArrowheads="1"/>
            </p:cNvPicPr>
            <p:nvPr/>
          </p:nvPicPr>
          <p:blipFill>
            <a:blip r:embed="rId5" cstate="print"/>
            <a:srcRect/>
            <a:stretch>
              <a:fillRect/>
            </a:stretch>
          </p:blipFill>
          <p:spPr bwMode="auto">
            <a:xfrm>
              <a:off x="2986" y="1060"/>
              <a:ext cx="387" cy="387"/>
            </a:xfrm>
            <a:prstGeom prst="rect">
              <a:avLst/>
            </a:prstGeom>
            <a:noFill/>
            <a:ln w="9525" algn="ctr">
              <a:noFill/>
              <a:miter lim="800000"/>
              <a:headEnd/>
              <a:tailEnd/>
            </a:ln>
          </p:spPr>
        </p:pic>
        <p:pic>
          <p:nvPicPr>
            <p:cNvPr id="8" name="Picture 8"/>
            <p:cNvPicPr>
              <a:picLocks noChangeAspect="1" noChangeArrowheads="1"/>
            </p:cNvPicPr>
            <p:nvPr/>
          </p:nvPicPr>
          <p:blipFill>
            <a:blip r:embed="rId4" cstate="print"/>
            <a:srcRect/>
            <a:stretch>
              <a:fillRect/>
            </a:stretch>
          </p:blipFill>
          <p:spPr bwMode="auto">
            <a:xfrm>
              <a:off x="2962" y="1140"/>
              <a:ext cx="387" cy="354"/>
            </a:xfrm>
            <a:prstGeom prst="rect">
              <a:avLst/>
            </a:prstGeom>
            <a:noFill/>
            <a:ln w="9525" algn="ctr">
              <a:noFill/>
              <a:miter lim="800000"/>
              <a:headEnd/>
              <a:tailEnd/>
            </a:ln>
          </p:spPr>
        </p:pic>
        <p:pic>
          <p:nvPicPr>
            <p:cNvPr id="9" name="Picture 9"/>
            <p:cNvPicPr>
              <a:picLocks noChangeAspect="1" noChangeArrowheads="1"/>
            </p:cNvPicPr>
            <p:nvPr/>
          </p:nvPicPr>
          <p:blipFill>
            <a:blip r:embed="rId4" cstate="print"/>
            <a:srcRect/>
            <a:stretch>
              <a:fillRect/>
            </a:stretch>
          </p:blipFill>
          <p:spPr bwMode="auto">
            <a:xfrm>
              <a:off x="2927" y="1215"/>
              <a:ext cx="387" cy="354"/>
            </a:xfrm>
            <a:prstGeom prst="rect">
              <a:avLst/>
            </a:prstGeom>
            <a:noFill/>
            <a:ln w="9525" algn="ctr">
              <a:noFill/>
              <a:miter lim="800000"/>
              <a:headEnd/>
              <a:tailEnd/>
            </a:ln>
          </p:spPr>
        </p:pic>
        <p:pic>
          <p:nvPicPr>
            <p:cNvPr id="10" name="Picture 10"/>
            <p:cNvPicPr>
              <a:picLocks noChangeAspect="1" noChangeArrowheads="1"/>
            </p:cNvPicPr>
            <p:nvPr/>
          </p:nvPicPr>
          <p:blipFill>
            <a:blip r:embed="rId4" cstate="print"/>
            <a:srcRect/>
            <a:stretch>
              <a:fillRect/>
            </a:stretch>
          </p:blipFill>
          <p:spPr bwMode="auto">
            <a:xfrm>
              <a:off x="2901" y="1286"/>
              <a:ext cx="387" cy="354"/>
            </a:xfrm>
            <a:prstGeom prst="rect">
              <a:avLst/>
            </a:prstGeom>
            <a:noFill/>
            <a:ln w="9525" algn="ctr">
              <a:noFill/>
              <a:miter lim="800000"/>
              <a:headEnd/>
              <a:tailEnd/>
            </a:ln>
          </p:spPr>
        </p:pic>
        <p:pic>
          <p:nvPicPr>
            <p:cNvPr id="11" name="Picture 11"/>
            <p:cNvPicPr>
              <a:picLocks noChangeAspect="1" noChangeArrowheads="1"/>
            </p:cNvPicPr>
            <p:nvPr/>
          </p:nvPicPr>
          <p:blipFill>
            <a:blip r:embed="rId4" cstate="print"/>
            <a:srcRect/>
            <a:stretch>
              <a:fillRect/>
            </a:stretch>
          </p:blipFill>
          <p:spPr bwMode="auto">
            <a:xfrm>
              <a:off x="2879" y="1352"/>
              <a:ext cx="387" cy="354"/>
            </a:xfrm>
            <a:prstGeom prst="rect">
              <a:avLst/>
            </a:prstGeom>
            <a:noFill/>
            <a:ln w="9525" algn="ctr">
              <a:noFill/>
              <a:miter lim="800000"/>
              <a:headEnd/>
              <a:tailEnd/>
            </a:ln>
          </p:spPr>
        </p:pic>
        <p:pic>
          <p:nvPicPr>
            <p:cNvPr id="12" name="Picture 12"/>
            <p:cNvPicPr>
              <a:picLocks noChangeAspect="1" noChangeArrowheads="1"/>
            </p:cNvPicPr>
            <p:nvPr/>
          </p:nvPicPr>
          <p:blipFill>
            <a:blip r:embed="rId4" cstate="print"/>
            <a:srcRect/>
            <a:stretch>
              <a:fillRect/>
            </a:stretch>
          </p:blipFill>
          <p:spPr bwMode="auto">
            <a:xfrm>
              <a:off x="2858" y="1451"/>
              <a:ext cx="387" cy="354"/>
            </a:xfrm>
            <a:prstGeom prst="rect">
              <a:avLst/>
            </a:prstGeom>
            <a:noFill/>
            <a:ln w="9525" algn="ctr">
              <a:noFill/>
              <a:miter lim="800000"/>
              <a:headEnd/>
              <a:tailEnd/>
            </a:ln>
          </p:spPr>
        </p:pic>
        <p:pic>
          <p:nvPicPr>
            <p:cNvPr id="13" name="Picture 13"/>
            <p:cNvPicPr>
              <a:picLocks noChangeAspect="1" noChangeArrowheads="1"/>
            </p:cNvPicPr>
            <p:nvPr/>
          </p:nvPicPr>
          <p:blipFill>
            <a:blip r:embed="rId6" cstate="print"/>
            <a:srcRect/>
            <a:stretch>
              <a:fillRect/>
            </a:stretch>
          </p:blipFill>
          <p:spPr bwMode="auto">
            <a:xfrm>
              <a:off x="2134" y="1187"/>
              <a:ext cx="356" cy="347"/>
            </a:xfrm>
            <a:prstGeom prst="rect">
              <a:avLst/>
            </a:prstGeom>
            <a:noFill/>
            <a:ln w="9525" algn="ctr">
              <a:noFill/>
              <a:miter lim="800000"/>
              <a:headEnd/>
              <a:tailEnd/>
            </a:ln>
          </p:spPr>
        </p:pic>
        <p:pic>
          <p:nvPicPr>
            <p:cNvPr id="14" name="Picture 14"/>
            <p:cNvPicPr>
              <a:picLocks noChangeAspect="1" noChangeArrowheads="1"/>
            </p:cNvPicPr>
            <p:nvPr/>
          </p:nvPicPr>
          <p:blipFill>
            <a:blip r:embed="rId6" cstate="print"/>
            <a:srcRect/>
            <a:stretch>
              <a:fillRect/>
            </a:stretch>
          </p:blipFill>
          <p:spPr bwMode="auto">
            <a:xfrm>
              <a:off x="2108" y="1267"/>
              <a:ext cx="356" cy="347"/>
            </a:xfrm>
            <a:prstGeom prst="rect">
              <a:avLst/>
            </a:prstGeom>
            <a:noFill/>
            <a:ln w="9525" algn="ctr">
              <a:noFill/>
              <a:miter lim="800000"/>
              <a:headEnd/>
              <a:tailEnd/>
            </a:ln>
          </p:spPr>
        </p:pic>
        <p:pic>
          <p:nvPicPr>
            <p:cNvPr id="15" name="Picture 15"/>
            <p:cNvPicPr>
              <a:picLocks noChangeAspect="1" noChangeArrowheads="1"/>
            </p:cNvPicPr>
            <p:nvPr/>
          </p:nvPicPr>
          <p:blipFill>
            <a:blip r:embed="rId6" cstate="print"/>
            <a:srcRect/>
            <a:stretch>
              <a:fillRect/>
            </a:stretch>
          </p:blipFill>
          <p:spPr bwMode="auto">
            <a:xfrm>
              <a:off x="2078" y="1351"/>
              <a:ext cx="356" cy="347"/>
            </a:xfrm>
            <a:prstGeom prst="rect">
              <a:avLst/>
            </a:prstGeom>
            <a:noFill/>
            <a:ln w="9525" algn="ctr">
              <a:noFill/>
              <a:miter lim="800000"/>
              <a:headEnd/>
              <a:tailEnd/>
            </a:ln>
          </p:spPr>
        </p:pic>
        <p:pic>
          <p:nvPicPr>
            <p:cNvPr id="16" name="Picture 16"/>
            <p:cNvPicPr>
              <a:picLocks noChangeAspect="1" noChangeArrowheads="1"/>
            </p:cNvPicPr>
            <p:nvPr/>
          </p:nvPicPr>
          <p:blipFill>
            <a:blip r:embed="rId6" cstate="print"/>
            <a:srcRect/>
            <a:stretch>
              <a:fillRect/>
            </a:stretch>
          </p:blipFill>
          <p:spPr bwMode="auto">
            <a:xfrm>
              <a:off x="2044" y="1439"/>
              <a:ext cx="356" cy="347"/>
            </a:xfrm>
            <a:prstGeom prst="rect">
              <a:avLst/>
            </a:prstGeom>
            <a:noFill/>
            <a:ln w="9525" algn="ctr">
              <a:noFill/>
              <a:miter lim="800000"/>
              <a:headEnd/>
              <a:tailEnd/>
            </a:ln>
          </p:spPr>
        </p:pic>
        <p:pic>
          <p:nvPicPr>
            <p:cNvPr id="17" name="Picture 17"/>
            <p:cNvPicPr>
              <a:picLocks noChangeAspect="1" noChangeArrowheads="1"/>
            </p:cNvPicPr>
            <p:nvPr/>
          </p:nvPicPr>
          <p:blipFill>
            <a:blip r:embed="rId7" cstate="print"/>
            <a:srcRect/>
            <a:stretch>
              <a:fillRect/>
            </a:stretch>
          </p:blipFill>
          <p:spPr bwMode="auto">
            <a:xfrm>
              <a:off x="402" y="1517"/>
              <a:ext cx="353" cy="344"/>
            </a:xfrm>
            <a:prstGeom prst="rect">
              <a:avLst/>
            </a:prstGeom>
            <a:noFill/>
            <a:ln w="9525" algn="ctr">
              <a:noFill/>
              <a:miter lim="800000"/>
              <a:headEnd/>
              <a:tailEnd/>
            </a:ln>
          </p:spPr>
        </p:pic>
        <p:pic>
          <p:nvPicPr>
            <p:cNvPr id="18" name="Picture 18"/>
            <p:cNvPicPr>
              <a:picLocks noChangeAspect="1" noChangeArrowheads="1"/>
            </p:cNvPicPr>
            <p:nvPr/>
          </p:nvPicPr>
          <p:blipFill>
            <a:blip r:embed="rId8" cstate="print"/>
            <a:srcRect/>
            <a:stretch>
              <a:fillRect/>
            </a:stretch>
          </p:blipFill>
          <p:spPr bwMode="auto">
            <a:xfrm>
              <a:off x="807" y="1520"/>
              <a:ext cx="359" cy="350"/>
            </a:xfrm>
            <a:prstGeom prst="rect">
              <a:avLst/>
            </a:prstGeom>
            <a:noFill/>
            <a:ln w="9525" algn="ctr">
              <a:noFill/>
              <a:miter lim="800000"/>
              <a:headEnd/>
              <a:tailEnd/>
            </a:ln>
          </p:spPr>
        </p:pic>
        <p:pic>
          <p:nvPicPr>
            <p:cNvPr id="19" name="Picture 19"/>
            <p:cNvPicPr>
              <a:picLocks noChangeAspect="1" noChangeArrowheads="1"/>
            </p:cNvPicPr>
            <p:nvPr/>
          </p:nvPicPr>
          <p:blipFill>
            <a:blip r:embed="rId9" cstate="print"/>
            <a:srcRect/>
            <a:stretch>
              <a:fillRect/>
            </a:stretch>
          </p:blipFill>
          <p:spPr bwMode="auto">
            <a:xfrm>
              <a:off x="1210" y="1518"/>
              <a:ext cx="357" cy="348"/>
            </a:xfrm>
            <a:prstGeom prst="rect">
              <a:avLst/>
            </a:prstGeom>
            <a:noFill/>
            <a:ln w="9525" algn="ctr">
              <a:noFill/>
              <a:miter lim="800000"/>
              <a:headEnd/>
              <a:tailEnd/>
            </a:ln>
          </p:spPr>
        </p:pic>
        <p:pic>
          <p:nvPicPr>
            <p:cNvPr id="20" name="Picture 20"/>
            <p:cNvPicPr>
              <a:picLocks noChangeAspect="1" noChangeArrowheads="1"/>
            </p:cNvPicPr>
            <p:nvPr/>
          </p:nvPicPr>
          <p:blipFill>
            <a:blip r:embed="rId6" cstate="print"/>
            <a:srcRect/>
            <a:stretch>
              <a:fillRect/>
            </a:stretch>
          </p:blipFill>
          <p:spPr bwMode="auto">
            <a:xfrm>
              <a:off x="2022" y="1523"/>
              <a:ext cx="356" cy="347"/>
            </a:xfrm>
            <a:prstGeom prst="rect">
              <a:avLst/>
            </a:prstGeom>
            <a:noFill/>
            <a:ln w="9525" algn="ctr">
              <a:noFill/>
              <a:miter lim="800000"/>
              <a:headEnd/>
              <a:tailEnd/>
            </a:ln>
          </p:spPr>
        </p:pic>
        <p:pic>
          <p:nvPicPr>
            <p:cNvPr id="21" name="Picture 21"/>
            <p:cNvPicPr>
              <a:picLocks noChangeAspect="1" noChangeArrowheads="1"/>
            </p:cNvPicPr>
            <p:nvPr/>
          </p:nvPicPr>
          <p:blipFill>
            <a:blip r:embed="rId4" cstate="print"/>
            <a:srcRect/>
            <a:stretch>
              <a:fillRect/>
            </a:stretch>
          </p:blipFill>
          <p:spPr bwMode="auto">
            <a:xfrm>
              <a:off x="2850" y="1510"/>
              <a:ext cx="387" cy="354"/>
            </a:xfrm>
            <a:prstGeom prst="rect">
              <a:avLst/>
            </a:prstGeom>
            <a:noFill/>
            <a:ln w="9525" algn="ctr">
              <a:noFill/>
              <a:miter lim="800000"/>
              <a:headEnd/>
              <a:tailEnd/>
            </a:ln>
          </p:spPr>
        </p:pic>
        <p:pic>
          <p:nvPicPr>
            <p:cNvPr id="22" name="Picture 22"/>
            <p:cNvPicPr>
              <a:picLocks noChangeAspect="1" noChangeArrowheads="1"/>
            </p:cNvPicPr>
            <p:nvPr/>
          </p:nvPicPr>
          <p:blipFill>
            <a:blip r:embed="rId3" cstate="print"/>
            <a:srcRect/>
            <a:stretch>
              <a:fillRect/>
            </a:stretch>
          </p:blipFill>
          <p:spPr bwMode="auto">
            <a:xfrm>
              <a:off x="3304" y="1525"/>
              <a:ext cx="384" cy="351"/>
            </a:xfrm>
            <a:prstGeom prst="rect">
              <a:avLst/>
            </a:prstGeom>
            <a:noFill/>
            <a:ln w="9525" algn="ctr">
              <a:noFill/>
              <a:miter lim="800000"/>
              <a:headEnd/>
              <a:tailEnd/>
            </a:ln>
          </p:spPr>
        </p:pic>
        <p:pic>
          <p:nvPicPr>
            <p:cNvPr id="23" name="Picture 23"/>
            <p:cNvPicPr>
              <a:picLocks noChangeAspect="1" noChangeArrowheads="1"/>
            </p:cNvPicPr>
            <p:nvPr/>
          </p:nvPicPr>
          <p:blipFill>
            <a:blip r:embed="rId10" cstate="print"/>
            <a:srcRect/>
            <a:stretch>
              <a:fillRect/>
            </a:stretch>
          </p:blipFill>
          <p:spPr bwMode="auto">
            <a:xfrm>
              <a:off x="5135" y="1358"/>
              <a:ext cx="409" cy="374"/>
            </a:xfrm>
            <a:prstGeom prst="rect">
              <a:avLst/>
            </a:prstGeom>
            <a:noFill/>
            <a:ln w="9525" algn="ctr">
              <a:noFill/>
              <a:miter lim="800000"/>
              <a:headEnd/>
              <a:tailEnd/>
            </a:ln>
          </p:spPr>
        </p:pic>
        <p:pic>
          <p:nvPicPr>
            <p:cNvPr id="24" name="Picture 24"/>
            <p:cNvPicPr>
              <a:picLocks noChangeAspect="1" noChangeArrowheads="1"/>
            </p:cNvPicPr>
            <p:nvPr/>
          </p:nvPicPr>
          <p:blipFill>
            <a:blip r:embed="rId11" cstate="print"/>
            <a:srcRect/>
            <a:stretch>
              <a:fillRect/>
            </a:stretch>
          </p:blipFill>
          <p:spPr bwMode="auto">
            <a:xfrm>
              <a:off x="4254" y="1295"/>
              <a:ext cx="398" cy="364"/>
            </a:xfrm>
            <a:prstGeom prst="rect">
              <a:avLst/>
            </a:prstGeom>
            <a:noFill/>
            <a:ln w="9525" algn="ctr">
              <a:noFill/>
              <a:miter lim="800000"/>
              <a:headEnd/>
              <a:tailEnd/>
            </a:ln>
          </p:spPr>
        </p:pic>
        <p:pic>
          <p:nvPicPr>
            <p:cNvPr id="25" name="Picture 25"/>
            <p:cNvPicPr>
              <a:picLocks noChangeAspect="1" noChangeArrowheads="1"/>
            </p:cNvPicPr>
            <p:nvPr/>
          </p:nvPicPr>
          <p:blipFill>
            <a:blip r:embed="rId11" cstate="print"/>
            <a:srcRect/>
            <a:stretch>
              <a:fillRect/>
            </a:stretch>
          </p:blipFill>
          <p:spPr bwMode="auto">
            <a:xfrm>
              <a:off x="4220" y="1367"/>
              <a:ext cx="398" cy="364"/>
            </a:xfrm>
            <a:prstGeom prst="rect">
              <a:avLst/>
            </a:prstGeom>
            <a:noFill/>
            <a:ln w="9525" algn="ctr">
              <a:noFill/>
              <a:miter lim="800000"/>
              <a:headEnd/>
              <a:tailEnd/>
            </a:ln>
          </p:spPr>
        </p:pic>
        <p:pic>
          <p:nvPicPr>
            <p:cNvPr id="26" name="Picture 26"/>
            <p:cNvPicPr>
              <a:picLocks noChangeAspect="1" noChangeArrowheads="1"/>
            </p:cNvPicPr>
            <p:nvPr/>
          </p:nvPicPr>
          <p:blipFill>
            <a:blip r:embed="rId11" cstate="print"/>
            <a:srcRect/>
            <a:stretch>
              <a:fillRect/>
            </a:stretch>
          </p:blipFill>
          <p:spPr bwMode="auto">
            <a:xfrm>
              <a:off x="4171" y="1423"/>
              <a:ext cx="398" cy="364"/>
            </a:xfrm>
            <a:prstGeom prst="rect">
              <a:avLst/>
            </a:prstGeom>
            <a:noFill/>
            <a:ln w="9525" algn="ctr">
              <a:noFill/>
              <a:miter lim="800000"/>
              <a:headEnd/>
              <a:tailEnd/>
            </a:ln>
          </p:spPr>
        </p:pic>
        <p:pic>
          <p:nvPicPr>
            <p:cNvPr id="27" name="Picture 27"/>
            <p:cNvPicPr>
              <a:picLocks noChangeAspect="1" noChangeArrowheads="1"/>
            </p:cNvPicPr>
            <p:nvPr/>
          </p:nvPicPr>
          <p:blipFill>
            <a:blip r:embed="rId11" cstate="print"/>
            <a:srcRect/>
            <a:stretch>
              <a:fillRect/>
            </a:stretch>
          </p:blipFill>
          <p:spPr bwMode="auto">
            <a:xfrm>
              <a:off x="4118" y="1516"/>
              <a:ext cx="398" cy="364"/>
            </a:xfrm>
            <a:prstGeom prst="rect">
              <a:avLst/>
            </a:prstGeom>
            <a:noFill/>
            <a:ln w="9525" algn="ctr">
              <a:noFill/>
              <a:miter lim="800000"/>
              <a:headEnd/>
              <a:tailEnd/>
            </a:ln>
          </p:spPr>
        </p:pic>
        <p:pic>
          <p:nvPicPr>
            <p:cNvPr id="28" name="Picture 28"/>
            <p:cNvPicPr>
              <a:picLocks noChangeAspect="1" noChangeArrowheads="1"/>
            </p:cNvPicPr>
            <p:nvPr/>
          </p:nvPicPr>
          <p:blipFill>
            <a:blip r:embed="rId10" cstate="print"/>
            <a:srcRect/>
            <a:stretch>
              <a:fillRect/>
            </a:stretch>
          </p:blipFill>
          <p:spPr bwMode="auto">
            <a:xfrm>
              <a:off x="5077" y="1422"/>
              <a:ext cx="409" cy="374"/>
            </a:xfrm>
            <a:prstGeom prst="rect">
              <a:avLst/>
            </a:prstGeom>
            <a:noFill/>
            <a:ln w="9525" algn="ctr">
              <a:noFill/>
              <a:miter lim="800000"/>
              <a:headEnd/>
              <a:tailEnd/>
            </a:ln>
          </p:spPr>
        </p:pic>
        <p:pic>
          <p:nvPicPr>
            <p:cNvPr id="29" name="Picture 29"/>
            <p:cNvPicPr>
              <a:picLocks noChangeAspect="1" noChangeArrowheads="1"/>
            </p:cNvPicPr>
            <p:nvPr/>
          </p:nvPicPr>
          <p:blipFill>
            <a:blip r:embed="rId10" cstate="print"/>
            <a:srcRect/>
            <a:stretch>
              <a:fillRect/>
            </a:stretch>
          </p:blipFill>
          <p:spPr bwMode="auto">
            <a:xfrm>
              <a:off x="5010" y="1494"/>
              <a:ext cx="409" cy="374"/>
            </a:xfrm>
            <a:prstGeom prst="rect">
              <a:avLst/>
            </a:prstGeom>
            <a:noFill/>
            <a:ln w="9525" algn="ctr">
              <a:noFill/>
              <a:miter lim="800000"/>
              <a:headEnd/>
              <a:tailEnd/>
            </a:ln>
          </p:spPr>
        </p:pic>
      </p:grpSp>
      <p:sp>
        <p:nvSpPr>
          <p:cNvPr id="30" name="Text Box 30"/>
          <p:cNvSpPr txBox="1">
            <a:spLocks noChangeArrowheads="1"/>
          </p:cNvSpPr>
          <p:nvPr/>
        </p:nvSpPr>
        <p:spPr bwMode="auto">
          <a:xfrm>
            <a:off x="711200" y="3319463"/>
            <a:ext cx="8148384" cy="246221"/>
          </a:xfrm>
          <a:prstGeom prst="rect">
            <a:avLst/>
          </a:prstGeom>
          <a:noFill/>
          <a:ln w="9525" algn="ctr">
            <a:noFill/>
            <a:miter lim="800000"/>
            <a:headEnd/>
            <a:tailEnd/>
          </a:ln>
        </p:spPr>
        <p:txBody>
          <a:bodyPr wrap="none">
            <a:spAutoFit/>
          </a:bodyPr>
          <a:lstStyle/>
          <a:p>
            <a:r>
              <a:rPr lang="en-US" sz="1000" dirty="0" smtClean="0">
                <a:solidFill>
                  <a:schemeClr val="tx2"/>
                </a:solidFill>
              </a:rPr>
              <a:t>January	February	March 	April    	May        	June	July   	August     	September</a:t>
            </a:r>
            <a:endParaRPr lang="en-US" sz="1000" dirty="0">
              <a:solidFill>
                <a:schemeClr val="tx2"/>
              </a:solidFill>
            </a:endParaRPr>
          </a:p>
        </p:txBody>
      </p:sp>
      <p:sp>
        <p:nvSpPr>
          <p:cNvPr id="31" name="Text Box 31"/>
          <p:cNvSpPr txBox="1">
            <a:spLocks noChangeArrowheads="1"/>
          </p:cNvSpPr>
          <p:nvPr/>
        </p:nvSpPr>
        <p:spPr bwMode="auto">
          <a:xfrm>
            <a:off x="166688" y="1960563"/>
            <a:ext cx="1899559" cy="400110"/>
          </a:xfrm>
          <a:prstGeom prst="rect">
            <a:avLst/>
          </a:prstGeom>
          <a:noFill/>
          <a:ln w="9525" algn="ctr">
            <a:noFill/>
            <a:miter lim="800000"/>
            <a:headEnd/>
            <a:tailEnd/>
          </a:ln>
        </p:spPr>
        <p:txBody>
          <a:bodyPr wrap="none">
            <a:spAutoFit/>
          </a:bodyPr>
          <a:lstStyle/>
          <a:p>
            <a:r>
              <a:rPr lang="en-US" sz="2000" dirty="0">
                <a:solidFill>
                  <a:schemeClr val="tx2"/>
                </a:solidFill>
              </a:rPr>
              <a:t>Content Changes</a:t>
            </a:r>
          </a:p>
        </p:txBody>
      </p:sp>
      <p:sp>
        <p:nvSpPr>
          <p:cNvPr id="33" name="Text Box 32"/>
          <p:cNvSpPr txBox="1">
            <a:spLocks noChangeArrowheads="1"/>
          </p:cNvSpPr>
          <p:nvPr/>
        </p:nvSpPr>
        <p:spPr bwMode="auto">
          <a:xfrm>
            <a:off x="176213" y="5416550"/>
            <a:ext cx="1638300" cy="400050"/>
          </a:xfrm>
          <a:prstGeom prst="rect">
            <a:avLst/>
          </a:prstGeom>
          <a:noFill/>
          <a:ln w="9525" algn="ctr">
            <a:noFill/>
            <a:miter lim="800000"/>
            <a:headEnd/>
            <a:tailEnd/>
          </a:ln>
        </p:spPr>
        <p:txBody>
          <a:bodyPr wrap="none">
            <a:spAutoFit/>
          </a:bodyPr>
          <a:lstStyle/>
          <a:p>
            <a:r>
              <a:rPr lang="en-US" sz="2000" dirty="0" smtClean="0">
                <a:solidFill>
                  <a:schemeClr val="accent1"/>
                </a:solidFill>
              </a:rPr>
              <a:t>People Revisit</a:t>
            </a:r>
            <a:endParaRPr lang="en-US" sz="2000" dirty="0">
              <a:solidFill>
                <a:schemeClr val="accent1"/>
              </a:solidFill>
            </a:endParaRPr>
          </a:p>
        </p:txBody>
      </p:sp>
      <p:grpSp>
        <p:nvGrpSpPr>
          <p:cNvPr id="70" name="Group 69"/>
          <p:cNvGrpSpPr/>
          <p:nvPr/>
        </p:nvGrpSpPr>
        <p:grpSpPr>
          <a:xfrm>
            <a:off x="381001" y="4403725"/>
            <a:ext cx="8521700" cy="1047750"/>
            <a:chOff x="381001" y="4403725"/>
            <a:chExt cx="8521700" cy="1047750"/>
          </a:xfrm>
        </p:grpSpPr>
        <p:sp>
          <p:nvSpPr>
            <p:cNvPr id="38" name="Line 37"/>
            <p:cNvSpPr>
              <a:spLocks noChangeShapeType="1"/>
            </p:cNvSpPr>
            <p:nvPr/>
          </p:nvSpPr>
          <p:spPr bwMode="auto">
            <a:xfrm flipV="1">
              <a:off x="381001" y="4724400"/>
              <a:ext cx="8521700" cy="0"/>
            </a:xfrm>
            <a:prstGeom prst="line">
              <a:avLst/>
            </a:prstGeom>
            <a:noFill/>
            <a:ln w="76200">
              <a:solidFill>
                <a:schemeClr val="accent1"/>
              </a:solidFill>
              <a:round/>
              <a:headEnd/>
              <a:tailEnd/>
            </a:ln>
          </p:spPr>
          <p:txBody>
            <a:bodyPr>
              <a:spAutoFit/>
            </a:bodyPr>
            <a:lstStyle/>
            <a:p>
              <a:endParaRPr lang="en-US"/>
            </a:p>
          </p:txBody>
        </p:sp>
        <p:sp>
          <p:nvSpPr>
            <p:cNvPr id="39" name="Text Box 38"/>
            <p:cNvSpPr txBox="1">
              <a:spLocks noChangeArrowheads="1"/>
            </p:cNvSpPr>
            <p:nvPr/>
          </p:nvSpPr>
          <p:spPr bwMode="auto">
            <a:xfrm>
              <a:off x="720726" y="4403725"/>
              <a:ext cx="8148638" cy="246063"/>
            </a:xfrm>
            <a:prstGeom prst="rect">
              <a:avLst/>
            </a:prstGeom>
            <a:noFill/>
            <a:ln w="9525" algn="ctr">
              <a:noFill/>
              <a:miter lim="800000"/>
              <a:headEnd/>
              <a:tailEnd/>
            </a:ln>
          </p:spPr>
          <p:txBody>
            <a:bodyPr wrap="none">
              <a:spAutoFit/>
            </a:bodyPr>
            <a:lstStyle/>
            <a:p>
              <a:r>
                <a:rPr lang="en-US" sz="1000" dirty="0" smtClean="0">
                  <a:solidFill>
                    <a:schemeClr val="accent1">
                      <a:lumMod val="75000"/>
                    </a:schemeClr>
                  </a:solidFill>
                </a:rPr>
                <a:t>January	February	March 	April    	May        	June	July   	August     	September</a:t>
              </a:r>
              <a:endParaRPr lang="en-US" sz="1000" dirty="0">
                <a:solidFill>
                  <a:schemeClr val="accent1">
                    <a:lumMod val="75000"/>
                  </a:schemeClr>
                </a:solidFill>
              </a:endParaRPr>
            </a:p>
          </p:txBody>
        </p:sp>
        <p:pic>
          <p:nvPicPr>
            <p:cNvPr id="40" name="Picture 39"/>
            <p:cNvPicPr>
              <a:picLocks noChangeAspect="1" noChangeArrowheads="1"/>
            </p:cNvPicPr>
            <p:nvPr/>
          </p:nvPicPr>
          <p:blipFill>
            <a:blip r:embed="rId8" cstate="print"/>
            <a:srcRect/>
            <a:stretch>
              <a:fillRect/>
            </a:stretch>
          </p:blipFill>
          <p:spPr bwMode="auto">
            <a:xfrm>
              <a:off x="1227138" y="4816475"/>
              <a:ext cx="569913" cy="555625"/>
            </a:xfrm>
            <a:prstGeom prst="rect">
              <a:avLst/>
            </a:prstGeom>
            <a:noFill/>
            <a:ln w="9525" algn="ctr">
              <a:noFill/>
              <a:miter lim="800000"/>
              <a:headEnd/>
              <a:tailEnd/>
            </a:ln>
          </p:spPr>
        </p:pic>
        <p:pic>
          <p:nvPicPr>
            <p:cNvPr id="41" name="Picture 40"/>
            <p:cNvPicPr>
              <a:picLocks noChangeAspect="1" noChangeArrowheads="1"/>
            </p:cNvPicPr>
            <p:nvPr/>
          </p:nvPicPr>
          <p:blipFill>
            <a:blip r:embed="rId4" cstate="print"/>
            <a:srcRect/>
            <a:stretch>
              <a:fillRect/>
            </a:stretch>
          </p:blipFill>
          <p:spPr bwMode="auto">
            <a:xfrm>
              <a:off x="4419601" y="4814888"/>
              <a:ext cx="614363" cy="561975"/>
            </a:xfrm>
            <a:prstGeom prst="rect">
              <a:avLst/>
            </a:prstGeom>
            <a:noFill/>
            <a:ln w="9525" algn="ctr">
              <a:noFill/>
              <a:miter lim="800000"/>
              <a:headEnd/>
              <a:tailEnd/>
            </a:ln>
          </p:spPr>
        </p:pic>
        <p:pic>
          <p:nvPicPr>
            <p:cNvPr id="42" name="Picture 41"/>
            <p:cNvPicPr>
              <a:picLocks noChangeAspect="1" noChangeArrowheads="1"/>
            </p:cNvPicPr>
            <p:nvPr/>
          </p:nvPicPr>
          <p:blipFill>
            <a:blip r:embed="rId10" cstate="print"/>
            <a:srcRect/>
            <a:stretch>
              <a:fillRect/>
            </a:stretch>
          </p:blipFill>
          <p:spPr bwMode="auto">
            <a:xfrm>
              <a:off x="8053388" y="4814888"/>
              <a:ext cx="649288" cy="593725"/>
            </a:xfrm>
            <a:prstGeom prst="rect">
              <a:avLst/>
            </a:prstGeom>
            <a:noFill/>
            <a:ln w="9525" algn="ctr">
              <a:noFill/>
              <a:miter lim="800000"/>
              <a:headEnd/>
              <a:tailEnd/>
            </a:ln>
          </p:spPr>
        </p:pic>
        <p:pic>
          <p:nvPicPr>
            <p:cNvPr id="43" name="Picture 42"/>
            <p:cNvPicPr>
              <a:picLocks noChangeAspect="1" noChangeArrowheads="1"/>
            </p:cNvPicPr>
            <p:nvPr/>
          </p:nvPicPr>
          <p:blipFill>
            <a:blip r:embed="rId11" cstate="print"/>
            <a:srcRect/>
            <a:stretch>
              <a:fillRect/>
            </a:stretch>
          </p:blipFill>
          <p:spPr bwMode="auto">
            <a:xfrm>
              <a:off x="7178676" y="4824413"/>
              <a:ext cx="631825" cy="577850"/>
            </a:xfrm>
            <a:prstGeom prst="rect">
              <a:avLst/>
            </a:prstGeom>
            <a:noFill/>
            <a:ln w="9525" algn="ctr">
              <a:noFill/>
              <a:miter lim="800000"/>
              <a:headEnd/>
              <a:tailEnd/>
            </a:ln>
          </p:spPr>
        </p:pic>
        <p:pic>
          <p:nvPicPr>
            <p:cNvPr id="44" name="Picture 43"/>
            <p:cNvPicPr>
              <a:picLocks noChangeAspect="1" noChangeArrowheads="1"/>
            </p:cNvPicPr>
            <p:nvPr/>
          </p:nvPicPr>
          <p:blipFill>
            <a:blip r:embed="rId4" cstate="print"/>
            <a:srcRect/>
            <a:stretch>
              <a:fillRect/>
            </a:stretch>
          </p:blipFill>
          <p:spPr bwMode="auto">
            <a:xfrm>
              <a:off x="4649788" y="4889500"/>
              <a:ext cx="614363" cy="561975"/>
            </a:xfrm>
            <a:prstGeom prst="rect">
              <a:avLst/>
            </a:prstGeom>
            <a:noFill/>
            <a:ln w="9525" algn="ctr">
              <a:noFill/>
              <a:miter lim="800000"/>
              <a:headEnd/>
              <a:tailEnd/>
            </a:ln>
          </p:spPr>
        </p:pic>
      </p:grpSp>
      <p:grpSp>
        <p:nvGrpSpPr>
          <p:cNvPr id="71" name="Group 70"/>
          <p:cNvGrpSpPr/>
          <p:nvPr/>
        </p:nvGrpSpPr>
        <p:grpSpPr>
          <a:xfrm>
            <a:off x="1519238" y="3667125"/>
            <a:ext cx="6807200" cy="641351"/>
            <a:chOff x="1519238" y="3667125"/>
            <a:chExt cx="6807200" cy="641351"/>
          </a:xfrm>
        </p:grpSpPr>
        <p:sp>
          <p:nvSpPr>
            <p:cNvPr id="34" name="Line 33"/>
            <p:cNvSpPr>
              <a:spLocks noChangeShapeType="1"/>
            </p:cNvSpPr>
            <p:nvPr/>
          </p:nvSpPr>
          <p:spPr bwMode="auto">
            <a:xfrm>
              <a:off x="1519238" y="3681413"/>
              <a:ext cx="0" cy="622300"/>
            </a:xfrm>
            <a:prstGeom prst="line">
              <a:avLst/>
            </a:prstGeom>
            <a:noFill/>
            <a:ln w="38100">
              <a:solidFill>
                <a:schemeClr val="accent1"/>
              </a:solidFill>
              <a:round/>
              <a:headEnd/>
              <a:tailEnd/>
            </a:ln>
          </p:spPr>
          <p:txBody>
            <a:bodyPr>
              <a:spAutoFit/>
            </a:bodyPr>
            <a:lstStyle/>
            <a:p>
              <a:endParaRPr lang="en-US"/>
            </a:p>
          </p:txBody>
        </p:sp>
        <p:sp>
          <p:nvSpPr>
            <p:cNvPr id="35" name="Line 34"/>
            <p:cNvSpPr>
              <a:spLocks noChangeShapeType="1"/>
            </p:cNvSpPr>
            <p:nvPr/>
          </p:nvSpPr>
          <p:spPr bwMode="auto">
            <a:xfrm>
              <a:off x="4749801" y="3667125"/>
              <a:ext cx="0" cy="623888"/>
            </a:xfrm>
            <a:prstGeom prst="line">
              <a:avLst/>
            </a:prstGeom>
            <a:noFill/>
            <a:ln w="38100">
              <a:solidFill>
                <a:schemeClr val="accent1"/>
              </a:solidFill>
              <a:round/>
              <a:headEnd/>
              <a:tailEnd/>
            </a:ln>
          </p:spPr>
          <p:txBody>
            <a:bodyPr>
              <a:spAutoFit/>
            </a:bodyPr>
            <a:lstStyle/>
            <a:p>
              <a:endParaRPr lang="en-US"/>
            </a:p>
          </p:txBody>
        </p:sp>
        <p:sp>
          <p:nvSpPr>
            <p:cNvPr id="36" name="Line 35"/>
            <p:cNvSpPr>
              <a:spLocks noChangeShapeType="1"/>
            </p:cNvSpPr>
            <p:nvPr/>
          </p:nvSpPr>
          <p:spPr bwMode="auto">
            <a:xfrm>
              <a:off x="7477126" y="3684588"/>
              <a:ext cx="0" cy="623888"/>
            </a:xfrm>
            <a:prstGeom prst="line">
              <a:avLst/>
            </a:prstGeom>
            <a:noFill/>
            <a:ln w="38100">
              <a:solidFill>
                <a:schemeClr val="accent1"/>
              </a:solidFill>
              <a:round/>
              <a:headEnd/>
              <a:tailEnd/>
            </a:ln>
          </p:spPr>
          <p:txBody>
            <a:bodyPr>
              <a:spAutoFit/>
            </a:bodyPr>
            <a:lstStyle/>
            <a:p>
              <a:endParaRPr lang="en-US"/>
            </a:p>
          </p:txBody>
        </p:sp>
        <p:sp>
          <p:nvSpPr>
            <p:cNvPr id="37" name="Line 36"/>
            <p:cNvSpPr>
              <a:spLocks noChangeShapeType="1"/>
            </p:cNvSpPr>
            <p:nvPr/>
          </p:nvSpPr>
          <p:spPr bwMode="auto">
            <a:xfrm>
              <a:off x="8326438" y="3678238"/>
              <a:ext cx="0" cy="622300"/>
            </a:xfrm>
            <a:prstGeom prst="line">
              <a:avLst/>
            </a:prstGeom>
            <a:noFill/>
            <a:ln w="38100">
              <a:solidFill>
                <a:schemeClr val="accent1"/>
              </a:solidFill>
              <a:round/>
              <a:headEnd/>
              <a:tailEnd/>
            </a:ln>
          </p:spPr>
          <p:txBody>
            <a:bodyPr>
              <a:spAutoFit/>
            </a:bodyPr>
            <a:lstStyle/>
            <a:p>
              <a:endParaRPr lang="en-US"/>
            </a:p>
          </p:txBody>
        </p:sp>
        <p:sp>
          <p:nvSpPr>
            <p:cNvPr id="45" name="Line 44"/>
            <p:cNvSpPr>
              <a:spLocks noChangeShapeType="1"/>
            </p:cNvSpPr>
            <p:nvPr/>
          </p:nvSpPr>
          <p:spPr bwMode="auto">
            <a:xfrm>
              <a:off x="4902201" y="3667125"/>
              <a:ext cx="0" cy="623888"/>
            </a:xfrm>
            <a:prstGeom prst="line">
              <a:avLst/>
            </a:prstGeom>
            <a:noFill/>
            <a:ln w="38100">
              <a:solidFill>
                <a:schemeClr val="accent1"/>
              </a:solidFill>
              <a:round/>
              <a:headEnd/>
              <a:tailEnd/>
            </a:ln>
          </p:spPr>
          <p:txBody>
            <a:bodyPr>
              <a:spAutoFit/>
            </a:bodyPr>
            <a:lstStyle/>
            <a:p>
              <a:endParaRPr lang="en-US"/>
            </a:p>
          </p:txBody>
        </p:sp>
      </p:grpSp>
      <p:grpSp>
        <p:nvGrpSpPr>
          <p:cNvPr id="32" name="Group 31"/>
          <p:cNvGrpSpPr/>
          <p:nvPr/>
        </p:nvGrpSpPr>
        <p:grpSpPr>
          <a:xfrm>
            <a:off x="2220913" y="1966913"/>
            <a:ext cx="6643688" cy="4022725"/>
            <a:chOff x="2220913" y="1966913"/>
            <a:chExt cx="6643688" cy="4022725"/>
          </a:xfrm>
        </p:grpSpPr>
        <p:sp>
          <p:nvSpPr>
            <p:cNvPr id="48" name="Rectangle 71"/>
            <p:cNvSpPr>
              <a:spLocks noChangeArrowheads="1"/>
            </p:cNvSpPr>
            <p:nvPr/>
          </p:nvSpPr>
          <p:spPr bwMode="auto">
            <a:xfrm>
              <a:off x="7942262" y="2498725"/>
              <a:ext cx="866775" cy="3065463"/>
            </a:xfrm>
            <a:prstGeom prst="rect">
              <a:avLst/>
            </a:prstGeom>
            <a:noFill/>
            <a:ln w="38100">
              <a:solidFill>
                <a:schemeClr val="accent3"/>
              </a:solidFill>
              <a:miter lim="800000"/>
              <a:headEnd/>
              <a:tailEnd/>
            </a:ln>
          </p:spPr>
          <p:txBody>
            <a:bodyPr wrap="none" anchor="ctr"/>
            <a:lstStyle/>
            <a:p>
              <a:endParaRPr lang="en-US" b="1">
                <a:latin typeface="Garamond" pitchFamily="18" charset="0"/>
              </a:endParaRPr>
            </a:p>
          </p:txBody>
        </p:sp>
        <p:grpSp>
          <p:nvGrpSpPr>
            <p:cNvPr id="49" name="Group 74"/>
            <p:cNvGrpSpPr>
              <a:grpSpLocks/>
            </p:cNvGrpSpPr>
            <p:nvPr/>
          </p:nvGrpSpPr>
          <p:grpSpPr bwMode="auto">
            <a:xfrm>
              <a:off x="2220913" y="1966913"/>
              <a:ext cx="6643688" cy="4022725"/>
              <a:chOff x="1399" y="1051"/>
              <a:chExt cx="4185" cy="2534"/>
            </a:xfrm>
          </p:grpSpPr>
          <p:sp>
            <p:nvSpPr>
              <p:cNvPr id="51" name="Arc 49"/>
              <p:cNvSpPr>
                <a:spLocks/>
              </p:cNvSpPr>
              <p:nvPr/>
            </p:nvSpPr>
            <p:spPr bwMode="auto">
              <a:xfrm flipV="1">
                <a:off x="4674" y="3337"/>
                <a:ext cx="649" cy="248"/>
              </a:xfrm>
              <a:custGeom>
                <a:avLst/>
                <a:gdLst>
                  <a:gd name="T0" fmla="*/ 0 w 43200"/>
                  <a:gd name="T1" fmla="*/ 0 h 24897"/>
                  <a:gd name="T2" fmla="*/ 1 w 43200"/>
                  <a:gd name="T3" fmla="*/ 0 h 24897"/>
                  <a:gd name="T4" fmla="*/ 1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grpSp>
            <p:nvGrpSpPr>
              <p:cNvPr id="52" name="Group 54"/>
              <p:cNvGrpSpPr>
                <a:grpSpLocks/>
              </p:cNvGrpSpPr>
              <p:nvPr/>
            </p:nvGrpSpPr>
            <p:grpSpPr bwMode="auto">
              <a:xfrm>
                <a:off x="1399" y="1051"/>
                <a:ext cx="4185" cy="266"/>
                <a:chOff x="1399" y="1123"/>
                <a:chExt cx="4185" cy="266"/>
              </a:xfrm>
            </p:grpSpPr>
            <p:sp>
              <p:nvSpPr>
                <p:cNvPr id="54" name="Arc 51"/>
                <p:cNvSpPr>
                  <a:spLocks/>
                </p:cNvSpPr>
                <p:nvPr/>
              </p:nvSpPr>
              <p:spPr bwMode="auto">
                <a:xfrm>
                  <a:off x="4549" y="1199"/>
                  <a:ext cx="649"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55" name="Arc 52"/>
                <p:cNvSpPr>
                  <a:spLocks/>
                </p:cNvSpPr>
                <p:nvPr/>
              </p:nvSpPr>
              <p:spPr bwMode="auto">
                <a:xfrm>
                  <a:off x="5196" y="1164"/>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56" name="Arc 53"/>
                <p:cNvSpPr>
                  <a:spLocks/>
                </p:cNvSpPr>
                <p:nvPr/>
              </p:nvSpPr>
              <p:spPr bwMode="auto">
                <a:xfrm>
                  <a:off x="5309" y="1170"/>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57" name="Arc 54"/>
                <p:cNvSpPr>
                  <a:spLocks/>
                </p:cNvSpPr>
                <p:nvPr/>
              </p:nvSpPr>
              <p:spPr bwMode="auto">
                <a:xfrm>
                  <a:off x="5421" y="1161"/>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58" name="Arc 55"/>
                <p:cNvSpPr>
                  <a:spLocks/>
                </p:cNvSpPr>
                <p:nvPr/>
              </p:nvSpPr>
              <p:spPr bwMode="auto">
                <a:xfrm>
                  <a:off x="4148" y="1187"/>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59" name="Arc 56"/>
                <p:cNvSpPr>
                  <a:spLocks/>
                </p:cNvSpPr>
                <p:nvPr/>
              </p:nvSpPr>
              <p:spPr bwMode="auto">
                <a:xfrm>
                  <a:off x="4261" y="1193"/>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0" name="Arc 57"/>
                <p:cNvSpPr>
                  <a:spLocks/>
                </p:cNvSpPr>
                <p:nvPr/>
              </p:nvSpPr>
              <p:spPr bwMode="auto">
                <a:xfrm>
                  <a:off x="4373" y="1184"/>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1" name="Arc 58"/>
                <p:cNvSpPr>
                  <a:spLocks/>
                </p:cNvSpPr>
                <p:nvPr/>
              </p:nvSpPr>
              <p:spPr bwMode="auto">
                <a:xfrm>
                  <a:off x="2938" y="1145"/>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2" name="Arc 59"/>
                <p:cNvSpPr>
                  <a:spLocks/>
                </p:cNvSpPr>
                <p:nvPr/>
              </p:nvSpPr>
              <p:spPr bwMode="auto">
                <a:xfrm>
                  <a:off x="3051" y="1151"/>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3" name="Arc 60"/>
                <p:cNvSpPr>
                  <a:spLocks/>
                </p:cNvSpPr>
                <p:nvPr/>
              </p:nvSpPr>
              <p:spPr bwMode="auto">
                <a:xfrm>
                  <a:off x="3163" y="1142"/>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4" name="Arc 61"/>
                <p:cNvSpPr>
                  <a:spLocks/>
                </p:cNvSpPr>
                <p:nvPr/>
              </p:nvSpPr>
              <p:spPr bwMode="auto">
                <a:xfrm>
                  <a:off x="2084" y="1192"/>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5" name="Arc 62"/>
                <p:cNvSpPr>
                  <a:spLocks/>
                </p:cNvSpPr>
                <p:nvPr/>
              </p:nvSpPr>
              <p:spPr bwMode="auto">
                <a:xfrm>
                  <a:off x="2197" y="1198"/>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6" name="Arc 63"/>
                <p:cNvSpPr>
                  <a:spLocks/>
                </p:cNvSpPr>
                <p:nvPr/>
              </p:nvSpPr>
              <p:spPr bwMode="auto">
                <a:xfrm>
                  <a:off x="2309" y="1189"/>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7" name="Arc 64"/>
                <p:cNvSpPr>
                  <a:spLocks/>
                </p:cNvSpPr>
                <p:nvPr/>
              </p:nvSpPr>
              <p:spPr bwMode="auto">
                <a:xfrm>
                  <a:off x="3436" y="1133"/>
                  <a:ext cx="649"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8" name="Arc 65"/>
                <p:cNvSpPr>
                  <a:spLocks/>
                </p:cNvSpPr>
                <p:nvPr/>
              </p:nvSpPr>
              <p:spPr bwMode="auto">
                <a:xfrm>
                  <a:off x="2412" y="1123"/>
                  <a:ext cx="649"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9" name="Arc 66"/>
                <p:cNvSpPr>
                  <a:spLocks/>
                </p:cNvSpPr>
                <p:nvPr/>
              </p:nvSpPr>
              <p:spPr bwMode="auto">
                <a:xfrm>
                  <a:off x="1399" y="1148"/>
                  <a:ext cx="649"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grpSp>
          <p:sp>
            <p:nvSpPr>
              <p:cNvPr id="53" name="Rectangle 73"/>
              <p:cNvSpPr>
                <a:spLocks noChangeArrowheads="1"/>
              </p:cNvSpPr>
              <p:nvPr/>
            </p:nvSpPr>
            <p:spPr bwMode="auto">
              <a:xfrm>
                <a:off x="4455" y="2793"/>
                <a:ext cx="518" cy="524"/>
              </a:xfrm>
              <a:prstGeom prst="rect">
                <a:avLst/>
              </a:prstGeom>
              <a:noFill/>
              <a:ln w="38100">
                <a:solidFill>
                  <a:schemeClr val="accent2"/>
                </a:solidFill>
                <a:miter lim="800000"/>
                <a:headEnd/>
                <a:tailEnd/>
              </a:ln>
            </p:spPr>
            <p:txBody>
              <a:bodyPr wrap="none" anchor="ctr"/>
              <a:lstStyle/>
              <a:p>
                <a:endParaRPr lang="en-US" b="1">
                  <a:latin typeface="Garamond" pitchFamily="18" charset="0"/>
                </a:endParaRPr>
              </a:p>
            </p:txBody>
          </p:sp>
        </p:grpSp>
      </p:grpSp>
      <p:sp>
        <p:nvSpPr>
          <p:cNvPr id="74" name="Left Brace 73"/>
          <p:cNvSpPr/>
          <p:nvPr/>
        </p:nvSpPr>
        <p:spPr>
          <a:xfrm rot="5400000">
            <a:off x="2647950" y="1123948"/>
            <a:ext cx="381000" cy="1333500"/>
          </a:xfrm>
          <a:prstGeom prst="leftBrace">
            <a:avLst/>
          </a:prstGeom>
          <a:ln w="38100">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Left Brace 74"/>
          <p:cNvSpPr/>
          <p:nvPr/>
        </p:nvSpPr>
        <p:spPr>
          <a:xfrm rot="5400000" flipH="1">
            <a:off x="2647950" y="5010150"/>
            <a:ext cx="381000" cy="1333500"/>
          </a:xfrm>
          <a:prstGeom prst="leftBrace">
            <a:avLst>
              <a:gd name="adj1" fmla="val 8333"/>
              <a:gd name="adj2" fmla="val 50836"/>
            </a:avLst>
          </a:prstGeom>
          <a:ln w="3810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6" name="Group 75"/>
          <p:cNvGrpSpPr/>
          <p:nvPr/>
        </p:nvGrpSpPr>
        <p:grpSpPr>
          <a:xfrm>
            <a:off x="7429500" y="1600199"/>
            <a:ext cx="1333500" cy="4267201"/>
            <a:chOff x="7429500" y="1600199"/>
            <a:chExt cx="1333500" cy="4267201"/>
          </a:xfrm>
        </p:grpSpPr>
        <p:sp>
          <p:nvSpPr>
            <p:cNvPr id="78" name="Left Brace 77"/>
            <p:cNvSpPr/>
            <p:nvPr/>
          </p:nvSpPr>
          <p:spPr>
            <a:xfrm rot="5400000">
              <a:off x="7905750" y="1123949"/>
              <a:ext cx="381000" cy="1333500"/>
            </a:xfrm>
            <a:prstGeom prst="leftBrace">
              <a:avLst/>
            </a:prstGeom>
            <a:ln w="38100">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Left Brace 78"/>
            <p:cNvSpPr/>
            <p:nvPr/>
          </p:nvSpPr>
          <p:spPr>
            <a:xfrm rot="5400000" flipH="1">
              <a:off x="7905750" y="5010150"/>
              <a:ext cx="381000" cy="1333500"/>
            </a:xfrm>
            <a:prstGeom prst="leftBrace">
              <a:avLst>
                <a:gd name="adj1" fmla="val 8333"/>
                <a:gd name="adj2" fmla="val 50836"/>
              </a:avLst>
            </a:prstGeom>
            <a:ln w="3810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0" name="TextBox 79"/>
          <p:cNvSpPr txBox="1"/>
          <p:nvPr/>
        </p:nvSpPr>
        <p:spPr>
          <a:xfrm>
            <a:off x="382695" y="3403372"/>
            <a:ext cx="914400" cy="112338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900" b="1" dirty="0" smtClean="0"/>
              <a:t>SURVEY</a:t>
            </a:r>
          </a:p>
          <a:p>
            <a:r>
              <a:rPr lang="en-US" sz="900" dirty="0" smtClean="0">
                <a:solidFill>
                  <a:schemeClr val="tx2"/>
                </a:solidFill>
              </a:rPr>
              <a:t>How often do pages change?</a:t>
            </a:r>
          </a:p>
          <a:p>
            <a:r>
              <a:rPr lang="en-US" sz="900" dirty="0" smtClean="0">
                <a:solidFill>
                  <a:schemeClr val="tx2"/>
                </a:solidFill>
              </a:rPr>
              <a:t>o   </a:t>
            </a:r>
            <a:r>
              <a:rPr lang="en-US" sz="900" dirty="0" err="1" smtClean="0">
                <a:solidFill>
                  <a:schemeClr val="tx2"/>
                </a:solidFill>
              </a:rPr>
              <a:t>o</a:t>
            </a:r>
            <a:r>
              <a:rPr lang="en-US" sz="900" dirty="0" smtClean="0">
                <a:solidFill>
                  <a:schemeClr val="tx2"/>
                </a:solidFill>
              </a:rPr>
              <a:t>   </a:t>
            </a:r>
            <a:r>
              <a:rPr lang="en-US" sz="900" dirty="0" err="1" smtClean="0">
                <a:solidFill>
                  <a:schemeClr val="tx2"/>
                </a:solidFill>
              </a:rPr>
              <a:t>o</a:t>
            </a:r>
            <a:r>
              <a:rPr lang="en-US" sz="900" dirty="0" smtClean="0">
                <a:solidFill>
                  <a:schemeClr val="tx2"/>
                </a:solidFill>
              </a:rPr>
              <a:t>   </a:t>
            </a:r>
            <a:r>
              <a:rPr lang="en-US" sz="900" dirty="0" err="1" smtClean="0">
                <a:solidFill>
                  <a:schemeClr val="tx2"/>
                </a:solidFill>
              </a:rPr>
              <a:t>o</a:t>
            </a:r>
            <a:r>
              <a:rPr lang="en-US" sz="900" dirty="0" smtClean="0">
                <a:solidFill>
                  <a:schemeClr val="tx2"/>
                </a:solidFill>
              </a:rPr>
              <a:t>   </a:t>
            </a:r>
            <a:r>
              <a:rPr lang="en-US" sz="900" dirty="0" err="1" smtClean="0">
                <a:solidFill>
                  <a:schemeClr val="tx2"/>
                </a:solidFill>
              </a:rPr>
              <a:t>o</a:t>
            </a:r>
            <a:endParaRPr lang="en-US" sz="900" dirty="0" smtClean="0">
              <a:solidFill>
                <a:schemeClr val="tx2"/>
              </a:solidFill>
            </a:endParaRPr>
          </a:p>
          <a:p>
            <a:endParaRPr lang="en-US" sz="400" dirty="0" smtClean="0">
              <a:solidFill>
                <a:srgbClr val="0070C0"/>
              </a:solidFill>
            </a:endParaRPr>
          </a:p>
          <a:p>
            <a:r>
              <a:rPr lang="en-US" sz="900" dirty="0" smtClean="0">
                <a:solidFill>
                  <a:srgbClr val="0070C0"/>
                </a:solidFill>
              </a:rPr>
              <a:t>How often do you revisit?</a:t>
            </a:r>
          </a:p>
          <a:p>
            <a:r>
              <a:rPr lang="en-US" sz="900" dirty="0" smtClean="0">
                <a:solidFill>
                  <a:srgbClr val="0070C0"/>
                </a:solidFill>
              </a:rPr>
              <a:t>o   </a:t>
            </a:r>
            <a:r>
              <a:rPr lang="en-US" sz="900" dirty="0" err="1" smtClean="0">
                <a:solidFill>
                  <a:srgbClr val="0070C0"/>
                </a:solidFill>
              </a:rPr>
              <a:t>o</a:t>
            </a:r>
            <a:r>
              <a:rPr lang="en-US" sz="900" dirty="0" smtClean="0">
                <a:solidFill>
                  <a:srgbClr val="0070C0"/>
                </a:solidFill>
              </a:rPr>
              <a:t>   </a:t>
            </a:r>
            <a:r>
              <a:rPr lang="en-US" sz="900" dirty="0" err="1" smtClean="0">
                <a:solidFill>
                  <a:srgbClr val="0070C0"/>
                </a:solidFill>
              </a:rPr>
              <a:t>o</a:t>
            </a:r>
            <a:r>
              <a:rPr lang="en-US" sz="900" dirty="0" smtClean="0">
                <a:solidFill>
                  <a:srgbClr val="0070C0"/>
                </a:solidFill>
              </a:rPr>
              <a:t>   </a:t>
            </a:r>
            <a:r>
              <a:rPr lang="en-US" sz="900" dirty="0" err="1" smtClean="0">
                <a:solidFill>
                  <a:srgbClr val="0070C0"/>
                </a:solidFill>
              </a:rPr>
              <a:t>o</a:t>
            </a:r>
            <a:r>
              <a:rPr lang="en-US" sz="900" dirty="0" smtClean="0">
                <a:solidFill>
                  <a:srgbClr val="0070C0"/>
                </a:solidFill>
              </a:rPr>
              <a:t>   </a:t>
            </a:r>
            <a:r>
              <a:rPr lang="en-US" sz="900" dirty="0" err="1" smtClean="0">
                <a:solidFill>
                  <a:srgbClr val="0070C0"/>
                </a:solidFill>
              </a:rPr>
              <a:t>o</a:t>
            </a:r>
            <a:endParaRPr lang="en-US" sz="900" dirty="0" smtClean="0">
              <a:solidFill>
                <a:srgbClr val="0070C0"/>
              </a:solidFill>
            </a:endParaRPr>
          </a:p>
        </p:txBody>
      </p:sp>
      <p:grpSp>
        <p:nvGrpSpPr>
          <p:cNvPr id="81" name="Group 80"/>
          <p:cNvGrpSpPr/>
          <p:nvPr/>
        </p:nvGrpSpPr>
        <p:grpSpPr>
          <a:xfrm>
            <a:off x="1752600" y="1754191"/>
            <a:ext cx="2750888" cy="4038597"/>
            <a:chOff x="1752600" y="1754191"/>
            <a:chExt cx="2750888" cy="4038597"/>
          </a:xfrm>
        </p:grpSpPr>
        <p:cxnSp>
          <p:nvCxnSpPr>
            <p:cNvPr id="82" name="Straight Connector 81"/>
            <p:cNvCxnSpPr/>
            <p:nvPr/>
          </p:nvCxnSpPr>
          <p:spPr>
            <a:xfrm>
              <a:off x="2095501" y="1754191"/>
              <a:ext cx="0" cy="4038597"/>
            </a:xfrm>
            <a:prstGeom prst="line">
              <a:avLst/>
            </a:prstGeom>
            <a:ln w="38100">
              <a:solidFill>
                <a:schemeClr val="accent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3" name="Text Box 31"/>
            <p:cNvSpPr txBox="1">
              <a:spLocks noChangeArrowheads="1"/>
            </p:cNvSpPr>
            <p:nvPr/>
          </p:nvSpPr>
          <p:spPr bwMode="auto">
            <a:xfrm>
              <a:off x="2903288" y="3591205"/>
              <a:ext cx="1600200" cy="707886"/>
            </a:xfrm>
            <a:prstGeom prst="rect">
              <a:avLst/>
            </a:prstGeom>
            <a:noFill/>
            <a:ln w="9525" algn="ctr">
              <a:noFill/>
              <a:miter lim="800000"/>
              <a:headEnd/>
              <a:tailEnd/>
            </a:ln>
          </p:spPr>
          <p:txBody>
            <a:bodyPr wrap="square">
              <a:spAutoFit/>
            </a:bodyPr>
            <a:lstStyle/>
            <a:p>
              <a:r>
                <a:rPr lang="en-US" sz="2000" dirty="0" smtClean="0">
                  <a:solidFill>
                    <a:schemeClr val="accent2"/>
                  </a:solidFill>
                  <a:effectLst>
                    <a:outerShdw blurRad="50800" dist="38100" dir="2700000" algn="tl" rotWithShape="0">
                      <a:prstClr val="black">
                        <a:alpha val="40000"/>
                      </a:prstClr>
                    </a:outerShdw>
                  </a:effectLst>
                </a:rPr>
                <a:t>Install</a:t>
              </a:r>
            </a:p>
            <a:p>
              <a:r>
                <a:rPr lang="en-US" sz="2000" i="1" dirty="0" smtClean="0">
                  <a:solidFill>
                    <a:schemeClr val="accent2"/>
                  </a:solidFill>
                  <a:effectLst>
                    <a:outerShdw blurRad="50800" dist="38100" dir="2700000" algn="tl" rotWithShape="0">
                      <a:prstClr val="black">
                        <a:alpha val="40000"/>
                      </a:prstClr>
                    </a:outerShdw>
                  </a:effectLst>
                </a:rPr>
                <a:t>Diff-IE</a:t>
              </a:r>
              <a:endParaRPr lang="en-US" sz="2000" i="1" dirty="0">
                <a:solidFill>
                  <a:schemeClr val="accent2"/>
                </a:solidFill>
                <a:effectLst>
                  <a:outerShdw blurRad="50800" dist="38100" dir="2700000" algn="tl" rotWithShape="0">
                    <a:prstClr val="black">
                      <a:alpha val="40000"/>
                    </a:prstClr>
                  </a:outerShdw>
                </a:effectLst>
              </a:endParaRPr>
            </a:p>
          </p:txBody>
        </p:sp>
        <p:pic>
          <p:nvPicPr>
            <p:cNvPr id="84" name="Picture 2"/>
            <p:cNvPicPr>
              <a:picLocks noChangeAspect="1" noChangeArrowheads="1"/>
            </p:cNvPicPr>
            <p:nvPr/>
          </p:nvPicPr>
          <p:blipFill>
            <a:blip r:embed="rId12" cstate="print"/>
            <a:srcRect/>
            <a:stretch>
              <a:fillRect/>
            </a:stretch>
          </p:blipFill>
          <p:spPr bwMode="auto">
            <a:xfrm>
              <a:off x="1752600" y="3554715"/>
              <a:ext cx="1143000" cy="788685"/>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85" name="TextBox 84"/>
          <p:cNvSpPr txBox="1"/>
          <p:nvPr/>
        </p:nvSpPr>
        <p:spPr>
          <a:xfrm>
            <a:off x="7930928" y="3430871"/>
            <a:ext cx="914400" cy="112338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900" b="1" dirty="0" smtClean="0"/>
              <a:t>SURVEY</a:t>
            </a:r>
          </a:p>
          <a:p>
            <a:r>
              <a:rPr lang="en-US" sz="900" dirty="0" smtClean="0">
                <a:solidFill>
                  <a:schemeClr val="tx2"/>
                </a:solidFill>
              </a:rPr>
              <a:t>How often do pages change?</a:t>
            </a:r>
          </a:p>
          <a:p>
            <a:r>
              <a:rPr lang="en-US" sz="900" dirty="0" smtClean="0">
                <a:solidFill>
                  <a:schemeClr val="tx2"/>
                </a:solidFill>
              </a:rPr>
              <a:t>o   </a:t>
            </a:r>
            <a:r>
              <a:rPr lang="en-US" sz="900" dirty="0" err="1" smtClean="0">
                <a:solidFill>
                  <a:schemeClr val="tx2"/>
                </a:solidFill>
              </a:rPr>
              <a:t>o</a:t>
            </a:r>
            <a:r>
              <a:rPr lang="en-US" sz="900" dirty="0" smtClean="0">
                <a:solidFill>
                  <a:schemeClr val="tx2"/>
                </a:solidFill>
              </a:rPr>
              <a:t>   </a:t>
            </a:r>
            <a:r>
              <a:rPr lang="en-US" sz="900" dirty="0" err="1" smtClean="0">
                <a:solidFill>
                  <a:schemeClr val="tx2"/>
                </a:solidFill>
              </a:rPr>
              <a:t>o</a:t>
            </a:r>
            <a:r>
              <a:rPr lang="en-US" sz="900" dirty="0" smtClean="0">
                <a:solidFill>
                  <a:schemeClr val="tx2"/>
                </a:solidFill>
              </a:rPr>
              <a:t>   </a:t>
            </a:r>
            <a:r>
              <a:rPr lang="en-US" sz="900" dirty="0" err="1" smtClean="0">
                <a:solidFill>
                  <a:schemeClr val="tx2"/>
                </a:solidFill>
              </a:rPr>
              <a:t>o</a:t>
            </a:r>
            <a:r>
              <a:rPr lang="en-US" sz="900" dirty="0" smtClean="0">
                <a:solidFill>
                  <a:schemeClr val="tx2"/>
                </a:solidFill>
              </a:rPr>
              <a:t>   </a:t>
            </a:r>
            <a:r>
              <a:rPr lang="en-US" sz="900" dirty="0" err="1" smtClean="0">
                <a:solidFill>
                  <a:schemeClr val="tx2"/>
                </a:solidFill>
              </a:rPr>
              <a:t>o</a:t>
            </a:r>
            <a:endParaRPr lang="en-US" sz="900" dirty="0" smtClean="0">
              <a:solidFill>
                <a:schemeClr val="tx2"/>
              </a:solidFill>
            </a:endParaRPr>
          </a:p>
          <a:p>
            <a:endParaRPr lang="en-US" sz="400" dirty="0" smtClean="0">
              <a:solidFill>
                <a:srgbClr val="0070C0"/>
              </a:solidFill>
            </a:endParaRPr>
          </a:p>
          <a:p>
            <a:r>
              <a:rPr lang="en-US" sz="900" dirty="0" smtClean="0">
                <a:solidFill>
                  <a:srgbClr val="0070C0"/>
                </a:solidFill>
              </a:rPr>
              <a:t>How often do you revisit?</a:t>
            </a:r>
          </a:p>
          <a:p>
            <a:r>
              <a:rPr lang="en-US" sz="900" dirty="0" smtClean="0">
                <a:solidFill>
                  <a:srgbClr val="0070C0"/>
                </a:solidFill>
              </a:rPr>
              <a:t>o   </a:t>
            </a:r>
            <a:r>
              <a:rPr lang="en-US" sz="900" dirty="0" err="1" smtClean="0">
                <a:solidFill>
                  <a:srgbClr val="0070C0"/>
                </a:solidFill>
              </a:rPr>
              <a:t>o</a:t>
            </a:r>
            <a:r>
              <a:rPr lang="en-US" sz="900" dirty="0" smtClean="0">
                <a:solidFill>
                  <a:srgbClr val="0070C0"/>
                </a:solidFill>
              </a:rPr>
              <a:t>   </a:t>
            </a:r>
            <a:r>
              <a:rPr lang="en-US" sz="900" dirty="0" err="1" smtClean="0">
                <a:solidFill>
                  <a:srgbClr val="0070C0"/>
                </a:solidFill>
              </a:rPr>
              <a:t>o</a:t>
            </a:r>
            <a:r>
              <a:rPr lang="en-US" sz="900" dirty="0" smtClean="0">
                <a:solidFill>
                  <a:srgbClr val="0070C0"/>
                </a:solidFill>
              </a:rPr>
              <a:t>   </a:t>
            </a:r>
            <a:r>
              <a:rPr lang="en-US" sz="900" dirty="0" err="1" smtClean="0">
                <a:solidFill>
                  <a:srgbClr val="0070C0"/>
                </a:solidFill>
              </a:rPr>
              <a:t>o</a:t>
            </a:r>
            <a:r>
              <a:rPr lang="en-US" sz="900" dirty="0" smtClean="0">
                <a:solidFill>
                  <a:srgbClr val="0070C0"/>
                </a:solidFill>
              </a:rPr>
              <a:t>   </a:t>
            </a:r>
            <a:r>
              <a:rPr lang="en-US" sz="900" dirty="0" err="1" smtClean="0">
                <a:solidFill>
                  <a:srgbClr val="0070C0"/>
                </a:solidFill>
              </a:rPr>
              <a:t>o</a:t>
            </a:r>
            <a:endParaRPr lang="en-US" sz="900" dirty="0" smtClean="0">
              <a:solidFill>
                <a:srgbClr val="0070C0"/>
              </a:solidFill>
            </a:endParaRPr>
          </a:p>
        </p:txBody>
      </p:sp>
      <p:grpSp>
        <p:nvGrpSpPr>
          <p:cNvPr id="86" name="Group 85"/>
          <p:cNvGrpSpPr/>
          <p:nvPr/>
        </p:nvGrpSpPr>
        <p:grpSpPr>
          <a:xfrm>
            <a:off x="8099426" y="4876800"/>
            <a:ext cx="519102" cy="458788"/>
            <a:chOff x="7253298" y="4889500"/>
            <a:chExt cx="519102" cy="458788"/>
          </a:xfrm>
        </p:grpSpPr>
        <p:sp>
          <p:nvSpPr>
            <p:cNvPr id="87" name="Rectangle 86"/>
            <p:cNvSpPr/>
            <p:nvPr/>
          </p:nvSpPr>
          <p:spPr>
            <a:xfrm>
              <a:off x="7253298" y="4889500"/>
              <a:ext cx="519102" cy="1397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7253298" y="5146517"/>
              <a:ext cx="519102" cy="2017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051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80" grpId="0" animBg="1"/>
      <p:bldP spid="8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Seeing Change Changes Web Use</a:t>
            </a:r>
            <a:endParaRPr lang="en-US" dirty="0"/>
          </a:p>
        </p:txBody>
      </p:sp>
      <p:sp>
        <p:nvSpPr>
          <p:cNvPr id="3" name="Content Placeholder 2"/>
          <p:cNvSpPr>
            <a:spLocks noGrp="1"/>
          </p:cNvSpPr>
          <p:nvPr>
            <p:ph sz="quarter" idx="1"/>
          </p:nvPr>
        </p:nvSpPr>
        <p:spPr/>
        <p:txBody>
          <a:bodyPr/>
          <a:lstStyle/>
          <a:p>
            <a:r>
              <a:rPr lang="en-US" dirty="0"/>
              <a:t>Changes to perception</a:t>
            </a:r>
          </a:p>
          <a:p>
            <a:pPr lvl="1"/>
            <a:r>
              <a:rPr lang="en-US" i="1" dirty="0" smtClean="0"/>
              <a:t>Diff-IE</a:t>
            </a:r>
            <a:r>
              <a:rPr lang="en-US" dirty="0" smtClean="0"/>
              <a:t> users become more </a:t>
            </a:r>
            <a:r>
              <a:rPr lang="en-US" dirty="0"/>
              <a:t>likely to notice change</a:t>
            </a:r>
          </a:p>
          <a:p>
            <a:pPr lvl="1"/>
            <a:r>
              <a:rPr lang="en-US" dirty="0" smtClean="0"/>
              <a:t>Provide better </a:t>
            </a:r>
            <a:r>
              <a:rPr lang="en-US" dirty="0"/>
              <a:t>estimates of how </a:t>
            </a:r>
            <a:r>
              <a:rPr lang="en-US" dirty="0" smtClean="0"/>
              <a:t>often content </a:t>
            </a:r>
            <a:r>
              <a:rPr lang="en-US" dirty="0"/>
              <a:t>changes</a:t>
            </a:r>
          </a:p>
          <a:p>
            <a:r>
              <a:rPr lang="en-US" dirty="0" smtClean="0"/>
              <a:t>Changes to behavior</a:t>
            </a:r>
          </a:p>
          <a:p>
            <a:pPr lvl="1"/>
            <a:r>
              <a:rPr lang="en-US" dirty="0" smtClean="0"/>
              <a:t>Diff-IE users start to revisit more</a:t>
            </a:r>
          </a:p>
          <a:p>
            <a:pPr lvl="1"/>
            <a:r>
              <a:rPr lang="en-US" dirty="0" smtClean="0"/>
              <a:t>Revisited pages more likely to have changed</a:t>
            </a:r>
          </a:p>
          <a:p>
            <a:pPr lvl="1"/>
            <a:r>
              <a:rPr lang="en-US" dirty="0" smtClean="0"/>
              <a:t>Changes viewed are bigger changes</a:t>
            </a:r>
          </a:p>
          <a:p>
            <a:r>
              <a:rPr lang="en-US" dirty="0" smtClean="0">
                <a:solidFill>
                  <a:schemeClr val="accent2"/>
                </a:solidFill>
              </a:rPr>
              <a:t>Content gains value when history is exposed</a:t>
            </a:r>
          </a:p>
          <a:p>
            <a:endParaRPr lang="en-US" dirty="0"/>
          </a:p>
        </p:txBody>
      </p:sp>
      <p:grpSp>
        <p:nvGrpSpPr>
          <p:cNvPr id="10" name="Group 9"/>
          <p:cNvGrpSpPr/>
          <p:nvPr/>
        </p:nvGrpSpPr>
        <p:grpSpPr>
          <a:xfrm>
            <a:off x="5791200" y="3505200"/>
            <a:ext cx="2819400" cy="1600200"/>
            <a:chOff x="5791200" y="3505200"/>
            <a:chExt cx="2819400" cy="1600200"/>
          </a:xfrm>
        </p:grpSpPr>
        <p:sp>
          <p:nvSpPr>
            <p:cNvPr id="4" name="Up Arrow 3"/>
            <p:cNvSpPr/>
            <p:nvPr/>
          </p:nvSpPr>
          <p:spPr>
            <a:xfrm>
              <a:off x="5791200" y="3505200"/>
              <a:ext cx="381000" cy="530352"/>
            </a:xfrm>
            <a:prstGeom prst="upArrow">
              <a:avLst/>
            </a:prstGeom>
            <a:solidFill>
              <a:schemeClr val="accent1"/>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TextBox 4"/>
            <p:cNvSpPr txBox="1"/>
            <p:nvPr/>
          </p:nvSpPr>
          <p:spPr>
            <a:xfrm>
              <a:off x="6096000" y="3657600"/>
              <a:ext cx="762000" cy="381000"/>
            </a:xfrm>
            <a:prstGeom prst="rect">
              <a:avLst/>
            </a:prstGeom>
            <a:noFill/>
          </p:spPr>
          <p:txBody>
            <a:bodyPr wrap="square" rtlCol="0">
              <a:spAutoFit/>
            </a:bodyPr>
            <a:lstStyle/>
            <a:p>
              <a:r>
                <a:rPr lang="en-US" dirty="0" smtClean="0">
                  <a:solidFill>
                    <a:schemeClr val="accent1"/>
                  </a:solidFill>
                </a:rPr>
                <a:t>14%</a:t>
              </a:r>
              <a:endParaRPr lang="en-US" dirty="0">
                <a:solidFill>
                  <a:schemeClr val="accent1"/>
                </a:solidFill>
              </a:endParaRPr>
            </a:p>
          </p:txBody>
        </p:sp>
        <p:sp>
          <p:nvSpPr>
            <p:cNvPr id="6" name="Up Arrow 5"/>
            <p:cNvSpPr/>
            <p:nvPr/>
          </p:nvSpPr>
          <p:spPr>
            <a:xfrm>
              <a:off x="7543800" y="4038600"/>
              <a:ext cx="381000" cy="530352"/>
            </a:xfrm>
            <a:prstGeom prst="upArrow">
              <a:avLst/>
            </a:prstGeom>
            <a:solidFill>
              <a:schemeClr val="accent1"/>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TextBox 6"/>
            <p:cNvSpPr txBox="1"/>
            <p:nvPr/>
          </p:nvSpPr>
          <p:spPr>
            <a:xfrm>
              <a:off x="7848600" y="4191000"/>
              <a:ext cx="762000" cy="381000"/>
            </a:xfrm>
            <a:prstGeom prst="rect">
              <a:avLst/>
            </a:prstGeom>
            <a:noFill/>
          </p:spPr>
          <p:txBody>
            <a:bodyPr wrap="square" rtlCol="0">
              <a:spAutoFit/>
            </a:bodyPr>
            <a:lstStyle/>
            <a:p>
              <a:r>
                <a:rPr lang="en-US" dirty="0">
                  <a:solidFill>
                    <a:schemeClr val="accent1"/>
                  </a:solidFill>
                </a:rPr>
                <a:t>5</a:t>
              </a:r>
              <a:r>
                <a:rPr lang="en-US" dirty="0" smtClean="0">
                  <a:solidFill>
                    <a:schemeClr val="accent1"/>
                  </a:solidFill>
                </a:rPr>
                <a:t>1%</a:t>
              </a:r>
              <a:endParaRPr lang="en-US" dirty="0">
                <a:solidFill>
                  <a:schemeClr val="accent1"/>
                </a:solidFill>
              </a:endParaRPr>
            </a:p>
          </p:txBody>
        </p:sp>
        <p:sp>
          <p:nvSpPr>
            <p:cNvPr id="8" name="Up Arrow 7"/>
            <p:cNvSpPr/>
            <p:nvPr/>
          </p:nvSpPr>
          <p:spPr>
            <a:xfrm>
              <a:off x="6477000" y="4572000"/>
              <a:ext cx="381000" cy="530352"/>
            </a:xfrm>
            <a:prstGeom prst="upArrow">
              <a:avLst/>
            </a:prstGeom>
            <a:solidFill>
              <a:schemeClr val="accent1"/>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TextBox 8"/>
            <p:cNvSpPr txBox="1"/>
            <p:nvPr/>
          </p:nvSpPr>
          <p:spPr>
            <a:xfrm>
              <a:off x="6781800" y="4724400"/>
              <a:ext cx="762000" cy="381000"/>
            </a:xfrm>
            <a:prstGeom prst="rect">
              <a:avLst/>
            </a:prstGeom>
            <a:noFill/>
          </p:spPr>
          <p:txBody>
            <a:bodyPr wrap="square" rtlCol="0">
              <a:spAutoFit/>
            </a:bodyPr>
            <a:lstStyle/>
            <a:p>
              <a:r>
                <a:rPr lang="en-US" dirty="0" smtClean="0">
                  <a:solidFill>
                    <a:schemeClr val="accent1"/>
                  </a:solidFill>
                </a:rPr>
                <a:t>53%</a:t>
              </a:r>
              <a:endParaRPr lang="en-US" dirty="0">
                <a:solidFill>
                  <a:schemeClr val="accent1"/>
                </a:solidFill>
              </a:endParaRPr>
            </a:p>
          </p:txBody>
        </p:sp>
      </p:grpSp>
    </p:spTree>
    <p:extLst>
      <p:ext uri="{BB962C8B-B14F-4D97-AF65-F5344CB8AC3E}">
        <p14:creationId xmlns:p14="http://schemas.microsoft.com/office/powerpoint/2010/main" val="395804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172200" y="1828800"/>
            <a:ext cx="1828800" cy="266700"/>
          </a:xfrm>
          <a:prstGeom prst="rect">
            <a:avLst/>
          </a:prstGeom>
        </p:spPr>
      </p:pic>
      <p:pic>
        <p:nvPicPr>
          <p:cNvPr id="11" name="Picture 10"/>
          <p:cNvPicPr>
            <a:picLocks noChangeAspect="1"/>
          </p:cNvPicPr>
          <p:nvPr/>
        </p:nvPicPr>
        <p:blipFill>
          <a:blip r:embed="rId4"/>
          <a:stretch>
            <a:fillRect/>
          </a:stretch>
        </p:blipFill>
        <p:spPr>
          <a:xfrm>
            <a:off x="6172200" y="4464269"/>
            <a:ext cx="1828800" cy="1095375"/>
          </a:xfrm>
          <a:prstGeom prst="rect">
            <a:avLst/>
          </a:prstGeom>
        </p:spPr>
      </p:pic>
      <p:pic>
        <p:nvPicPr>
          <p:cNvPr id="8" name="Picture 7"/>
          <p:cNvPicPr>
            <a:picLocks noChangeAspect="1"/>
          </p:cNvPicPr>
          <p:nvPr/>
        </p:nvPicPr>
        <p:blipFill>
          <a:blip r:embed="rId5"/>
          <a:stretch>
            <a:fillRect/>
          </a:stretch>
        </p:blipFill>
        <p:spPr>
          <a:xfrm>
            <a:off x="6172200" y="2094515"/>
            <a:ext cx="1828800" cy="2171700"/>
          </a:xfrm>
          <a:prstGeom prst="rect">
            <a:avLst/>
          </a:prstGeom>
        </p:spPr>
      </p:pic>
      <p:pic>
        <p:nvPicPr>
          <p:cNvPr id="7" name="Picture 6"/>
          <p:cNvPicPr>
            <a:picLocks noChangeAspect="1"/>
          </p:cNvPicPr>
          <p:nvPr/>
        </p:nvPicPr>
        <p:blipFill>
          <a:blip r:embed="rId6"/>
          <a:stretch>
            <a:fillRect/>
          </a:stretch>
        </p:blipFill>
        <p:spPr>
          <a:xfrm>
            <a:off x="6172200" y="1828800"/>
            <a:ext cx="1828800" cy="3705225"/>
          </a:xfrm>
          <a:prstGeom prst="rect">
            <a:avLst/>
          </a:prstGeom>
        </p:spPr>
      </p:pic>
      <p:sp>
        <p:nvSpPr>
          <p:cNvPr id="2" name="Title 1"/>
          <p:cNvSpPr>
            <a:spLocks noGrp="1"/>
          </p:cNvSpPr>
          <p:nvPr>
            <p:ph type="title"/>
          </p:nvPr>
        </p:nvSpPr>
        <p:spPr/>
        <p:txBody>
          <a:bodyPr>
            <a:normAutofit/>
          </a:bodyPr>
          <a:lstStyle/>
          <a:p>
            <a:r>
              <a:rPr lang="en-US" dirty="0" smtClean="0"/>
              <a:t>Change Can Cause Problems</a:t>
            </a:r>
            <a:endParaRPr lang="en-US" dirty="0"/>
          </a:p>
        </p:txBody>
      </p:sp>
      <p:sp>
        <p:nvSpPr>
          <p:cNvPr id="3" name="Content Placeholder 2"/>
          <p:cNvSpPr>
            <a:spLocks noGrp="1"/>
          </p:cNvSpPr>
          <p:nvPr>
            <p:ph sz="quarter" idx="1"/>
          </p:nvPr>
        </p:nvSpPr>
        <p:spPr/>
        <p:txBody>
          <a:bodyPr/>
          <a:lstStyle/>
          <a:p>
            <a:r>
              <a:rPr lang="en-US" dirty="0" smtClean="0"/>
              <a:t>Dynamic menus</a:t>
            </a:r>
          </a:p>
          <a:p>
            <a:pPr lvl="1"/>
            <a:r>
              <a:rPr lang="en-US" dirty="0" smtClean="0"/>
              <a:t>Put commonly used items at top</a:t>
            </a:r>
          </a:p>
          <a:p>
            <a:pPr lvl="1"/>
            <a:r>
              <a:rPr lang="en-US" dirty="0" smtClean="0"/>
              <a:t>Slows menu item access</a:t>
            </a:r>
          </a:p>
          <a:p>
            <a:r>
              <a:rPr lang="en-US" dirty="0" smtClean="0"/>
              <a:t>Search result change</a:t>
            </a:r>
          </a:p>
          <a:p>
            <a:pPr lvl="1"/>
            <a:r>
              <a:rPr lang="en-US" dirty="0" smtClean="0"/>
              <a:t>Results change regularly</a:t>
            </a:r>
          </a:p>
          <a:p>
            <a:pPr lvl="1"/>
            <a:r>
              <a:rPr lang="en-US" dirty="0" smtClean="0"/>
              <a:t>Inhibits re-finding</a:t>
            </a:r>
          </a:p>
          <a:p>
            <a:pPr lvl="2"/>
            <a:r>
              <a:rPr lang="en-US" dirty="0" smtClean="0"/>
              <a:t>Fewer repeat clicks</a:t>
            </a:r>
          </a:p>
          <a:p>
            <a:pPr lvl="2"/>
            <a:r>
              <a:rPr lang="en-US" dirty="0" smtClean="0"/>
              <a:t>Slower time to click</a:t>
            </a:r>
          </a:p>
        </p:txBody>
      </p:sp>
      <p:pic>
        <p:nvPicPr>
          <p:cNvPr id="10" name="Picture 9"/>
          <p:cNvPicPr>
            <a:picLocks noChangeAspect="1"/>
          </p:cNvPicPr>
          <p:nvPr/>
        </p:nvPicPr>
        <p:blipFill>
          <a:blip r:embed="rId7"/>
          <a:stretch>
            <a:fillRect/>
          </a:stretch>
        </p:blipFill>
        <p:spPr>
          <a:xfrm>
            <a:off x="6172200" y="4265230"/>
            <a:ext cx="1828800" cy="200025"/>
          </a:xfrm>
          <a:prstGeom prst="rect">
            <a:avLst/>
          </a:prstGeom>
        </p:spPr>
      </p:pic>
      <p:sp>
        <p:nvSpPr>
          <p:cNvPr id="12" name="Rectangle 11"/>
          <p:cNvSpPr/>
          <p:nvPr/>
        </p:nvSpPr>
        <p:spPr>
          <a:xfrm>
            <a:off x="6019800" y="4191000"/>
            <a:ext cx="2133600" cy="340930"/>
          </a:xfrm>
          <a:prstGeom prst="rect">
            <a:avLst/>
          </a:prstGeom>
          <a:solidFill>
            <a:schemeClr val="accent2">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8"/>
          <a:stretch>
            <a:fillRect/>
          </a:stretch>
        </p:blipFill>
        <p:spPr>
          <a:xfrm>
            <a:off x="5716764" y="1796448"/>
            <a:ext cx="3049284" cy="4103304"/>
          </a:xfrm>
          <a:prstGeom prst="rect">
            <a:avLst/>
          </a:prstGeom>
        </p:spPr>
      </p:pic>
    </p:spTree>
    <p:extLst>
      <p:ext uri="{BB962C8B-B14F-4D97-AF65-F5344CB8AC3E}">
        <p14:creationId xmlns:p14="http://schemas.microsoft.com/office/powerpoint/2010/main" val="171354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 -4.07407E-6 L 0 -0.31481 " pathEditMode="relative" rAng="0" ptsTypes="AA">
                                      <p:cBhvr>
                                        <p:cTn id="10" dur="2000" fill="hold"/>
                                        <p:tgtEl>
                                          <p:spTgt spid="10"/>
                                        </p:tgtEl>
                                        <p:attrNameLst>
                                          <p:attrName>ppt_x</p:attrName>
                                          <p:attrName>ppt_y</p:attrName>
                                        </p:attrNameLst>
                                      </p:cBhvr>
                                      <p:rCtr x="0" y="-15741"/>
                                    </p:animMotion>
                                  </p:childTnLst>
                                </p:cTn>
                              </p:par>
                              <p:par>
                                <p:cTn id="11" presetID="1" presetClass="exit"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42" presetClass="path" presetSubtype="0" accel="50000" decel="50000" fill="hold" nodeType="withEffect">
                                  <p:stCondLst>
                                    <p:cond delay="0"/>
                                  </p:stCondLst>
                                  <p:childTnLst>
                                    <p:animMotion origin="layout" path="M 0 2.59259E-6 L 0 0.02477 " pathEditMode="relative" rAng="0" ptsTypes="AA">
                                      <p:cBhvr>
                                        <p:cTn id="14" dur="2000" fill="hold"/>
                                        <p:tgtEl>
                                          <p:spTgt spid="8"/>
                                        </p:tgtEl>
                                        <p:attrNameLst>
                                          <p:attrName>ppt_x</p:attrName>
                                          <p:attrName>ppt_y</p:attrName>
                                        </p:attrNameLst>
                                      </p:cBhvr>
                                      <p:rCtr x="0" y="1227"/>
                                    </p:animMotion>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2471345"/>
            <a:ext cx="4800600" cy="340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438400" y="3733800"/>
            <a:ext cx="4236720" cy="563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9232" y="3733800"/>
            <a:ext cx="3483864" cy="563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7520" y="3733800"/>
            <a:ext cx="36576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smtClean="0"/>
              <a:t>Change During a Single Query</a:t>
            </a:r>
            <a:endParaRPr lang="en-US" dirty="0"/>
          </a:p>
        </p:txBody>
      </p:sp>
      <p:sp>
        <p:nvSpPr>
          <p:cNvPr id="3" name="Content Placeholder 2"/>
          <p:cNvSpPr>
            <a:spLocks noGrp="1"/>
          </p:cNvSpPr>
          <p:nvPr>
            <p:ph sz="quarter" idx="1"/>
          </p:nvPr>
        </p:nvSpPr>
        <p:spPr/>
        <p:txBody>
          <a:bodyPr/>
          <a:lstStyle/>
          <a:p>
            <a:r>
              <a:rPr lang="en-US" dirty="0" smtClean="0"/>
              <a:t>Results even change as you interact with them</a:t>
            </a:r>
          </a:p>
        </p:txBody>
      </p:sp>
      <p:sp>
        <p:nvSpPr>
          <p:cNvPr id="8" name="Rectangle 7"/>
          <p:cNvSpPr/>
          <p:nvPr/>
        </p:nvSpPr>
        <p:spPr>
          <a:xfrm>
            <a:off x="2914106" y="5078186"/>
            <a:ext cx="3761014" cy="560614"/>
          </a:xfrm>
          <a:prstGeom prst="rect">
            <a:avLst/>
          </a:prstGeom>
          <a:solidFill>
            <a:schemeClr val="accent2">
              <a:alpha val="30196"/>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742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4.72222E-6 1.90751E-6 L -4.72222E-6 0.08878 " pathEditMode="relative" rAng="0" ptsTypes="AA">
                                      <p:cBhvr>
                                        <p:cTn id="10" dur="2000" fill="hold"/>
                                        <p:tgtEl>
                                          <p:spTgt spid="1030"/>
                                        </p:tgtEl>
                                        <p:attrNameLst>
                                          <p:attrName>ppt_x</p:attrName>
                                          <p:attrName>ppt_y</p:attrName>
                                        </p:attrNameLst>
                                      </p:cBhvr>
                                      <p:rCtr x="0" y="4439"/>
                                    </p:animMotion>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Web Changes Everything</a:t>
            </a:r>
            <a:endParaRPr lang="en-US" dirty="0"/>
          </a:p>
        </p:txBody>
      </p:sp>
      <p:sp>
        <p:nvSpPr>
          <p:cNvPr id="31" name="Text Box 31"/>
          <p:cNvSpPr txBox="1">
            <a:spLocks noChangeArrowheads="1"/>
          </p:cNvSpPr>
          <p:nvPr/>
        </p:nvSpPr>
        <p:spPr bwMode="auto">
          <a:xfrm>
            <a:off x="166688" y="1960563"/>
            <a:ext cx="1899559" cy="400110"/>
          </a:xfrm>
          <a:prstGeom prst="rect">
            <a:avLst/>
          </a:prstGeom>
          <a:noFill/>
          <a:ln w="9525" algn="ctr">
            <a:noFill/>
            <a:miter lim="800000"/>
            <a:headEnd/>
            <a:tailEnd/>
          </a:ln>
        </p:spPr>
        <p:txBody>
          <a:bodyPr wrap="none">
            <a:spAutoFit/>
          </a:bodyPr>
          <a:lstStyle/>
          <a:p>
            <a:r>
              <a:rPr lang="en-US" sz="2000" dirty="0">
                <a:solidFill>
                  <a:schemeClr val="tx2"/>
                </a:solidFill>
              </a:rPr>
              <a:t>Content Changes</a:t>
            </a:r>
          </a:p>
        </p:txBody>
      </p:sp>
      <p:grpSp>
        <p:nvGrpSpPr>
          <p:cNvPr id="73" name="Group 72"/>
          <p:cNvGrpSpPr/>
          <p:nvPr/>
        </p:nvGrpSpPr>
        <p:grpSpPr>
          <a:xfrm>
            <a:off x="461963" y="1754191"/>
            <a:ext cx="8521700" cy="1811493"/>
            <a:chOff x="461963" y="1754191"/>
            <a:chExt cx="8521700" cy="1811493"/>
          </a:xfrm>
        </p:grpSpPr>
        <p:sp>
          <p:nvSpPr>
            <p:cNvPr id="3" name="Line 3"/>
            <p:cNvSpPr>
              <a:spLocks noChangeShapeType="1"/>
            </p:cNvSpPr>
            <p:nvPr/>
          </p:nvSpPr>
          <p:spPr bwMode="auto">
            <a:xfrm flipV="1">
              <a:off x="461963" y="3228975"/>
              <a:ext cx="8521700" cy="0"/>
            </a:xfrm>
            <a:prstGeom prst="line">
              <a:avLst/>
            </a:prstGeom>
            <a:noFill/>
            <a:ln w="76200">
              <a:solidFill>
                <a:schemeClr val="tx2"/>
              </a:solidFill>
              <a:round/>
              <a:headEnd/>
              <a:tailEnd/>
            </a:ln>
          </p:spPr>
          <p:txBody>
            <a:bodyPr>
              <a:spAutoFit/>
            </a:bodyPr>
            <a:lstStyle/>
            <a:p>
              <a:endParaRPr lang="en-US"/>
            </a:p>
          </p:txBody>
        </p:sp>
        <p:grpSp>
          <p:nvGrpSpPr>
            <p:cNvPr id="72" name="Group 71"/>
            <p:cNvGrpSpPr/>
            <p:nvPr/>
          </p:nvGrpSpPr>
          <p:grpSpPr>
            <a:xfrm>
              <a:off x="638176" y="1754191"/>
              <a:ext cx="8162936" cy="1414464"/>
              <a:chOff x="638176" y="1754191"/>
              <a:chExt cx="8162936" cy="1414464"/>
            </a:xfrm>
          </p:grpSpPr>
          <p:pic>
            <p:nvPicPr>
              <p:cNvPr id="5" name="Picture 5"/>
              <p:cNvPicPr>
                <a:picLocks noChangeAspect="1" noChangeArrowheads="1"/>
              </p:cNvPicPr>
              <p:nvPr/>
            </p:nvPicPr>
            <p:blipFill>
              <a:blip r:embed="rId3" cstate="print"/>
              <a:srcRect/>
              <a:stretch>
                <a:fillRect/>
              </a:stretch>
            </p:blipFill>
            <p:spPr bwMode="auto">
              <a:xfrm>
                <a:off x="5357820" y="2436817"/>
                <a:ext cx="609601" cy="557213"/>
              </a:xfrm>
              <a:prstGeom prst="rect">
                <a:avLst/>
              </a:prstGeom>
              <a:noFill/>
              <a:ln w="9525" algn="ctr">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4794257" y="1754191"/>
                <a:ext cx="614363" cy="561976"/>
              </a:xfrm>
              <a:prstGeom prst="rect">
                <a:avLst/>
              </a:prstGeom>
              <a:noFill/>
              <a:ln w="9525" algn="ctr">
                <a:noFill/>
                <a:miter lim="800000"/>
                <a:headEnd/>
                <a:tailEnd/>
              </a:ln>
            </p:spPr>
          </p:pic>
          <p:pic>
            <p:nvPicPr>
              <p:cNvPr id="7" name="Picture 7"/>
              <p:cNvPicPr>
                <a:picLocks noChangeAspect="1" noChangeArrowheads="1"/>
              </p:cNvPicPr>
              <p:nvPr/>
            </p:nvPicPr>
            <p:blipFill>
              <a:blip r:embed="rId5" cstate="print"/>
              <a:srcRect/>
              <a:stretch>
                <a:fillRect/>
              </a:stretch>
            </p:blipFill>
            <p:spPr bwMode="auto">
              <a:xfrm>
                <a:off x="4740282" y="1866904"/>
                <a:ext cx="614363" cy="614363"/>
              </a:xfrm>
              <a:prstGeom prst="rect">
                <a:avLst/>
              </a:prstGeom>
              <a:noFill/>
              <a:ln w="9525" algn="ctr">
                <a:noFill/>
                <a:miter lim="800000"/>
                <a:headEnd/>
                <a:tailEnd/>
              </a:ln>
            </p:spPr>
          </p:pic>
          <p:pic>
            <p:nvPicPr>
              <p:cNvPr id="8" name="Picture 8"/>
              <p:cNvPicPr>
                <a:picLocks noChangeAspect="1" noChangeArrowheads="1"/>
              </p:cNvPicPr>
              <p:nvPr/>
            </p:nvPicPr>
            <p:blipFill>
              <a:blip r:embed="rId4" cstate="print"/>
              <a:srcRect/>
              <a:stretch>
                <a:fillRect/>
              </a:stretch>
            </p:blipFill>
            <p:spPr bwMode="auto">
              <a:xfrm>
                <a:off x="4702181" y="1993904"/>
                <a:ext cx="614363" cy="561976"/>
              </a:xfrm>
              <a:prstGeom prst="rect">
                <a:avLst/>
              </a:prstGeom>
              <a:noFill/>
              <a:ln w="9525" algn="ctr">
                <a:noFill/>
                <a:miter lim="800000"/>
                <a:headEnd/>
                <a:tailEnd/>
              </a:ln>
            </p:spPr>
          </p:pic>
          <p:pic>
            <p:nvPicPr>
              <p:cNvPr id="9" name="Picture 9"/>
              <p:cNvPicPr>
                <a:picLocks noChangeAspect="1" noChangeArrowheads="1"/>
              </p:cNvPicPr>
              <p:nvPr/>
            </p:nvPicPr>
            <p:blipFill>
              <a:blip r:embed="rId4" cstate="print"/>
              <a:srcRect/>
              <a:stretch>
                <a:fillRect/>
              </a:stretch>
            </p:blipFill>
            <p:spPr bwMode="auto">
              <a:xfrm>
                <a:off x="4646619" y="2112966"/>
                <a:ext cx="614363" cy="561976"/>
              </a:xfrm>
              <a:prstGeom prst="rect">
                <a:avLst/>
              </a:prstGeom>
              <a:noFill/>
              <a:ln w="9525" algn="ctr">
                <a:noFill/>
                <a:miter lim="800000"/>
                <a:headEnd/>
                <a:tailEnd/>
              </a:ln>
            </p:spPr>
          </p:pic>
          <p:pic>
            <p:nvPicPr>
              <p:cNvPr id="10" name="Picture 10"/>
              <p:cNvPicPr>
                <a:picLocks noChangeAspect="1" noChangeArrowheads="1"/>
              </p:cNvPicPr>
              <p:nvPr/>
            </p:nvPicPr>
            <p:blipFill>
              <a:blip r:embed="rId4" cstate="print"/>
              <a:srcRect/>
              <a:stretch>
                <a:fillRect/>
              </a:stretch>
            </p:blipFill>
            <p:spPr bwMode="auto">
              <a:xfrm>
                <a:off x="4605344" y="2225679"/>
                <a:ext cx="614363" cy="561976"/>
              </a:xfrm>
              <a:prstGeom prst="rect">
                <a:avLst/>
              </a:prstGeom>
              <a:noFill/>
              <a:ln w="9525" algn="ctr">
                <a:noFill/>
                <a:miter lim="800000"/>
                <a:headEnd/>
                <a:tailEnd/>
              </a:ln>
            </p:spPr>
          </p:pic>
          <p:pic>
            <p:nvPicPr>
              <p:cNvPr id="11" name="Picture 11"/>
              <p:cNvPicPr>
                <a:picLocks noChangeAspect="1" noChangeArrowheads="1"/>
              </p:cNvPicPr>
              <p:nvPr/>
            </p:nvPicPr>
            <p:blipFill>
              <a:blip r:embed="rId4" cstate="print"/>
              <a:srcRect/>
              <a:stretch>
                <a:fillRect/>
              </a:stretch>
            </p:blipFill>
            <p:spPr bwMode="auto">
              <a:xfrm>
                <a:off x="4570419" y="2330454"/>
                <a:ext cx="614363" cy="561976"/>
              </a:xfrm>
              <a:prstGeom prst="rect">
                <a:avLst/>
              </a:prstGeom>
              <a:noFill/>
              <a:ln w="9525" algn="ctr">
                <a:noFill/>
                <a:miter lim="800000"/>
                <a:headEnd/>
                <a:tailEnd/>
              </a:ln>
            </p:spPr>
          </p:pic>
          <p:pic>
            <p:nvPicPr>
              <p:cNvPr id="12" name="Picture 12"/>
              <p:cNvPicPr>
                <a:picLocks noChangeAspect="1" noChangeArrowheads="1"/>
              </p:cNvPicPr>
              <p:nvPr/>
            </p:nvPicPr>
            <p:blipFill>
              <a:blip r:embed="rId4" cstate="print"/>
              <a:srcRect/>
              <a:stretch>
                <a:fillRect/>
              </a:stretch>
            </p:blipFill>
            <p:spPr bwMode="auto">
              <a:xfrm>
                <a:off x="4537081" y="2487617"/>
                <a:ext cx="614363" cy="561976"/>
              </a:xfrm>
              <a:prstGeom prst="rect">
                <a:avLst/>
              </a:prstGeom>
              <a:noFill/>
              <a:ln w="9525" algn="ctr">
                <a:noFill/>
                <a:miter lim="800000"/>
                <a:headEnd/>
                <a:tailEnd/>
              </a:ln>
            </p:spPr>
          </p:pic>
          <p:pic>
            <p:nvPicPr>
              <p:cNvPr id="13" name="Picture 13"/>
              <p:cNvPicPr>
                <a:picLocks noChangeAspect="1" noChangeArrowheads="1"/>
              </p:cNvPicPr>
              <p:nvPr/>
            </p:nvPicPr>
            <p:blipFill>
              <a:blip r:embed="rId6" cstate="print"/>
              <a:srcRect/>
              <a:stretch>
                <a:fillRect/>
              </a:stretch>
            </p:blipFill>
            <p:spPr bwMode="auto">
              <a:xfrm>
                <a:off x="3387730" y="2068516"/>
                <a:ext cx="565151" cy="550863"/>
              </a:xfrm>
              <a:prstGeom prst="rect">
                <a:avLst/>
              </a:prstGeom>
              <a:noFill/>
              <a:ln w="9525" algn="ctr">
                <a:noFill/>
                <a:miter lim="800000"/>
                <a:headEnd/>
                <a:tailEnd/>
              </a:ln>
            </p:spPr>
          </p:pic>
          <p:pic>
            <p:nvPicPr>
              <p:cNvPr id="14" name="Picture 14"/>
              <p:cNvPicPr>
                <a:picLocks noChangeAspect="1" noChangeArrowheads="1"/>
              </p:cNvPicPr>
              <p:nvPr/>
            </p:nvPicPr>
            <p:blipFill>
              <a:blip r:embed="rId6" cstate="print"/>
              <a:srcRect/>
              <a:stretch>
                <a:fillRect/>
              </a:stretch>
            </p:blipFill>
            <p:spPr bwMode="auto">
              <a:xfrm>
                <a:off x="3346455" y="2195516"/>
                <a:ext cx="565151" cy="550863"/>
              </a:xfrm>
              <a:prstGeom prst="rect">
                <a:avLst/>
              </a:prstGeom>
              <a:noFill/>
              <a:ln w="9525" algn="ctr">
                <a:noFill/>
                <a:miter lim="800000"/>
                <a:headEnd/>
                <a:tailEnd/>
              </a:ln>
            </p:spPr>
          </p:pic>
          <p:pic>
            <p:nvPicPr>
              <p:cNvPr id="15" name="Picture 15"/>
              <p:cNvPicPr>
                <a:picLocks noChangeAspect="1" noChangeArrowheads="1"/>
              </p:cNvPicPr>
              <p:nvPr/>
            </p:nvPicPr>
            <p:blipFill>
              <a:blip r:embed="rId6" cstate="print"/>
              <a:srcRect/>
              <a:stretch>
                <a:fillRect/>
              </a:stretch>
            </p:blipFill>
            <p:spPr bwMode="auto">
              <a:xfrm>
                <a:off x="3298830" y="2328867"/>
                <a:ext cx="565151" cy="550863"/>
              </a:xfrm>
              <a:prstGeom prst="rect">
                <a:avLst/>
              </a:prstGeom>
              <a:noFill/>
              <a:ln w="9525" algn="ctr">
                <a:noFill/>
                <a:miter lim="800000"/>
                <a:headEnd/>
                <a:tailEnd/>
              </a:ln>
            </p:spPr>
          </p:pic>
          <p:pic>
            <p:nvPicPr>
              <p:cNvPr id="16" name="Picture 16"/>
              <p:cNvPicPr>
                <a:picLocks noChangeAspect="1" noChangeArrowheads="1"/>
              </p:cNvPicPr>
              <p:nvPr/>
            </p:nvPicPr>
            <p:blipFill>
              <a:blip r:embed="rId6" cstate="print"/>
              <a:srcRect/>
              <a:stretch>
                <a:fillRect/>
              </a:stretch>
            </p:blipFill>
            <p:spPr bwMode="auto">
              <a:xfrm>
                <a:off x="3244855" y="2468567"/>
                <a:ext cx="565151" cy="550863"/>
              </a:xfrm>
              <a:prstGeom prst="rect">
                <a:avLst/>
              </a:prstGeom>
              <a:noFill/>
              <a:ln w="9525" algn="ctr">
                <a:noFill/>
                <a:miter lim="800000"/>
                <a:headEnd/>
                <a:tailEnd/>
              </a:ln>
            </p:spPr>
          </p:pic>
          <p:pic>
            <p:nvPicPr>
              <p:cNvPr id="17" name="Picture 17"/>
              <p:cNvPicPr>
                <a:picLocks noChangeAspect="1" noChangeArrowheads="1"/>
              </p:cNvPicPr>
              <p:nvPr/>
            </p:nvPicPr>
            <p:blipFill>
              <a:blip r:embed="rId7" cstate="print"/>
              <a:srcRect/>
              <a:stretch>
                <a:fillRect/>
              </a:stretch>
            </p:blipFill>
            <p:spPr bwMode="auto">
              <a:xfrm>
                <a:off x="638176" y="2592392"/>
                <a:ext cx="560388" cy="546101"/>
              </a:xfrm>
              <a:prstGeom prst="rect">
                <a:avLst/>
              </a:prstGeom>
              <a:noFill/>
              <a:ln w="9525" algn="ctr">
                <a:noFill/>
                <a:miter lim="800000"/>
                <a:headEnd/>
                <a:tailEnd/>
              </a:ln>
            </p:spPr>
          </p:pic>
          <p:pic>
            <p:nvPicPr>
              <p:cNvPr id="18" name="Picture 18"/>
              <p:cNvPicPr>
                <a:picLocks noChangeAspect="1" noChangeArrowheads="1"/>
              </p:cNvPicPr>
              <p:nvPr/>
            </p:nvPicPr>
            <p:blipFill>
              <a:blip r:embed="rId8" cstate="print"/>
              <a:srcRect/>
              <a:stretch>
                <a:fillRect/>
              </a:stretch>
            </p:blipFill>
            <p:spPr bwMode="auto">
              <a:xfrm>
                <a:off x="1281114" y="2597154"/>
                <a:ext cx="569913" cy="555626"/>
              </a:xfrm>
              <a:prstGeom prst="rect">
                <a:avLst/>
              </a:prstGeom>
              <a:noFill/>
              <a:ln w="9525" algn="ctr">
                <a:noFill/>
                <a:miter lim="800000"/>
                <a:headEnd/>
                <a:tailEnd/>
              </a:ln>
            </p:spPr>
          </p:pic>
          <p:pic>
            <p:nvPicPr>
              <p:cNvPr id="19" name="Picture 19"/>
              <p:cNvPicPr>
                <a:picLocks noChangeAspect="1" noChangeArrowheads="1"/>
              </p:cNvPicPr>
              <p:nvPr/>
            </p:nvPicPr>
            <p:blipFill>
              <a:blip r:embed="rId9" cstate="print"/>
              <a:srcRect/>
              <a:stretch>
                <a:fillRect/>
              </a:stretch>
            </p:blipFill>
            <p:spPr bwMode="auto">
              <a:xfrm>
                <a:off x="1920878" y="2593979"/>
                <a:ext cx="566738" cy="552451"/>
              </a:xfrm>
              <a:prstGeom prst="rect">
                <a:avLst/>
              </a:prstGeom>
              <a:noFill/>
              <a:ln w="9525" algn="ctr">
                <a:noFill/>
                <a:miter lim="800000"/>
                <a:headEnd/>
                <a:tailEnd/>
              </a:ln>
            </p:spPr>
          </p:pic>
          <p:pic>
            <p:nvPicPr>
              <p:cNvPr id="20" name="Picture 20"/>
              <p:cNvPicPr>
                <a:picLocks noChangeAspect="1" noChangeArrowheads="1"/>
              </p:cNvPicPr>
              <p:nvPr/>
            </p:nvPicPr>
            <p:blipFill>
              <a:blip r:embed="rId6" cstate="print"/>
              <a:srcRect/>
              <a:stretch>
                <a:fillRect/>
              </a:stretch>
            </p:blipFill>
            <p:spPr bwMode="auto">
              <a:xfrm>
                <a:off x="3209929" y="2601917"/>
                <a:ext cx="565151" cy="550863"/>
              </a:xfrm>
              <a:prstGeom prst="rect">
                <a:avLst/>
              </a:prstGeom>
              <a:noFill/>
              <a:ln w="9525" algn="ctr">
                <a:noFill/>
                <a:miter lim="800000"/>
                <a:headEnd/>
                <a:tailEnd/>
              </a:ln>
            </p:spPr>
          </p:pic>
          <p:pic>
            <p:nvPicPr>
              <p:cNvPr id="21" name="Picture 21"/>
              <p:cNvPicPr>
                <a:picLocks noChangeAspect="1" noChangeArrowheads="1"/>
              </p:cNvPicPr>
              <p:nvPr/>
            </p:nvPicPr>
            <p:blipFill>
              <a:blip r:embed="rId4" cstate="print"/>
              <a:srcRect/>
              <a:stretch>
                <a:fillRect/>
              </a:stretch>
            </p:blipFill>
            <p:spPr bwMode="auto">
              <a:xfrm>
                <a:off x="4524381" y="2581279"/>
                <a:ext cx="614363" cy="561976"/>
              </a:xfrm>
              <a:prstGeom prst="rect">
                <a:avLst/>
              </a:prstGeom>
              <a:noFill/>
              <a:ln w="9525" algn="ctr">
                <a:noFill/>
                <a:miter lim="800000"/>
                <a:headEnd/>
                <a:tailEnd/>
              </a:ln>
            </p:spPr>
          </p:pic>
          <p:pic>
            <p:nvPicPr>
              <p:cNvPr id="22" name="Picture 22"/>
              <p:cNvPicPr>
                <a:picLocks noChangeAspect="1" noChangeArrowheads="1"/>
              </p:cNvPicPr>
              <p:nvPr/>
            </p:nvPicPr>
            <p:blipFill>
              <a:blip r:embed="rId3" cstate="print"/>
              <a:srcRect/>
              <a:stretch>
                <a:fillRect/>
              </a:stretch>
            </p:blipFill>
            <p:spPr bwMode="auto">
              <a:xfrm>
                <a:off x="5245107" y="2605092"/>
                <a:ext cx="609601" cy="557213"/>
              </a:xfrm>
              <a:prstGeom prst="rect">
                <a:avLst/>
              </a:prstGeom>
              <a:noFill/>
              <a:ln w="9525" algn="ctr">
                <a:noFill/>
                <a:miter lim="800000"/>
                <a:headEnd/>
                <a:tailEnd/>
              </a:ln>
            </p:spPr>
          </p:pic>
          <p:pic>
            <p:nvPicPr>
              <p:cNvPr id="23" name="Picture 23"/>
              <p:cNvPicPr>
                <a:picLocks noChangeAspect="1" noChangeArrowheads="1"/>
              </p:cNvPicPr>
              <p:nvPr/>
            </p:nvPicPr>
            <p:blipFill>
              <a:blip r:embed="rId10" cstate="print"/>
              <a:srcRect/>
              <a:stretch>
                <a:fillRect/>
              </a:stretch>
            </p:blipFill>
            <p:spPr bwMode="auto">
              <a:xfrm>
                <a:off x="8151824" y="2339979"/>
                <a:ext cx="649288" cy="593726"/>
              </a:xfrm>
              <a:prstGeom prst="rect">
                <a:avLst/>
              </a:prstGeom>
              <a:noFill/>
              <a:ln w="9525" algn="ctr">
                <a:noFill/>
                <a:miter lim="800000"/>
                <a:headEnd/>
                <a:tailEnd/>
              </a:ln>
            </p:spPr>
          </p:pic>
          <p:pic>
            <p:nvPicPr>
              <p:cNvPr id="24" name="Picture 24"/>
              <p:cNvPicPr>
                <a:picLocks noChangeAspect="1" noChangeArrowheads="1"/>
              </p:cNvPicPr>
              <p:nvPr/>
            </p:nvPicPr>
            <p:blipFill>
              <a:blip r:embed="rId11" cstate="print"/>
              <a:srcRect/>
              <a:stretch>
                <a:fillRect/>
              </a:stretch>
            </p:blipFill>
            <p:spPr bwMode="auto">
              <a:xfrm>
                <a:off x="6753234" y="2239967"/>
                <a:ext cx="631826" cy="577851"/>
              </a:xfrm>
              <a:prstGeom prst="rect">
                <a:avLst/>
              </a:prstGeom>
              <a:noFill/>
              <a:ln w="9525" algn="ctr">
                <a:noFill/>
                <a:miter lim="800000"/>
                <a:headEnd/>
                <a:tailEnd/>
              </a:ln>
            </p:spPr>
          </p:pic>
          <p:pic>
            <p:nvPicPr>
              <p:cNvPr id="25" name="Picture 25"/>
              <p:cNvPicPr>
                <a:picLocks noChangeAspect="1" noChangeArrowheads="1"/>
              </p:cNvPicPr>
              <p:nvPr/>
            </p:nvPicPr>
            <p:blipFill>
              <a:blip r:embed="rId11" cstate="print"/>
              <a:srcRect/>
              <a:stretch>
                <a:fillRect/>
              </a:stretch>
            </p:blipFill>
            <p:spPr bwMode="auto">
              <a:xfrm>
                <a:off x="6699259" y="2354267"/>
                <a:ext cx="631826" cy="577851"/>
              </a:xfrm>
              <a:prstGeom prst="rect">
                <a:avLst/>
              </a:prstGeom>
              <a:noFill/>
              <a:ln w="9525" algn="ctr">
                <a:noFill/>
                <a:miter lim="800000"/>
                <a:headEnd/>
                <a:tailEnd/>
              </a:ln>
            </p:spPr>
          </p:pic>
          <p:pic>
            <p:nvPicPr>
              <p:cNvPr id="26" name="Picture 26"/>
              <p:cNvPicPr>
                <a:picLocks noChangeAspect="1" noChangeArrowheads="1"/>
              </p:cNvPicPr>
              <p:nvPr/>
            </p:nvPicPr>
            <p:blipFill>
              <a:blip r:embed="rId11" cstate="print"/>
              <a:srcRect/>
              <a:stretch>
                <a:fillRect/>
              </a:stretch>
            </p:blipFill>
            <p:spPr bwMode="auto">
              <a:xfrm>
                <a:off x="6621472" y="2443167"/>
                <a:ext cx="631826" cy="577851"/>
              </a:xfrm>
              <a:prstGeom prst="rect">
                <a:avLst/>
              </a:prstGeom>
              <a:noFill/>
              <a:ln w="9525" algn="ctr">
                <a:noFill/>
                <a:miter lim="800000"/>
                <a:headEnd/>
                <a:tailEnd/>
              </a:ln>
            </p:spPr>
          </p:pic>
          <p:pic>
            <p:nvPicPr>
              <p:cNvPr id="27" name="Picture 27"/>
              <p:cNvPicPr>
                <a:picLocks noChangeAspect="1" noChangeArrowheads="1"/>
              </p:cNvPicPr>
              <p:nvPr/>
            </p:nvPicPr>
            <p:blipFill>
              <a:blip r:embed="rId11" cstate="print"/>
              <a:srcRect/>
              <a:stretch>
                <a:fillRect/>
              </a:stretch>
            </p:blipFill>
            <p:spPr bwMode="auto">
              <a:xfrm>
                <a:off x="6537334" y="2590804"/>
                <a:ext cx="631826" cy="577851"/>
              </a:xfrm>
              <a:prstGeom prst="rect">
                <a:avLst/>
              </a:prstGeom>
              <a:noFill/>
              <a:ln w="9525" algn="ctr">
                <a:noFill/>
                <a:miter lim="800000"/>
                <a:headEnd/>
                <a:tailEnd/>
              </a:ln>
            </p:spPr>
          </p:pic>
          <p:pic>
            <p:nvPicPr>
              <p:cNvPr id="28" name="Picture 28"/>
              <p:cNvPicPr>
                <a:picLocks noChangeAspect="1" noChangeArrowheads="1"/>
              </p:cNvPicPr>
              <p:nvPr/>
            </p:nvPicPr>
            <p:blipFill>
              <a:blip r:embed="rId10" cstate="print"/>
              <a:srcRect/>
              <a:stretch>
                <a:fillRect/>
              </a:stretch>
            </p:blipFill>
            <p:spPr bwMode="auto">
              <a:xfrm>
                <a:off x="8059749" y="2441579"/>
                <a:ext cx="649288" cy="593726"/>
              </a:xfrm>
              <a:prstGeom prst="rect">
                <a:avLst/>
              </a:prstGeom>
              <a:noFill/>
              <a:ln w="9525" algn="ctr">
                <a:noFill/>
                <a:miter lim="800000"/>
                <a:headEnd/>
                <a:tailEnd/>
              </a:ln>
            </p:spPr>
          </p:pic>
        </p:grpSp>
        <p:sp>
          <p:nvSpPr>
            <p:cNvPr id="30" name="Text Box 30"/>
            <p:cNvSpPr txBox="1">
              <a:spLocks noChangeArrowheads="1"/>
            </p:cNvSpPr>
            <p:nvPr/>
          </p:nvSpPr>
          <p:spPr bwMode="auto">
            <a:xfrm>
              <a:off x="711200" y="3319463"/>
              <a:ext cx="8148384" cy="246221"/>
            </a:xfrm>
            <a:prstGeom prst="rect">
              <a:avLst/>
            </a:prstGeom>
            <a:noFill/>
            <a:ln w="9525" algn="ctr">
              <a:noFill/>
              <a:miter lim="800000"/>
              <a:headEnd/>
              <a:tailEnd/>
            </a:ln>
          </p:spPr>
          <p:txBody>
            <a:bodyPr wrap="none">
              <a:spAutoFit/>
            </a:bodyPr>
            <a:lstStyle/>
            <a:p>
              <a:r>
                <a:rPr lang="en-US" sz="1000" dirty="0" smtClean="0">
                  <a:solidFill>
                    <a:schemeClr val="tx2"/>
                  </a:solidFill>
                </a:rPr>
                <a:t>January	February	March 	April    	May        	June	July   	August     	September</a:t>
              </a:r>
              <a:endParaRPr lang="en-US" sz="1000" dirty="0">
                <a:solidFill>
                  <a:schemeClr val="tx2"/>
                </a:solidFill>
              </a:endParaRPr>
            </a:p>
          </p:txBody>
        </p:sp>
      </p:grpSp>
      <p:pic>
        <p:nvPicPr>
          <p:cNvPr id="51" name="Picture 5"/>
          <p:cNvPicPr>
            <a:picLocks noChangeAspect="1" noChangeArrowheads="1"/>
          </p:cNvPicPr>
          <p:nvPr/>
        </p:nvPicPr>
        <p:blipFill>
          <a:blip r:embed="rId12" cstate="print"/>
          <a:srcRect/>
          <a:stretch>
            <a:fillRect/>
          </a:stretch>
        </p:blipFill>
        <p:spPr bwMode="auto">
          <a:xfrm>
            <a:off x="1371600" y="407092"/>
            <a:ext cx="6400800" cy="6043817"/>
          </a:xfrm>
          <a:prstGeom prst="rect">
            <a:avLst/>
          </a:prstGeom>
          <a:noFill/>
          <a:ln w="9525">
            <a:noFill/>
            <a:miter lim="800000"/>
            <a:headEnd/>
            <a:tailEnd/>
          </a:ln>
        </p:spPr>
      </p:pic>
    </p:spTree>
    <p:extLst>
      <p:ext uri="{BB962C8B-B14F-4D97-AF65-F5344CB8AC3E}">
        <p14:creationId xmlns:p14="http://schemas.microsoft.com/office/powerpoint/2010/main" val="2080322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51"/>
                                        </p:tgtEl>
                                      </p:cBhvr>
                                      <p:by x="10000" y="10000"/>
                                    </p:animScale>
                                  </p:childTnLst>
                                </p:cTn>
                              </p:par>
                              <p:par>
                                <p:cTn id="7" presetID="42" presetClass="path" presetSubtype="0" accel="50000" decel="50000" fill="hold" nodeType="withEffect">
                                  <p:stCondLst>
                                    <p:cond delay="0"/>
                                  </p:stCondLst>
                                  <p:childTnLst>
                                    <p:animMotion origin="layout" path="M 0 -3.01874E-6 L 0.40833 -0.08882 " pathEditMode="relative" rAng="0" ptsTypes="AA">
                                      <p:cBhvr>
                                        <p:cTn id="8" dur="2000" fill="hold"/>
                                        <p:tgtEl>
                                          <p:spTgt spid="51"/>
                                        </p:tgtEl>
                                        <p:attrNameLst>
                                          <p:attrName>ppt_x</p:attrName>
                                          <p:attrName>ppt_y</p:attrName>
                                        </p:attrNameLst>
                                      </p:cBhvr>
                                      <p:rCtr x="20417" y="-4441"/>
                                    </p:animMotion>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right)">
                                      <p:cBhvr>
                                        <p:cTn id="13" dur="2000"/>
                                        <p:tgtEl>
                                          <p:spTgt spid="73"/>
                                        </p:tgtEl>
                                      </p:cBhvr>
                                    </p:animEffec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During a Single Query</a:t>
            </a:r>
            <a:endParaRPr lang="en-US" dirty="0"/>
          </a:p>
        </p:txBody>
      </p:sp>
      <p:sp>
        <p:nvSpPr>
          <p:cNvPr id="3" name="Content Placeholder 2"/>
          <p:cNvSpPr>
            <a:spLocks noGrp="1"/>
          </p:cNvSpPr>
          <p:nvPr>
            <p:ph sz="quarter" idx="1"/>
          </p:nvPr>
        </p:nvSpPr>
        <p:spPr/>
        <p:txBody>
          <a:bodyPr/>
          <a:lstStyle/>
          <a:p>
            <a:r>
              <a:rPr lang="en-US" dirty="0" smtClean="0"/>
              <a:t>Results even change as you interact with them</a:t>
            </a:r>
          </a:p>
          <a:p>
            <a:r>
              <a:rPr lang="en-US" dirty="0" smtClean="0"/>
              <a:t>Many reasons for change</a:t>
            </a:r>
          </a:p>
          <a:p>
            <a:pPr lvl="1"/>
            <a:r>
              <a:rPr lang="en-US" dirty="0" smtClean="0"/>
              <a:t>Intentional to improve ranking</a:t>
            </a:r>
          </a:p>
          <a:p>
            <a:pPr lvl="1"/>
            <a:r>
              <a:rPr lang="en-US" dirty="0" smtClean="0"/>
              <a:t>General instability</a:t>
            </a:r>
          </a:p>
          <a:p>
            <a:r>
              <a:rPr lang="en-US" dirty="0" smtClean="0"/>
              <a:t>Analyze behavior when people return after clicking</a:t>
            </a:r>
            <a:endParaRPr lang="en-US"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3228" y="4343400"/>
            <a:ext cx="236451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264229" y="5257800"/>
            <a:ext cx="1828800" cy="338328"/>
          </a:xfrm>
          <a:prstGeom prst="rect">
            <a:avLst/>
          </a:prstGeom>
          <a:solidFill>
            <a:schemeClr val="accent2">
              <a:alpha val="30196"/>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472" y="4343400"/>
            <a:ext cx="240030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5236029" y="5257800"/>
            <a:ext cx="1828800" cy="338328"/>
          </a:xfrm>
          <a:prstGeom prst="rect">
            <a:avLst/>
          </a:prstGeom>
          <a:solidFill>
            <a:schemeClr val="accent2">
              <a:alpha val="30196"/>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5236029" y="5023587"/>
            <a:ext cx="1828799" cy="843813"/>
            <a:chOff x="5236029" y="5023587"/>
            <a:chExt cx="1828799" cy="843813"/>
          </a:xfrm>
        </p:grpSpPr>
        <p:sp>
          <p:nvSpPr>
            <p:cNvPr id="16" name="Freeform 15"/>
            <p:cNvSpPr/>
            <p:nvPr/>
          </p:nvSpPr>
          <p:spPr>
            <a:xfrm>
              <a:off x="5236029" y="5023587"/>
              <a:ext cx="1828799" cy="172300"/>
            </a:xfrm>
            <a:custGeom>
              <a:avLst/>
              <a:gdLst>
                <a:gd name="connsiteX0" fmla="*/ 0 w 1371600"/>
                <a:gd name="connsiteY0" fmla="*/ 294066 h 310413"/>
                <a:gd name="connsiteX1" fmla="*/ 163286 w 1371600"/>
                <a:gd name="connsiteY1" fmla="*/ 16480 h 310413"/>
                <a:gd name="connsiteX2" fmla="*/ 326572 w 1371600"/>
                <a:gd name="connsiteY2" fmla="*/ 294066 h 310413"/>
                <a:gd name="connsiteX3" fmla="*/ 506186 w 1371600"/>
                <a:gd name="connsiteY3" fmla="*/ 152 h 310413"/>
                <a:gd name="connsiteX4" fmla="*/ 685800 w 1371600"/>
                <a:gd name="connsiteY4" fmla="*/ 277738 h 310413"/>
                <a:gd name="connsiteX5" fmla="*/ 832757 w 1371600"/>
                <a:gd name="connsiteY5" fmla="*/ 16480 h 310413"/>
                <a:gd name="connsiteX6" fmla="*/ 996043 w 1371600"/>
                <a:gd name="connsiteY6" fmla="*/ 310395 h 310413"/>
                <a:gd name="connsiteX7" fmla="*/ 1191986 w 1371600"/>
                <a:gd name="connsiteY7" fmla="*/ 152 h 310413"/>
                <a:gd name="connsiteX8" fmla="*/ 1371600 w 1371600"/>
                <a:gd name="connsiteY8" fmla="*/ 277738 h 31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1600" h="310413">
                  <a:moveTo>
                    <a:pt x="0" y="294066"/>
                  </a:moveTo>
                  <a:cubicBezTo>
                    <a:pt x="54428" y="155273"/>
                    <a:pt x="108857" y="16480"/>
                    <a:pt x="163286" y="16480"/>
                  </a:cubicBezTo>
                  <a:cubicBezTo>
                    <a:pt x="217715" y="16480"/>
                    <a:pt x="269422" y="296787"/>
                    <a:pt x="326572" y="294066"/>
                  </a:cubicBezTo>
                  <a:cubicBezTo>
                    <a:pt x="383722" y="291345"/>
                    <a:pt x="446315" y="2873"/>
                    <a:pt x="506186" y="152"/>
                  </a:cubicBezTo>
                  <a:cubicBezTo>
                    <a:pt x="566057" y="-2569"/>
                    <a:pt x="631372" y="275017"/>
                    <a:pt x="685800" y="277738"/>
                  </a:cubicBezTo>
                  <a:cubicBezTo>
                    <a:pt x="740228" y="280459"/>
                    <a:pt x="781050" y="11037"/>
                    <a:pt x="832757" y="16480"/>
                  </a:cubicBezTo>
                  <a:cubicBezTo>
                    <a:pt x="884464" y="21923"/>
                    <a:pt x="936172" y="313116"/>
                    <a:pt x="996043" y="310395"/>
                  </a:cubicBezTo>
                  <a:cubicBezTo>
                    <a:pt x="1055914" y="307674"/>
                    <a:pt x="1129393" y="5595"/>
                    <a:pt x="1191986" y="152"/>
                  </a:cubicBezTo>
                  <a:cubicBezTo>
                    <a:pt x="1254579" y="-5291"/>
                    <a:pt x="1313089" y="136223"/>
                    <a:pt x="1371600" y="277738"/>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236029" y="5695100"/>
              <a:ext cx="1828799" cy="172300"/>
            </a:xfrm>
            <a:custGeom>
              <a:avLst/>
              <a:gdLst>
                <a:gd name="connsiteX0" fmla="*/ 0 w 1371600"/>
                <a:gd name="connsiteY0" fmla="*/ 294066 h 310413"/>
                <a:gd name="connsiteX1" fmla="*/ 163286 w 1371600"/>
                <a:gd name="connsiteY1" fmla="*/ 16480 h 310413"/>
                <a:gd name="connsiteX2" fmla="*/ 326572 w 1371600"/>
                <a:gd name="connsiteY2" fmla="*/ 294066 h 310413"/>
                <a:gd name="connsiteX3" fmla="*/ 506186 w 1371600"/>
                <a:gd name="connsiteY3" fmla="*/ 152 h 310413"/>
                <a:gd name="connsiteX4" fmla="*/ 685800 w 1371600"/>
                <a:gd name="connsiteY4" fmla="*/ 277738 h 310413"/>
                <a:gd name="connsiteX5" fmla="*/ 832757 w 1371600"/>
                <a:gd name="connsiteY5" fmla="*/ 16480 h 310413"/>
                <a:gd name="connsiteX6" fmla="*/ 996043 w 1371600"/>
                <a:gd name="connsiteY6" fmla="*/ 310395 h 310413"/>
                <a:gd name="connsiteX7" fmla="*/ 1191986 w 1371600"/>
                <a:gd name="connsiteY7" fmla="*/ 152 h 310413"/>
                <a:gd name="connsiteX8" fmla="*/ 1371600 w 1371600"/>
                <a:gd name="connsiteY8" fmla="*/ 277738 h 31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1600" h="310413">
                  <a:moveTo>
                    <a:pt x="0" y="294066"/>
                  </a:moveTo>
                  <a:cubicBezTo>
                    <a:pt x="54428" y="155273"/>
                    <a:pt x="108857" y="16480"/>
                    <a:pt x="163286" y="16480"/>
                  </a:cubicBezTo>
                  <a:cubicBezTo>
                    <a:pt x="217715" y="16480"/>
                    <a:pt x="269422" y="296787"/>
                    <a:pt x="326572" y="294066"/>
                  </a:cubicBezTo>
                  <a:cubicBezTo>
                    <a:pt x="383722" y="291345"/>
                    <a:pt x="446315" y="2873"/>
                    <a:pt x="506186" y="152"/>
                  </a:cubicBezTo>
                  <a:cubicBezTo>
                    <a:pt x="566057" y="-2569"/>
                    <a:pt x="631372" y="275017"/>
                    <a:pt x="685800" y="277738"/>
                  </a:cubicBezTo>
                  <a:cubicBezTo>
                    <a:pt x="740228" y="280459"/>
                    <a:pt x="781050" y="11037"/>
                    <a:pt x="832757" y="16480"/>
                  </a:cubicBezTo>
                  <a:cubicBezTo>
                    <a:pt x="884464" y="21923"/>
                    <a:pt x="936172" y="313116"/>
                    <a:pt x="996043" y="310395"/>
                  </a:cubicBezTo>
                  <a:cubicBezTo>
                    <a:pt x="1055914" y="307674"/>
                    <a:pt x="1129393" y="5595"/>
                    <a:pt x="1191986" y="152"/>
                  </a:cubicBezTo>
                  <a:cubicBezTo>
                    <a:pt x="1254579" y="-5291"/>
                    <a:pt x="1313089" y="136223"/>
                    <a:pt x="1371600" y="277738"/>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Arrow Connector 19"/>
          <p:cNvCxnSpPr/>
          <p:nvPr/>
        </p:nvCxnSpPr>
        <p:spPr>
          <a:xfrm>
            <a:off x="4093029" y="5426964"/>
            <a:ext cx="990600" cy="0"/>
          </a:xfrm>
          <a:prstGeom prst="straightConnector1">
            <a:avLst/>
          </a:prstGeom>
          <a:ln w="28575">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4093029" y="5109737"/>
            <a:ext cx="990600" cy="671513"/>
            <a:chOff x="4093029" y="5109737"/>
            <a:chExt cx="990600" cy="671513"/>
          </a:xfrm>
        </p:grpSpPr>
        <p:cxnSp>
          <p:nvCxnSpPr>
            <p:cNvPr id="18" name="Straight Arrow Connector 17"/>
            <p:cNvCxnSpPr>
              <a:stCxn id="8" idx="3"/>
            </p:cNvCxnSpPr>
            <p:nvPr/>
          </p:nvCxnSpPr>
          <p:spPr>
            <a:xfrm flipV="1">
              <a:off x="4093029" y="5109737"/>
              <a:ext cx="990600" cy="317227"/>
            </a:xfrm>
            <a:prstGeom prst="straightConnector1">
              <a:avLst/>
            </a:prstGeom>
            <a:ln w="28575">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093029" y="5426964"/>
              <a:ext cx="990600" cy="354286"/>
            </a:xfrm>
            <a:prstGeom prst="straightConnector1">
              <a:avLst/>
            </a:prstGeom>
            <a:ln w="28575">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856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Understanding When Change Hurts</a:t>
            </a:r>
            <a:endParaRPr lang="en-US" dirty="0"/>
          </a:p>
        </p:txBody>
      </p:sp>
      <p:sp>
        <p:nvSpPr>
          <p:cNvPr id="3" name="Content Placeholder 2"/>
          <p:cNvSpPr>
            <a:spLocks noGrp="1"/>
          </p:cNvSpPr>
          <p:nvPr>
            <p:ph sz="quarter" idx="1"/>
          </p:nvPr>
        </p:nvSpPr>
        <p:spPr/>
        <p:txBody>
          <a:bodyPr>
            <a:normAutofit/>
          </a:bodyPr>
          <a:lstStyle/>
          <a:p>
            <a:r>
              <a:rPr lang="en-US" dirty="0" smtClean="0"/>
              <a:t>Metrics</a:t>
            </a:r>
          </a:p>
          <a:p>
            <a:pPr lvl="1"/>
            <a:r>
              <a:rPr lang="en-US" dirty="0" smtClean="0"/>
              <a:t>Abandonment</a:t>
            </a:r>
          </a:p>
          <a:p>
            <a:pPr lvl="1"/>
            <a:r>
              <a:rPr lang="en-US" dirty="0" smtClean="0"/>
              <a:t>Satisfaction</a:t>
            </a:r>
          </a:p>
          <a:p>
            <a:pPr lvl="1"/>
            <a:r>
              <a:rPr lang="en-US" dirty="0"/>
              <a:t>C</a:t>
            </a:r>
            <a:r>
              <a:rPr lang="en-US" dirty="0" smtClean="0"/>
              <a:t>lick position</a:t>
            </a:r>
          </a:p>
          <a:p>
            <a:pPr lvl="1"/>
            <a:r>
              <a:rPr lang="en-US" dirty="0" smtClean="0"/>
              <a:t>Time to click</a:t>
            </a:r>
          </a:p>
        </p:txBody>
      </p:sp>
      <p:sp>
        <p:nvSpPr>
          <p:cNvPr id="6" name="Content Placeholder 5"/>
          <p:cNvSpPr>
            <a:spLocks noGrp="1"/>
          </p:cNvSpPr>
          <p:nvPr>
            <p:ph sz="quarter" idx="2"/>
          </p:nvPr>
        </p:nvSpPr>
        <p:spPr>
          <a:xfrm>
            <a:off x="4343400" y="1589567"/>
            <a:ext cx="3886200" cy="4572000"/>
          </a:xfrm>
        </p:spPr>
        <p:txBody>
          <a:bodyPr>
            <a:normAutofit/>
          </a:bodyPr>
          <a:lstStyle/>
          <a:p>
            <a:r>
              <a:rPr lang="en-US" dirty="0" smtClean="0"/>
              <a:t>Mixed impact</a:t>
            </a:r>
            <a:endParaRPr lang="en-US" dirty="0"/>
          </a:p>
          <a:p>
            <a:pPr lvl="1"/>
            <a:r>
              <a:rPr lang="en-US" dirty="0" smtClean="0"/>
              <a:t>Results change Above</a:t>
            </a:r>
            <a:r>
              <a:rPr lang="en-US" dirty="0"/>
              <a:t>: 4.5% increase</a:t>
            </a:r>
          </a:p>
          <a:p>
            <a:pPr lvl="1"/>
            <a:r>
              <a:rPr lang="en-US" dirty="0" smtClean="0"/>
              <a:t>Results change Below</a:t>
            </a:r>
            <a:r>
              <a:rPr lang="en-US" dirty="0"/>
              <a:t>: 1.9% decrease</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67007511"/>
              </p:ext>
            </p:extLst>
          </p:nvPr>
        </p:nvGraphicFramePr>
        <p:xfrm>
          <a:off x="1581150" y="4572000"/>
          <a:ext cx="5981700" cy="1371600"/>
        </p:xfrm>
        <a:graphic>
          <a:graphicData uri="http://schemas.openxmlformats.org/drawingml/2006/table">
            <a:tbl>
              <a:tblPr firstRow="1" bandRow="1">
                <a:tableStyleId>{5C22544A-7EE6-4342-B048-85BDC9FD1C3A}</a:tableStyleId>
              </a:tblPr>
              <a:tblGrid>
                <a:gridCol w="2362200"/>
                <a:gridCol w="1828800"/>
                <a:gridCol w="1790700"/>
              </a:tblGrid>
              <a:tr h="370840">
                <a:tc>
                  <a:txBody>
                    <a:bodyPr/>
                    <a:lstStyle/>
                    <a:p>
                      <a:r>
                        <a:rPr lang="en-US" sz="2400" dirty="0" smtClean="0"/>
                        <a:t>Abandonment</a:t>
                      </a:r>
                      <a:endParaRPr lang="en-US" sz="2400" dirty="0"/>
                    </a:p>
                  </a:txBody>
                  <a:tcPr/>
                </a:tc>
                <a:tc>
                  <a:txBody>
                    <a:bodyPr/>
                    <a:lstStyle/>
                    <a:p>
                      <a:r>
                        <a:rPr lang="en-US" sz="2400" dirty="0" smtClean="0"/>
                        <a:t>Above</a:t>
                      </a:r>
                      <a:endParaRPr lang="en-US" sz="2400" dirty="0"/>
                    </a:p>
                  </a:txBody>
                  <a:tcPr/>
                </a:tc>
                <a:tc>
                  <a:txBody>
                    <a:bodyPr/>
                    <a:lstStyle/>
                    <a:p>
                      <a:r>
                        <a:rPr lang="en-US" sz="2400" dirty="0" smtClean="0"/>
                        <a:t>Below</a:t>
                      </a:r>
                      <a:endParaRPr lang="en-US" sz="2400" dirty="0"/>
                    </a:p>
                  </a:txBody>
                  <a:tcPr/>
                </a:tc>
              </a:tr>
              <a:tr h="370840">
                <a:tc>
                  <a:txBody>
                    <a:bodyPr/>
                    <a:lstStyle/>
                    <a:p>
                      <a:r>
                        <a:rPr lang="en-US" sz="2400" dirty="0" smtClean="0"/>
                        <a:t>Static</a:t>
                      </a:r>
                      <a:endParaRPr lang="en-US" sz="2400" dirty="0"/>
                    </a:p>
                  </a:txBody>
                  <a:tcPr/>
                </a:tc>
                <a:tc>
                  <a:txBody>
                    <a:bodyPr/>
                    <a:lstStyle/>
                    <a:p>
                      <a:r>
                        <a:rPr lang="en-US" sz="2400" dirty="0" smtClean="0"/>
                        <a:t>36.6%</a:t>
                      </a:r>
                      <a:endParaRPr lang="en-US" sz="2400" dirty="0"/>
                    </a:p>
                  </a:txBody>
                  <a:tcPr/>
                </a:tc>
                <a:tc>
                  <a:txBody>
                    <a:bodyPr/>
                    <a:lstStyle/>
                    <a:p>
                      <a:r>
                        <a:rPr lang="en-US" sz="2400" dirty="0" smtClean="0"/>
                        <a:t>43.1%</a:t>
                      </a:r>
                      <a:endParaRPr lang="en-US" sz="2400" dirty="0"/>
                    </a:p>
                  </a:txBody>
                  <a:tcPr/>
                </a:tc>
              </a:tr>
              <a:tr h="370840">
                <a:tc>
                  <a:txBody>
                    <a:bodyPr/>
                    <a:lstStyle/>
                    <a:p>
                      <a:r>
                        <a:rPr lang="en-US" sz="2400" dirty="0" smtClean="0"/>
                        <a:t>Change</a:t>
                      </a:r>
                      <a:endParaRPr lang="en-US" sz="2400" dirty="0"/>
                    </a:p>
                  </a:txBody>
                  <a:tcPr/>
                </a:tc>
                <a:tc>
                  <a:txBody>
                    <a:bodyPr/>
                    <a:lstStyle/>
                    <a:p>
                      <a:r>
                        <a:rPr lang="en-US" sz="2400" dirty="0" smtClean="0"/>
                        <a:t>41.4%</a:t>
                      </a:r>
                      <a:endParaRPr lang="en-US" sz="2400" dirty="0"/>
                    </a:p>
                  </a:txBody>
                  <a:tcPr/>
                </a:tc>
                <a:tc>
                  <a:txBody>
                    <a:bodyPr/>
                    <a:lstStyle/>
                    <a:p>
                      <a:r>
                        <a:rPr lang="en-US" sz="2400" dirty="0" smtClean="0"/>
                        <a:t>42.3%</a:t>
                      </a:r>
                      <a:endParaRPr lang="en-US" sz="2400" dirty="0"/>
                    </a:p>
                  </a:txBody>
                  <a:tcPr/>
                </a:tc>
              </a:tr>
            </a:tbl>
          </a:graphicData>
        </a:graphic>
      </p:graphicFrame>
      <p:cxnSp>
        <p:nvCxnSpPr>
          <p:cNvPr id="7" name="Straight Arrow Connector 6"/>
          <p:cNvCxnSpPr/>
          <p:nvPr/>
        </p:nvCxnSpPr>
        <p:spPr>
          <a:xfrm>
            <a:off x="5257800" y="5181600"/>
            <a:ext cx="0" cy="533400"/>
          </a:xfrm>
          <a:prstGeom prst="straightConnector1">
            <a:avLst/>
          </a:prstGeom>
          <a:ln w="38100">
            <a:solidFill>
              <a:schemeClr val="accent2"/>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086600" y="5181600"/>
            <a:ext cx="0" cy="533400"/>
          </a:xfrm>
          <a:prstGeom prst="straightConnector1">
            <a:avLst/>
          </a:prstGeom>
          <a:ln w="38100">
            <a:solidFill>
              <a:schemeClr val="accent2"/>
            </a:solidFill>
            <a:headEnd type="arrow"/>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23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Use Experience to Bias Presentation</a:t>
            </a:r>
            <a:endParaRPr lang="en-US" dirty="0"/>
          </a:p>
        </p:txBody>
      </p:sp>
      <p:pic>
        <p:nvPicPr>
          <p:cNvPr id="5" name="Picture 4"/>
          <p:cNvPicPr>
            <a:picLocks noChangeAspect="1"/>
          </p:cNvPicPr>
          <p:nvPr/>
        </p:nvPicPr>
        <p:blipFill>
          <a:blip r:embed="rId3"/>
          <a:stretch>
            <a:fillRect/>
          </a:stretch>
        </p:blipFill>
        <p:spPr>
          <a:xfrm>
            <a:off x="1460500" y="1828800"/>
            <a:ext cx="6223000" cy="4572000"/>
          </a:xfrm>
          <a:prstGeom prst="rect">
            <a:avLst/>
          </a:prstGeom>
        </p:spPr>
      </p:pic>
      <p:pic>
        <p:nvPicPr>
          <p:cNvPr id="6" name="Picture 5"/>
          <p:cNvPicPr>
            <a:picLocks noChangeAspect="1"/>
          </p:cNvPicPr>
          <p:nvPr/>
        </p:nvPicPr>
        <p:blipFill>
          <a:blip r:embed="rId4"/>
          <a:stretch>
            <a:fillRect/>
          </a:stretch>
        </p:blipFill>
        <p:spPr>
          <a:xfrm>
            <a:off x="1993392" y="2953512"/>
            <a:ext cx="3872411" cy="1097280"/>
          </a:xfrm>
          <a:prstGeom prst="rect">
            <a:avLst/>
          </a:prstGeom>
          <a:ln>
            <a:solidFill>
              <a:schemeClr val="tx2"/>
            </a:solidFill>
          </a:ln>
        </p:spPr>
      </p:pic>
      <p:pic>
        <p:nvPicPr>
          <p:cNvPr id="7" name="Picture 6"/>
          <p:cNvPicPr>
            <a:picLocks noChangeAspect="1"/>
          </p:cNvPicPr>
          <p:nvPr/>
        </p:nvPicPr>
        <p:blipFill>
          <a:blip r:embed="rId4"/>
          <a:stretch>
            <a:fillRect/>
          </a:stretch>
        </p:blipFill>
        <p:spPr>
          <a:xfrm>
            <a:off x="1993392" y="5248656"/>
            <a:ext cx="3872411" cy="1097280"/>
          </a:xfrm>
          <a:prstGeom prst="rect">
            <a:avLst/>
          </a:prstGeom>
          <a:ln>
            <a:solidFill>
              <a:schemeClr val="tx2"/>
            </a:solidFill>
          </a:ln>
        </p:spPr>
      </p:pic>
      <p:sp>
        <p:nvSpPr>
          <p:cNvPr id="8" name="Rectangle 7"/>
          <p:cNvSpPr/>
          <p:nvPr/>
        </p:nvSpPr>
        <p:spPr>
          <a:xfrm>
            <a:off x="2138897" y="4579431"/>
            <a:ext cx="3581400" cy="614361"/>
          </a:xfrm>
          <a:prstGeom prst="rect">
            <a:avLst/>
          </a:prstGeom>
          <a:solidFill>
            <a:schemeClr val="accent2">
              <a:alpha val="30196"/>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37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Change Blind Search Experience</a:t>
            </a:r>
            <a:endParaRPr lang="en-US" dirty="0"/>
          </a:p>
        </p:txBody>
      </p:sp>
      <p:pic>
        <p:nvPicPr>
          <p:cNvPr id="8" name="Picture 8" descr="num-3-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175" y="1979612"/>
            <a:ext cx="5073650"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2035175" y="1979612"/>
            <a:ext cx="5073650" cy="3811588"/>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FontTx/>
              <a:buChar char="•"/>
            </a:pPr>
            <a:endParaRPr lang="en-US" altLang="en-US"/>
          </a:p>
        </p:txBody>
      </p:sp>
      <p:pic>
        <p:nvPicPr>
          <p:cNvPr id="10" name="Picture 12" descr="num-3-3"/>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5175" y="1979612"/>
            <a:ext cx="5073650"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99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Web Changes Everything</a:t>
            </a:r>
            <a:endParaRPr lang="en-US" dirty="0"/>
          </a:p>
        </p:txBody>
      </p:sp>
      <p:sp>
        <p:nvSpPr>
          <p:cNvPr id="3" name="Line 3"/>
          <p:cNvSpPr>
            <a:spLocks noChangeShapeType="1"/>
          </p:cNvSpPr>
          <p:nvPr/>
        </p:nvSpPr>
        <p:spPr bwMode="auto">
          <a:xfrm flipV="1">
            <a:off x="461963" y="3228975"/>
            <a:ext cx="8521700" cy="0"/>
          </a:xfrm>
          <a:prstGeom prst="line">
            <a:avLst/>
          </a:prstGeom>
          <a:noFill/>
          <a:ln w="76200">
            <a:solidFill>
              <a:schemeClr val="tx2"/>
            </a:solidFill>
            <a:round/>
            <a:headEnd/>
            <a:tailEnd/>
          </a:ln>
        </p:spPr>
        <p:txBody>
          <a:bodyPr>
            <a:spAutoFit/>
          </a:bodyPr>
          <a:lstStyle/>
          <a:p>
            <a:endParaRPr lang="en-US"/>
          </a:p>
        </p:txBody>
      </p:sp>
      <p:grpSp>
        <p:nvGrpSpPr>
          <p:cNvPr id="4" name="Group 4"/>
          <p:cNvGrpSpPr>
            <a:grpSpLocks/>
          </p:cNvGrpSpPr>
          <p:nvPr/>
        </p:nvGrpSpPr>
        <p:grpSpPr bwMode="auto">
          <a:xfrm>
            <a:off x="638176" y="1754191"/>
            <a:ext cx="8162936" cy="1414464"/>
            <a:chOff x="402" y="989"/>
            <a:chExt cx="5142" cy="891"/>
          </a:xfrm>
        </p:grpSpPr>
        <p:pic>
          <p:nvPicPr>
            <p:cNvPr id="5" name="Picture 5"/>
            <p:cNvPicPr>
              <a:picLocks noChangeAspect="1" noChangeArrowheads="1"/>
            </p:cNvPicPr>
            <p:nvPr/>
          </p:nvPicPr>
          <p:blipFill>
            <a:blip r:embed="rId3" cstate="print"/>
            <a:srcRect/>
            <a:stretch>
              <a:fillRect/>
            </a:stretch>
          </p:blipFill>
          <p:spPr bwMode="auto">
            <a:xfrm>
              <a:off x="3375" y="1419"/>
              <a:ext cx="384" cy="351"/>
            </a:xfrm>
            <a:prstGeom prst="rect">
              <a:avLst/>
            </a:prstGeom>
            <a:noFill/>
            <a:ln w="9525" algn="ctr">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3020" y="989"/>
              <a:ext cx="387" cy="354"/>
            </a:xfrm>
            <a:prstGeom prst="rect">
              <a:avLst/>
            </a:prstGeom>
            <a:noFill/>
            <a:ln w="9525" algn="ctr">
              <a:noFill/>
              <a:miter lim="800000"/>
              <a:headEnd/>
              <a:tailEnd/>
            </a:ln>
          </p:spPr>
        </p:pic>
        <p:pic>
          <p:nvPicPr>
            <p:cNvPr id="7" name="Picture 7"/>
            <p:cNvPicPr>
              <a:picLocks noChangeAspect="1" noChangeArrowheads="1"/>
            </p:cNvPicPr>
            <p:nvPr/>
          </p:nvPicPr>
          <p:blipFill>
            <a:blip r:embed="rId5" cstate="print"/>
            <a:srcRect/>
            <a:stretch>
              <a:fillRect/>
            </a:stretch>
          </p:blipFill>
          <p:spPr bwMode="auto">
            <a:xfrm>
              <a:off x="2986" y="1060"/>
              <a:ext cx="387" cy="387"/>
            </a:xfrm>
            <a:prstGeom prst="rect">
              <a:avLst/>
            </a:prstGeom>
            <a:noFill/>
            <a:ln w="9525" algn="ctr">
              <a:noFill/>
              <a:miter lim="800000"/>
              <a:headEnd/>
              <a:tailEnd/>
            </a:ln>
          </p:spPr>
        </p:pic>
        <p:pic>
          <p:nvPicPr>
            <p:cNvPr id="8" name="Picture 8"/>
            <p:cNvPicPr>
              <a:picLocks noChangeAspect="1" noChangeArrowheads="1"/>
            </p:cNvPicPr>
            <p:nvPr/>
          </p:nvPicPr>
          <p:blipFill>
            <a:blip r:embed="rId4" cstate="print"/>
            <a:srcRect/>
            <a:stretch>
              <a:fillRect/>
            </a:stretch>
          </p:blipFill>
          <p:spPr bwMode="auto">
            <a:xfrm>
              <a:off x="2962" y="1140"/>
              <a:ext cx="387" cy="354"/>
            </a:xfrm>
            <a:prstGeom prst="rect">
              <a:avLst/>
            </a:prstGeom>
            <a:noFill/>
            <a:ln w="9525" algn="ctr">
              <a:noFill/>
              <a:miter lim="800000"/>
              <a:headEnd/>
              <a:tailEnd/>
            </a:ln>
          </p:spPr>
        </p:pic>
        <p:pic>
          <p:nvPicPr>
            <p:cNvPr id="9" name="Picture 9"/>
            <p:cNvPicPr>
              <a:picLocks noChangeAspect="1" noChangeArrowheads="1"/>
            </p:cNvPicPr>
            <p:nvPr/>
          </p:nvPicPr>
          <p:blipFill>
            <a:blip r:embed="rId4" cstate="print"/>
            <a:srcRect/>
            <a:stretch>
              <a:fillRect/>
            </a:stretch>
          </p:blipFill>
          <p:spPr bwMode="auto">
            <a:xfrm>
              <a:off x="2927" y="1215"/>
              <a:ext cx="387" cy="354"/>
            </a:xfrm>
            <a:prstGeom prst="rect">
              <a:avLst/>
            </a:prstGeom>
            <a:noFill/>
            <a:ln w="9525" algn="ctr">
              <a:noFill/>
              <a:miter lim="800000"/>
              <a:headEnd/>
              <a:tailEnd/>
            </a:ln>
          </p:spPr>
        </p:pic>
        <p:pic>
          <p:nvPicPr>
            <p:cNvPr id="10" name="Picture 10"/>
            <p:cNvPicPr>
              <a:picLocks noChangeAspect="1" noChangeArrowheads="1"/>
            </p:cNvPicPr>
            <p:nvPr/>
          </p:nvPicPr>
          <p:blipFill>
            <a:blip r:embed="rId4" cstate="print"/>
            <a:srcRect/>
            <a:stretch>
              <a:fillRect/>
            </a:stretch>
          </p:blipFill>
          <p:spPr bwMode="auto">
            <a:xfrm>
              <a:off x="2901" y="1286"/>
              <a:ext cx="387" cy="354"/>
            </a:xfrm>
            <a:prstGeom prst="rect">
              <a:avLst/>
            </a:prstGeom>
            <a:noFill/>
            <a:ln w="9525" algn="ctr">
              <a:noFill/>
              <a:miter lim="800000"/>
              <a:headEnd/>
              <a:tailEnd/>
            </a:ln>
          </p:spPr>
        </p:pic>
        <p:pic>
          <p:nvPicPr>
            <p:cNvPr id="11" name="Picture 11"/>
            <p:cNvPicPr>
              <a:picLocks noChangeAspect="1" noChangeArrowheads="1"/>
            </p:cNvPicPr>
            <p:nvPr/>
          </p:nvPicPr>
          <p:blipFill>
            <a:blip r:embed="rId4" cstate="print"/>
            <a:srcRect/>
            <a:stretch>
              <a:fillRect/>
            </a:stretch>
          </p:blipFill>
          <p:spPr bwMode="auto">
            <a:xfrm>
              <a:off x="2879" y="1352"/>
              <a:ext cx="387" cy="354"/>
            </a:xfrm>
            <a:prstGeom prst="rect">
              <a:avLst/>
            </a:prstGeom>
            <a:noFill/>
            <a:ln w="9525" algn="ctr">
              <a:noFill/>
              <a:miter lim="800000"/>
              <a:headEnd/>
              <a:tailEnd/>
            </a:ln>
          </p:spPr>
        </p:pic>
        <p:pic>
          <p:nvPicPr>
            <p:cNvPr id="12" name="Picture 12"/>
            <p:cNvPicPr>
              <a:picLocks noChangeAspect="1" noChangeArrowheads="1"/>
            </p:cNvPicPr>
            <p:nvPr/>
          </p:nvPicPr>
          <p:blipFill>
            <a:blip r:embed="rId4" cstate="print"/>
            <a:srcRect/>
            <a:stretch>
              <a:fillRect/>
            </a:stretch>
          </p:blipFill>
          <p:spPr bwMode="auto">
            <a:xfrm>
              <a:off x="2858" y="1451"/>
              <a:ext cx="387" cy="354"/>
            </a:xfrm>
            <a:prstGeom prst="rect">
              <a:avLst/>
            </a:prstGeom>
            <a:noFill/>
            <a:ln w="9525" algn="ctr">
              <a:noFill/>
              <a:miter lim="800000"/>
              <a:headEnd/>
              <a:tailEnd/>
            </a:ln>
          </p:spPr>
        </p:pic>
        <p:pic>
          <p:nvPicPr>
            <p:cNvPr id="13" name="Picture 13"/>
            <p:cNvPicPr>
              <a:picLocks noChangeAspect="1" noChangeArrowheads="1"/>
            </p:cNvPicPr>
            <p:nvPr/>
          </p:nvPicPr>
          <p:blipFill>
            <a:blip r:embed="rId6" cstate="print"/>
            <a:srcRect/>
            <a:stretch>
              <a:fillRect/>
            </a:stretch>
          </p:blipFill>
          <p:spPr bwMode="auto">
            <a:xfrm>
              <a:off x="2134" y="1187"/>
              <a:ext cx="356" cy="347"/>
            </a:xfrm>
            <a:prstGeom prst="rect">
              <a:avLst/>
            </a:prstGeom>
            <a:noFill/>
            <a:ln w="9525" algn="ctr">
              <a:noFill/>
              <a:miter lim="800000"/>
              <a:headEnd/>
              <a:tailEnd/>
            </a:ln>
          </p:spPr>
        </p:pic>
        <p:pic>
          <p:nvPicPr>
            <p:cNvPr id="14" name="Picture 14"/>
            <p:cNvPicPr>
              <a:picLocks noChangeAspect="1" noChangeArrowheads="1"/>
            </p:cNvPicPr>
            <p:nvPr/>
          </p:nvPicPr>
          <p:blipFill>
            <a:blip r:embed="rId6" cstate="print"/>
            <a:srcRect/>
            <a:stretch>
              <a:fillRect/>
            </a:stretch>
          </p:blipFill>
          <p:spPr bwMode="auto">
            <a:xfrm>
              <a:off x="2108" y="1267"/>
              <a:ext cx="356" cy="347"/>
            </a:xfrm>
            <a:prstGeom prst="rect">
              <a:avLst/>
            </a:prstGeom>
            <a:noFill/>
            <a:ln w="9525" algn="ctr">
              <a:noFill/>
              <a:miter lim="800000"/>
              <a:headEnd/>
              <a:tailEnd/>
            </a:ln>
          </p:spPr>
        </p:pic>
        <p:pic>
          <p:nvPicPr>
            <p:cNvPr id="15" name="Picture 15"/>
            <p:cNvPicPr>
              <a:picLocks noChangeAspect="1" noChangeArrowheads="1"/>
            </p:cNvPicPr>
            <p:nvPr/>
          </p:nvPicPr>
          <p:blipFill>
            <a:blip r:embed="rId6" cstate="print"/>
            <a:srcRect/>
            <a:stretch>
              <a:fillRect/>
            </a:stretch>
          </p:blipFill>
          <p:spPr bwMode="auto">
            <a:xfrm>
              <a:off x="2078" y="1351"/>
              <a:ext cx="356" cy="347"/>
            </a:xfrm>
            <a:prstGeom prst="rect">
              <a:avLst/>
            </a:prstGeom>
            <a:noFill/>
            <a:ln w="9525" algn="ctr">
              <a:noFill/>
              <a:miter lim="800000"/>
              <a:headEnd/>
              <a:tailEnd/>
            </a:ln>
          </p:spPr>
        </p:pic>
        <p:pic>
          <p:nvPicPr>
            <p:cNvPr id="16" name="Picture 16"/>
            <p:cNvPicPr>
              <a:picLocks noChangeAspect="1" noChangeArrowheads="1"/>
            </p:cNvPicPr>
            <p:nvPr/>
          </p:nvPicPr>
          <p:blipFill>
            <a:blip r:embed="rId6" cstate="print"/>
            <a:srcRect/>
            <a:stretch>
              <a:fillRect/>
            </a:stretch>
          </p:blipFill>
          <p:spPr bwMode="auto">
            <a:xfrm>
              <a:off x="2044" y="1439"/>
              <a:ext cx="356" cy="347"/>
            </a:xfrm>
            <a:prstGeom prst="rect">
              <a:avLst/>
            </a:prstGeom>
            <a:noFill/>
            <a:ln w="9525" algn="ctr">
              <a:noFill/>
              <a:miter lim="800000"/>
              <a:headEnd/>
              <a:tailEnd/>
            </a:ln>
          </p:spPr>
        </p:pic>
        <p:pic>
          <p:nvPicPr>
            <p:cNvPr id="17" name="Picture 17"/>
            <p:cNvPicPr>
              <a:picLocks noChangeAspect="1" noChangeArrowheads="1"/>
            </p:cNvPicPr>
            <p:nvPr/>
          </p:nvPicPr>
          <p:blipFill>
            <a:blip r:embed="rId7" cstate="print"/>
            <a:srcRect/>
            <a:stretch>
              <a:fillRect/>
            </a:stretch>
          </p:blipFill>
          <p:spPr bwMode="auto">
            <a:xfrm>
              <a:off x="402" y="1517"/>
              <a:ext cx="353" cy="344"/>
            </a:xfrm>
            <a:prstGeom prst="rect">
              <a:avLst/>
            </a:prstGeom>
            <a:noFill/>
            <a:ln w="9525" algn="ctr">
              <a:noFill/>
              <a:miter lim="800000"/>
              <a:headEnd/>
              <a:tailEnd/>
            </a:ln>
          </p:spPr>
        </p:pic>
        <p:pic>
          <p:nvPicPr>
            <p:cNvPr id="18" name="Picture 18"/>
            <p:cNvPicPr>
              <a:picLocks noChangeAspect="1" noChangeArrowheads="1"/>
            </p:cNvPicPr>
            <p:nvPr/>
          </p:nvPicPr>
          <p:blipFill>
            <a:blip r:embed="rId8" cstate="print"/>
            <a:srcRect/>
            <a:stretch>
              <a:fillRect/>
            </a:stretch>
          </p:blipFill>
          <p:spPr bwMode="auto">
            <a:xfrm>
              <a:off x="807" y="1520"/>
              <a:ext cx="359" cy="350"/>
            </a:xfrm>
            <a:prstGeom prst="rect">
              <a:avLst/>
            </a:prstGeom>
            <a:noFill/>
            <a:ln w="9525" algn="ctr">
              <a:noFill/>
              <a:miter lim="800000"/>
              <a:headEnd/>
              <a:tailEnd/>
            </a:ln>
          </p:spPr>
        </p:pic>
        <p:pic>
          <p:nvPicPr>
            <p:cNvPr id="19" name="Picture 19"/>
            <p:cNvPicPr>
              <a:picLocks noChangeAspect="1" noChangeArrowheads="1"/>
            </p:cNvPicPr>
            <p:nvPr/>
          </p:nvPicPr>
          <p:blipFill>
            <a:blip r:embed="rId9" cstate="print"/>
            <a:srcRect/>
            <a:stretch>
              <a:fillRect/>
            </a:stretch>
          </p:blipFill>
          <p:spPr bwMode="auto">
            <a:xfrm>
              <a:off x="1210" y="1518"/>
              <a:ext cx="357" cy="348"/>
            </a:xfrm>
            <a:prstGeom prst="rect">
              <a:avLst/>
            </a:prstGeom>
            <a:noFill/>
            <a:ln w="9525" algn="ctr">
              <a:noFill/>
              <a:miter lim="800000"/>
              <a:headEnd/>
              <a:tailEnd/>
            </a:ln>
          </p:spPr>
        </p:pic>
        <p:pic>
          <p:nvPicPr>
            <p:cNvPr id="20" name="Picture 20"/>
            <p:cNvPicPr>
              <a:picLocks noChangeAspect="1" noChangeArrowheads="1"/>
            </p:cNvPicPr>
            <p:nvPr/>
          </p:nvPicPr>
          <p:blipFill>
            <a:blip r:embed="rId6" cstate="print"/>
            <a:srcRect/>
            <a:stretch>
              <a:fillRect/>
            </a:stretch>
          </p:blipFill>
          <p:spPr bwMode="auto">
            <a:xfrm>
              <a:off x="2022" y="1523"/>
              <a:ext cx="356" cy="347"/>
            </a:xfrm>
            <a:prstGeom prst="rect">
              <a:avLst/>
            </a:prstGeom>
            <a:noFill/>
            <a:ln w="9525" algn="ctr">
              <a:noFill/>
              <a:miter lim="800000"/>
              <a:headEnd/>
              <a:tailEnd/>
            </a:ln>
          </p:spPr>
        </p:pic>
        <p:pic>
          <p:nvPicPr>
            <p:cNvPr id="21" name="Picture 21"/>
            <p:cNvPicPr>
              <a:picLocks noChangeAspect="1" noChangeArrowheads="1"/>
            </p:cNvPicPr>
            <p:nvPr/>
          </p:nvPicPr>
          <p:blipFill>
            <a:blip r:embed="rId4" cstate="print"/>
            <a:srcRect/>
            <a:stretch>
              <a:fillRect/>
            </a:stretch>
          </p:blipFill>
          <p:spPr bwMode="auto">
            <a:xfrm>
              <a:off x="2850" y="1510"/>
              <a:ext cx="387" cy="354"/>
            </a:xfrm>
            <a:prstGeom prst="rect">
              <a:avLst/>
            </a:prstGeom>
            <a:noFill/>
            <a:ln w="9525" algn="ctr">
              <a:noFill/>
              <a:miter lim="800000"/>
              <a:headEnd/>
              <a:tailEnd/>
            </a:ln>
          </p:spPr>
        </p:pic>
        <p:pic>
          <p:nvPicPr>
            <p:cNvPr id="22" name="Picture 22"/>
            <p:cNvPicPr>
              <a:picLocks noChangeAspect="1" noChangeArrowheads="1"/>
            </p:cNvPicPr>
            <p:nvPr/>
          </p:nvPicPr>
          <p:blipFill>
            <a:blip r:embed="rId3" cstate="print"/>
            <a:srcRect/>
            <a:stretch>
              <a:fillRect/>
            </a:stretch>
          </p:blipFill>
          <p:spPr bwMode="auto">
            <a:xfrm>
              <a:off x="3304" y="1525"/>
              <a:ext cx="384" cy="351"/>
            </a:xfrm>
            <a:prstGeom prst="rect">
              <a:avLst/>
            </a:prstGeom>
            <a:noFill/>
            <a:ln w="9525" algn="ctr">
              <a:noFill/>
              <a:miter lim="800000"/>
              <a:headEnd/>
              <a:tailEnd/>
            </a:ln>
          </p:spPr>
        </p:pic>
        <p:pic>
          <p:nvPicPr>
            <p:cNvPr id="23" name="Picture 23"/>
            <p:cNvPicPr>
              <a:picLocks noChangeAspect="1" noChangeArrowheads="1"/>
            </p:cNvPicPr>
            <p:nvPr/>
          </p:nvPicPr>
          <p:blipFill>
            <a:blip r:embed="rId10" cstate="print"/>
            <a:srcRect/>
            <a:stretch>
              <a:fillRect/>
            </a:stretch>
          </p:blipFill>
          <p:spPr bwMode="auto">
            <a:xfrm>
              <a:off x="5135" y="1358"/>
              <a:ext cx="409" cy="374"/>
            </a:xfrm>
            <a:prstGeom prst="rect">
              <a:avLst/>
            </a:prstGeom>
            <a:noFill/>
            <a:ln w="9525" algn="ctr">
              <a:noFill/>
              <a:miter lim="800000"/>
              <a:headEnd/>
              <a:tailEnd/>
            </a:ln>
          </p:spPr>
        </p:pic>
        <p:pic>
          <p:nvPicPr>
            <p:cNvPr id="24" name="Picture 24"/>
            <p:cNvPicPr>
              <a:picLocks noChangeAspect="1" noChangeArrowheads="1"/>
            </p:cNvPicPr>
            <p:nvPr/>
          </p:nvPicPr>
          <p:blipFill>
            <a:blip r:embed="rId11" cstate="print"/>
            <a:srcRect/>
            <a:stretch>
              <a:fillRect/>
            </a:stretch>
          </p:blipFill>
          <p:spPr bwMode="auto">
            <a:xfrm>
              <a:off x="4254" y="1295"/>
              <a:ext cx="398" cy="364"/>
            </a:xfrm>
            <a:prstGeom prst="rect">
              <a:avLst/>
            </a:prstGeom>
            <a:noFill/>
            <a:ln w="9525" algn="ctr">
              <a:noFill/>
              <a:miter lim="800000"/>
              <a:headEnd/>
              <a:tailEnd/>
            </a:ln>
          </p:spPr>
        </p:pic>
        <p:pic>
          <p:nvPicPr>
            <p:cNvPr id="25" name="Picture 25"/>
            <p:cNvPicPr>
              <a:picLocks noChangeAspect="1" noChangeArrowheads="1"/>
            </p:cNvPicPr>
            <p:nvPr/>
          </p:nvPicPr>
          <p:blipFill>
            <a:blip r:embed="rId11" cstate="print"/>
            <a:srcRect/>
            <a:stretch>
              <a:fillRect/>
            </a:stretch>
          </p:blipFill>
          <p:spPr bwMode="auto">
            <a:xfrm>
              <a:off x="4220" y="1367"/>
              <a:ext cx="398" cy="364"/>
            </a:xfrm>
            <a:prstGeom prst="rect">
              <a:avLst/>
            </a:prstGeom>
            <a:noFill/>
            <a:ln w="9525" algn="ctr">
              <a:noFill/>
              <a:miter lim="800000"/>
              <a:headEnd/>
              <a:tailEnd/>
            </a:ln>
          </p:spPr>
        </p:pic>
        <p:pic>
          <p:nvPicPr>
            <p:cNvPr id="26" name="Picture 26"/>
            <p:cNvPicPr>
              <a:picLocks noChangeAspect="1" noChangeArrowheads="1"/>
            </p:cNvPicPr>
            <p:nvPr/>
          </p:nvPicPr>
          <p:blipFill>
            <a:blip r:embed="rId11" cstate="print"/>
            <a:srcRect/>
            <a:stretch>
              <a:fillRect/>
            </a:stretch>
          </p:blipFill>
          <p:spPr bwMode="auto">
            <a:xfrm>
              <a:off x="4171" y="1423"/>
              <a:ext cx="398" cy="364"/>
            </a:xfrm>
            <a:prstGeom prst="rect">
              <a:avLst/>
            </a:prstGeom>
            <a:noFill/>
            <a:ln w="9525" algn="ctr">
              <a:noFill/>
              <a:miter lim="800000"/>
              <a:headEnd/>
              <a:tailEnd/>
            </a:ln>
          </p:spPr>
        </p:pic>
        <p:pic>
          <p:nvPicPr>
            <p:cNvPr id="27" name="Picture 27"/>
            <p:cNvPicPr>
              <a:picLocks noChangeAspect="1" noChangeArrowheads="1"/>
            </p:cNvPicPr>
            <p:nvPr/>
          </p:nvPicPr>
          <p:blipFill>
            <a:blip r:embed="rId11" cstate="print"/>
            <a:srcRect/>
            <a:stretch>
              <a:fillRect/>
            </a:stretch>
          </p:blipFill>
          <p:spPr bwMode="auto">
            <a:xfrm>
              <a:off x="4118" y="1516"/>
              <a:ext cx="398" cy="364"/>
            </a:xfrm>
            <a:prstGeom prst="rect">
              <a:avLst/>
            </a:prstGeom>
            <a:noFill/>
            <a:ln w="9525" algn="ctr">
              <a:noFill/>
              <a:miter lim="800000"/>
              <a:headEnd/>
              <a:tailEnd/>
            </a:ln>
          </p:spPr>
        </p:pic>
        <p:pic>
          <p:nvPicPr>
            <p:cNvPr id="28" name="Picture 28"/>
            <p:cNvPicPr>
              <a:picLocks noChangeAspect="1" noChangeArrowheads="1"/>
            </p:cNvPicPr>
            <p:nvPr/>
          </p:nvPicPr>
          <p:blipFill>
            <a:blip r:embed="rId10" cstate="print"/>
            <a:srcRect/>
            <a:stretch>
              <a:fillRect/>
            </a:stretch>
          </p:blipFill>
          <p:spPr bwMode="auto">
            <a:xfrm>
              <a:off x="5077" y="1422"/>
              <a:ext cx="409" cy="374"/>
            </a:xfrm>
            <a:prstGeom prst="rect">
              <a:avLst/>
            </a:prstGeom>
            <a:noFill/>
            <a:ln w="9525" algn="ctr">
              <a:noFill/>
              <a:miter lim="800000"/>
              <a:headEnd/>
              <a:tailEnd/>
            </a:ln>
          </p:spPr>
        </p:pic>
        <p:pic>
          <p:nvPicPr>
            <p:cNvPr id="29" name="Picture 29"/>
            <p:cNvPicPr>
              <a:picLocks noChangeAspect="1" noChangeArrowheads="1"/>
            </p:cNvPicPr>
            <p:nvPr/>
          </p:nvPicPr>
          <p:blipFill>
            <a:blip r:embed="rId10" cstate="print"/>
            <a:srcRect/>
            <a:stretch>
              <a:fillRect/>
            </a:stretch>
          </p:blipFill>
          <p:spPr bwMode="auto">
            <a:xfrm>
              <a:off x="5010" y="1494"/>
              <a:ext cx="409" cy="374"/>
            </a:xfrm>
            <a:prstGeom prst="rect">
              <a:avLst/>
            </a:prstGeom>
            <a:noFill/>
            <a:ln w="9525" algn="ctr">
              <a:noFill/>
              <a:miter lim="800000"/>
              <a:headEnd/>
              <a:tailEnd/>
            </a:ln>
          </p:spPr>
        </p:pic>
      </p:grpSp>
      <p:sp>
        <p:nvSpPr>
          <p:cNvPr id="30" name="Text Box 30"/>
          <p:cNvSpPr txBox="1">
            <a:spLocks noChangeArrowheads="1"/>
          </p:cNvSpPr>
          <p:nvPr/>
        </p:nvSpPr>
        <p:spPr bwMode="auto">
          <a:xfrm>
            <a:off x="711200" y="3319463"/>
            <a:ext cx="8148384" cy="246221"/>
          </a:xfrm>
          <a:prstGeom prst="rect">
            <a:avLst/>
          </a:prstGeom>
          <a:noFill/>
          <a:ln w="9525" algn="ctr">
            <a:noFill/>
            <a:miter lim="800000"/>
            <a:headEnd/>
            <a:tailEnd/>
          </a:ln>
        </p:spPr>
        <p:txBody>
          <a:bodyPr wrap="none">
            <a:spAutoFit/>
          </a:bodyPr>
          <a:lstStyle/>
          <a:p>
            <a:r>
              <a:rPr lang="en-US" sz="1000" dirty="0" smtClean="0">
                <a:solidFill>
                  <a:schemeClr val="tx2"/>
                </a:solidFill>
              </a:rPr>
              <a:t>January	February	March 	April    	May        	June	July   	August     	September</a:t>
            </a:r>
            <a:endParaRPr lang="en-US" sz="1000" dirty="0">
              <a:solidFill>
                <a:schemeClr val="tx2"/>
              </a:solidFill>
            </a:endParaRPr>
          </a:p>
        </p:txBody>
      </p:sp>
      <p:sp>
        <p:nvSpPr>
          <p:cNvPr id="31" name="Text Box 31"/>
          <p:cNvSpPr txBox="1">
            <a:spLocks noChangeArrowheads="1"/>
          </p:cNvSpPr>
          <p:nvPr/>
        </p:nvSpPr>
        <p:spPr bwMode="auto">
          <a:xfrm>
            <a:off x="166688" y="1960563"/>
            <a:ext cx="1899559" cy="400110"/>
          </a:xfrm>
          <a:prstGeom prst="rect">
            <a:avLst/>
          </a:prstGeom>
          <a:noFill/>
          <a:ln w="9525" algn="ctr">
            <a:noFill/>
            <a:miter lim="800000"/>
            <a:headEnd/>
            <a:tailEnd/>
          </a:ln>
        </p:spPr>
        <p:txBody>
          <a:bodyPr wrap="none">
            <a:spAutoFit/>
          </a:bodyPr>
          <a:lstStyle/>
          <a:p>
            <a:r>
              <a:rPr lang="en-US" sz="2000" dirty="0">
                <a:solidFill>
                  <a:schemeClr val="tx2"/>
                </a:solidFill>
              </a:rPr>
              <a:t>Content Changes</a:t>
            </a:r>
          </a:p>
        </p:txBody>
      </p:sp>
      <p:sp>
        <p:nvSpPr>
          <p:cNvPr id="33" name="Text Box 32"/>
          <p:cNvSpPr txBox="1">
            <a:spLocks noChangeArrowheads="1"/>
          </p:cNvSpPr>
          <p:nvPr/>
        </p:nvSpPr>
        <p:spPr bwMode="auto">
          <a:xfrm>
            <a:off x="176213" y="5416550"/>
            <a:ext cx="1638300" cy="400050"/>
          </a:xfrm>
          <a:prstGeom prst="rect">
            <a:avLst/>
          </a:prstGeom>
          <a:noFill/>
          <a:ln w="9525" algn="ctr">
            <a:noFill/>
            <a:miter lim="800000"/>
            <a:headEnd/>
            <a:tailEnd/>
          </a:ln>
        </p:spPr>
        <p:txBody>
          <a:bodyPr wrap="none">
            <a:spAutoFit/>
          </a:bodyPr>
          <a:lstStyle/>
          <a:p>
            <a:r>
              <a:rPr lang="en-US" sz="2000" dirty="0" smtClean="0">
                <a:solidFill>
                  <a:schemeClr val="accent1"/>
                </a:solidFill>
              </a:rPr>
              <a:t>People Revisit</a:t>
            </a:r>
            <a:endParaRPr lang="en-US" sz="2000" dirty="0">
              <a:solidFill>
                <a:schemeClr val="accent1"/>
              </a:solidFill>
            </a:endParaRPr>
          </a:p>
        </p:txBody>
      </p:sp>
      <p:grpSp>
        <p:nvGrpSpPr>
          <p:cNvPr id="70" name="Group 69"/>
          <p:cNvGrpSpPr/>
          <p:nvPr/>
        </p:nvGrpSpPr>
        <p:grpSpPr>
          <a:xfrm>
            <a:off x="381001" y="4403725"/>
            <a:ext cx="8521700" cy="1047750"/>
            <a:chOff x="381001" y="4403725"/>
            <a:chExt cx="8521700" cy="1047750"/>
          </a:xfrm>
        </p:grpSpPr>
        <p:sp>
          <p:nvSpPr>
            <p:cNvPr id="38" name="Line 37"/>
            <p:cNvSpPr>
              <a:spLocks noChangeShapeType="1"/>
            </p:cNvSpPr>
            <p:nvPr/>
          </p:nvSpPr>
          <p:spPr bwMode="auto">
            <a:xfrm flipV="1">
              <a:off x="381001" y="4724400"/>
              <a:ext cx="8521700" cy="0"/>
            </a:xfrm>
            <a:prstGeom prst="line">
              <a:avLst/>
            </a:prstGeom>
            <a:noFill/>
            <a:ln w="76200">
              <a:solidFill>
                <a:schemeClr val="accent1"/>
              </a:solidFill>
              <a:round/>
              <a:headEnd/>
              <a:tailEnd/>
            </a:ln>
          </p:spPr>
          <p:txBody>
            <a:bodyPr>
              <a:spAutoFit/>
            </a:bodyPr>
            <a:lstStyle/>
            <a:p>
              <a:endParaRPr lang="en-US"/>
            </a:p>
          </p:txBody>
        </p:sp>
        <p:sp>
          <p:nvSpPr>
            <p:cNvPr id="39" name="Text Box 38"/>
            <p:cNvSpPr txBox="1">
              <a:spLocks noChangeArrowheads="1"/>
            </p:cNvSpPr>
            <p:nvPr/>
          </p:nvSpPr>
          <p:spPr bwMode="auto">
            <a:xfrm>
              <a:off x="720726" y="4403725"/>
              <a:ext cx="8148638" cy="246063"/>
            </a:xfrm>
            <a:prstGeom prst="rect">
              <a:avLst/>
            </a:prstGeom>
            <a:noFill/>
            <a:ln w="9525" algn="ctr">
              <a:noFill/>
              <a:miter lim="800000"/>
              <a:headEnd/>
              <a:tailEnd/>
            </a:ln>
          </p:spPr>
          <p:txBody>
            <a:bodyPr wrap="none">
              <a:spAutoFit/>
            </a:bodyPr>
            <a:lstStyle/>
            <a:p>
              <a:r>
                <a:rPr lang="en-US" sz="1000" dirty="0" smtClean="0">
                  <a:solidFill>
                    <a:schemeClr val="accent1">
                      <a:lumMod val="75000"/>
                    </a:schemeClr>
                  </a:solidFill>
                </a:rPr>
                <a:t>January	February	March 	April    	May        	June	July   	August     	September</a:t>
              </a:r>
              <a:endParaRPr lang="en-US" sz="1000" dirty="0">
                <a:solidFill>
                  <a:schemeClr val="accent1">
                    <a:lumMod val="75000"/>
                  </a:schemeClr>
                </a:solidFill>
              </a:endParaRPr>
            </a:p>
          </p:txBody>
        </p:sp>
        <p:pic>
          <p:nvPicPr>
            <p:cNvPr id="40" name="Picture 39"/>
            <p:cNvPicPr>
              <a:picLocks noChangeAspect="1" noChangeArrowheads="1"/>
            </p:cNvPicPr>
            <p:nvPr/>
          </p:nvPicPr>
          <p:blipFill>
            <a:blip r:embed="rId8" cstate="print"/>
            <a:srcRect/>
            <a:stretch>
              <a:fillRect/>
            </a:stretch>
          </p:blipFill>
          <p:spPr bwMode="auto">
            <a:xfrm>
              <a:off x="1227138" y="4816475"/>
              <a:ext cx="569913" cy="555625"/>
            </a:xfrm>
            <a:prstGeom prst="rect">
              <a:avLst/>
            </a:prstGeom>
            <a:noFill/>
            <a:ln w="9525" algn="ctr">
              <a:noFill/>
              <a:miter lim="800000"/>
              <a:headEnd/>
              <a:tailEnd/>
            </a:ln>
          </p:spPr>
        </p:pic>
        <p:pic>
          <p:nvPicPr>
            <p:cNvPr id="41" name="Picture 40"/>
            <p:cNvPicPr>
              <a:picLocks noChangeAspect="1" noChangeArrowheads="1"/>
            </p:cNvPicPr>
            <p:nvPr/>
          </p:nvPicPr>
          <p:blipFill>
            <a:blip r:embed="rId4" cstate="print"/>
            <a:srcRect/>
            <a:stretch>
              <a:fillRect/>
            </a:stretch>
          </p:blipFill>
          <p:spPr bwMode="auto">
            <a:xfrm>
              <a:off x="4419601" y="4814888"/>
              <a:ext cx="614363" cy="561975"/>
            </a:xfrm>
            <a:prstGeom prst="rect">
              <a:avLst/>
            </a:prstGeom>
            <a:noFill/>
            <a:ln w="9525" algn="ctr">
              <a:noFill/>
              <a:miter lim="800000"/>
              <a:headEnd/>
              <a:tailEnd/>
            </a:ln>
          </p:spPr>
        </p:pic>
        <p:pic>
          <p:nvPicPr>
            <p:cNvPr id="42" name="Picture 41"/>
            <p:cNvPicPr>
              <a:picLocks noChangeAspect="1" noChangeArrowheads="1"/>
            </p:cNvPicPr>
            <p:nvPr/>
          </p:nvPicPr>
          <p:blipFill>
            <a:blip r:embed="rId10" cstate="print"/>
            <a:srcRect/>
            <a:stretch>
              <a:fillRect/>
            </a:stretch>
          </p:blipFill>
          <p:spPr bwMode="auto">
            <a:xfrm>
              <a:off x="8053388" y="4814888"/>
              <a:ext cx="649288" cy="593725"/>
            </a:xfrm>
            <a:prstGeom prst="rect">
              <a:avLst/>
            </a:prstGeom>
            <a:noFill/>
            <a:ln w="9525" algn="ctr">
              <a:noFill/>
              <a:miter lim="800000"/>
              <a:headEnd/>
              <a:tailEnd/>
            </a:ln>
          </p:spPr>
        </p:pic>
        <p:pic>
          <p:nvPicPr>
            <p:cNvPr id="43" name="Picture 42"/>
            <p:cNvPicPr>
              <a:picLocks noChangeAspect="1" noChangeArrowheads="1"/>
            </p:cNvPicPr>
            <p:nvPr/>
          </p:nvPicPr>
          <p:blipFill>
            <a:blip r:embed="rId11" cstate="print"/>
            <a:srcRect/>
            <a:stretch>
              <a:fillRect/>
            </a:stretch>
          </p:blipFill>
          <p:spPr bwMode="auto">
            <a:xfrm>
              <a:off x="7178676" y="4824413"/>
              <a:ext cx="631825" cy="577850"/>
            </a:xfrm>
            <a:prstGeom prst="rect">
              <a:avLst/>
            </a:prstGeom>
            <a:noFill/>
            <a:ln w="9525" algn="ctr">
              <a:noFill/>
              <a:miter lim="800000"/>
              <a:headEnd/>
              <a:tailEnd/>
            </a:ln>
          </p:spPr>
        </p:pic>
        <p:pic>
          <p:nvPicPr>
            <p:cNvPr id="44" name="Picture 43"/>
            <p:cNvPicPr>
              <a:picLocks noChangeAspect="1" noChangeArrowheads="1"/>
            </p:cNvPicPr>
            <p:nvPr/>
          </p:nvPicPr>
          <p:blipFill>
            <a:blip r:embed="rId4" cstate="print"/>
            <a:srcRect/>
            <a:stretch>
              <a:fillRect/>
            </a:stretch>
          </p:blipFill>
          <p:spPr bwMode="auto">
            <a:xfrm>
              <a:off x="4649788" y="4889500"/>
              <a:ext cx="614363" cy="561975"/>
            </a:xfrm>
            <a:prstGeom prst="rect">
              <a:avLst/>
            </a:prstGeom>
            <a:noFill/>
            <a:ln w="9525" algn="ctr">
              <a:noFill/>
              <a:miter lim="800000"/>
              <a:headEnd/>
              <a:tailEnd/>
            </a:ln>
          </p:spPr>
        </p:pic>
      </p:grpSp>
      <p:grpSp>
        <p:nvGrpSpPr>
          <p:cNvPr id="71" name="Group 70"/>
          <p:cNvGrpSpPr/>
          <p:nvPr/>
        </p:nvGrpSpPr>
        <p:grpSpPr>
          <a:xfrm>
            <a:off x="1519238" y="3667125"/>
            <a:ext cx="6807200" cy="641351"/>
            <a:chOff x="1519238" y="3667125"/>
            <a:chExt cx="6807200" cy="641351"/>
          </a:xfrm>
        </p:grpSpPr>
        <p:sp>
          <p:nvSpPr>
            <p:cNvPr id="34" name="Line 33"/>
            <p:cNvSpPr>
              <a:spLocks noChangeShapeType="1"/>
            </p:cNvSpPr>
            <p:nvPr/>
          </p:nvSpPr>
          <p:spPr bwMode="auto">
            <a:xfrm>
              <a:off x="1519238" y="3681413"/>
              <a:ext cx="0" cy="622300"/>
            </a:xfrm>
            <a:prstGeom prst="line">
              <a:avLst/>
            </a:prstGeom>
            <a:noFill/>
            <a:ln w="38100">
              <a:solidFill>
                <a:schemeClr val="accent1"/>
              </a:solidFill>
              <a:round/>
              <a:headEnd/>
              <a:tailEnd/>
            </a:ln>
          </p:spPr>
          <p:txBody>
            <a:bodyPr>
              <a:spAutoFit/>
            </a:bodyPr>
            <a:lstStyle/>
            <a:p>
              <a:endParaRPr lang="en-US"/>
            </a:p>
          </p:txBody>
        </p:sp>
        <p:sp>
          <p:nvSpPr>
            <p:cNvPr id="35" name="Line 34"/>
            <p:cNvSpPr>
              <a:spLocks noChangeShapeType="1"/>
            </p:cNvSpPr>
            <p:nvPr/>
          </p:nvSpPr>
          <p:spPr bwMode="auto">
            <a:xfrm>
              <a:off x="4749801" y="3667125"/>
              <a:ext cx="0" cy="623888"/>
            </a:xfrm>
            <a:prstGeom prst="line">
              <a:avLst/>
            </a:prstGeom>
            <a:noFill/>
            <a:ln w="38100">
              <a:solidFill>
                <a:schemeClr val="accent1"/>
              </a:solidFill>
              <a:round/>
              <a:headEnd/>
              <a:tailEnd/>
            </a:ln>
          </p:spPr>
          <p:txBody>
            <a:bodyPr>
              <a:spAutoFit/>
            </a:bodyPr>
            <a:lstStyle/>
            <a:p>
              <a:endParaRPr lang="en-US"/>
            </a:p>
          </p:txBody>
        </p:sp>
        <p:sp>
          <p:nvSpPr>
            <p:cNvPr id="36" name="Line 35"/>
            <p:cNvSpPr>
              <a:spLocks noChangeShapeType="1"/>
            </p:cNvSpPr>
            <p:nvPr/>
          </p:nvSpPr>
          <p:spPr bwMode="auto">
            <a:xfrm>
              <a:off x="7477126" y="3684588"/>
              <a:ext cx="0" cy="623888"/>
            </a:xfrm>
            <a:prstGeom prst="line">
              <a:avLst/>
            </a:prstGeom>
            <a:noFill/>
            <a:ln w="38100">
              <a:solidFill>
                <a:schemeClr val="accent1"/>
              </a:solidFill>
              <a:round/>
              <a:headEnd/>
              <a:tailEnd/>
            </a:ln>
          </p:spPr>
          <p:txBody>
            <a:bodyPr>
              <a:spAutoFit/>
            </a:bodyPr>
            <a:lstStyle/>
            <a:p>
              <a:endParaRPr lang="en-US"/>
            </a:p>
          </p:txBody>
        </p:sp>
        <p:sp>
          <p:nvSpPr>
            <p:cNvPr id="37" name="Line 36"/>
            <p:cNvSpPr>
              <a:spLocks noChangeShapeType="1"/>
            </p:cNvSpPr>
            <p:nvPr/>
          </p:nvSpPr>
          <p:spPr bwMode="auto">
            <a:xfrm>
              <a:off x="8326438" y="3678238"/>
              <a:ext cx="0" cy="622300"/>
            </a:xfrm>
            <a:prstGeom prst="line">
              <a:avLst/>
            </a:prstGeom>
            <a:noFill/>
            <a:ln w="38100">
              <a:solidFill>
                <a:schemeClr val="accent1"/>
              </a:solidFill>
              <a:round/>
              <a:headEnd/>
              <a:tailEnd/>
            </a:ln>
          </p:spPr>
          <p:txBody>
            <a:bodyPr>
              <a:spAutoFit/>
            </a:bodyPr>
            <a:lstStyle/>
            <a:p>
              <a:endParaRPr lang="en-US"/>
            </a:p>
          </p:txBody>
        </p:sp>
        <p:sp>
          <p:nvSpPr>
            <p:cNvPr id="45" name="Line 44"/>
            <p:cNvSpPr>
              <a:spLocks noChangeShapeType="1"/>
            </p:cNvSpPr>
            <p:nvPr/>
          </p:nvSpPr>
          <p:spPr bwMode="auto">
            <a:xfrm>
              <a:off x="4902201" y="3667125"/>
              <a:ext cx="0" cy="623888"/>
            </a:xfrm>
            <a:prstGeom prst="line">
              <a:avLst/>
            </a:prstGeom>
            <a:noFill/>
            <a:ln w="38100">
              <a:solidFill>
                <a:schemeClr val="accent1"/>
              </a:solidFill>
              <a:round/>
              <a:headEnd/>
              <a:tailEnd/>
            </a:ln>
          </p:spPr>
          <p:txBody>
            <a:bodyPr>
              <a:spAutoFit/>
            </a:bodyPr>
            <a:lstStyle/>
            <a:p>
              <a:endParaRPr lang="en-US"/>
            </a:p>
          </p:txBody>
        </p:sp>
      </p:grpSp>
      <p:grpSp>
        <p:nvGrpSpPr>
          <p:cNvPr id="32" name="Group 31"/>
          <p:cNvGrpSpPr/>
          <p:nvPr/>
        </p:nvGrpSpPr>
        <p:grpSpPr>
          <a:xfrm>
            <a:off x="2220913" y="1966913"/>
            <a:ext cx="6643688" cy="4022725"/>
            <a:chOff x="2220913" y="1966913"/>
            <a:chExt cx="6643688" cy="4022725"/>
          </a:xfrm>
        </p:grpSpPr>
        <p:sp>
          <p:nvSpPr>
            <p:cNvPr id="48" name="Rectangle 71"/>
            <p:cNvSpPr>
              <a:spLocks noChangeArrowheads="1"/>
            </p:cNvSpPr>
            <p:nvPr/>
          </p:nvSpPr>
          <p:spPr bwMode="auto">
            <a:xfrm>
              <a:off x="7942262" y="2498725"/>
              <a:ext cx="866775" cy="3065463"/>
            </a:xfrm>
            <a:prstGeom prst="rect">
              <a:avLst/>
            </a:prstGeom>
            <a:noFill/>
            <a:ln w="38100">
              <a:solidFill>
                <a:schemeClr val="accent3"/>
              </a:solidFill>
              <a:miter lim="800000"/>
              <a:headEnd/>
              <a:tailEnd/>
            </a:ln>
          </p:spPr>
          <p:txBody>
            <a:bodyPr wrap="none" anchor="ctr"/>
            <a:lstStyle/>
            <a:p>
              <a:endParaRPr lang="en-US" b="1">
                <a:latin typeface="Garamond" pitchFamily="18" charset="0"/>
              </a:endParaRPr>
            </a:p>
          </p:txBody>
        </p:sp>
        <p:grpSp>
          <p:nvGrpSpPr>
            <p:cNvPr id="49" name="Group 74"/>
            <p:cNvGrpSpPr>
              <a:grpSpLocks/>
            </p:cNvGrpSpPr>
            <p:nvPr/>
          </p:nvGrpSpPr>
          <p:grpSpPr bwMode="auto">
            <a:xfrm>
              <a:off x="2220913" y="1966913"/>
              <a:ext cx="6643688" cy="4022725"/>
              <a:chOff x="1399" y="1051"/>
              <a:chExt cx="4185" cy="2534"/>
            </a:xfrm>
          </p:grpSpPr>
          <p:sp>
            <p:nvSpPr>
              <p:cNvPr id="51" name="Arc 49"/>
              <p:cNvSpPr>
                <a:spLocks/>
              </p:cNvSpPr>
              <p:nvPr/>
            </p:nvSpPr>
            <p:spPr bwMode="auto">
              <a:xfrm flipV="1">
                <a:off x="4674" y="3337"/>
                <a:ext cx="649" cy="248"/>
              </a:xfrm>
              <a:custGeom>
                <a:avLst/>
                <a:gdLst>
                  <a:gd name="T0" fmla="*/ 0 w 43200"/>
                  <a:gd name="T1" fmla="*/ 0 h 24897"/>
                  <a:gd name="T2" fmla="*/ 1 w 43200"/>
                  <a:gd name="T3" fmla="*/ 0 h 24897"/>
                  <a:gd name="T4" fmla="*/ 1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grpSp>
            <p:nvGrpSpPr>
              <p:cNvPr id="52" name="Group 54"/>
              <p:cNvGrpSpPr>
                <a:grpSpLocks/>
              </p:cNvGrpSpPr>
              <p:nvPr/>
            </p:nvGrpSpPr>
            <p:grpSpPr bwMode="auto">
              <a:xfrm>
                <a:off x="1399" y="1051"/>
                <a:ext cx="4185" cy="266"/>
                <a:chOff x="1399" y="1123"/>
                <a:chExt cx="4185" cy="266"/>
              </a:xfrm>
            </p:grpSpPr>
            <p:sp>
              <p:nvSpPr>
                <p:cNvPr id="54" name="Arc 51"/>
                <p:cNvSpPr>
                  <a:spLocks/>
                </p:cNvSpPr>
                <p:nvPr/>
              </p:nvSpPr>
              <p:spPr bwMode="auto">
                <a:xfrm>
                  <a:off x="4549" y="1199"/>
                  <a:ext cx="649"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55" name="Arc 52"/>
                <p:cNvSpPr>
                  <a:spLocks/>
                </p:cNvSpPr>
                <p:nvPr/>
              </p:nvSpPr>
              <p:spPr bwMode="auto">
                <a:xfrm>
                  <a:off x="5196" y="1164"/>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56" name="Arc 53"/>
                <p:cNvSpPr>
                  <a:spLocks/>
                </p:cNvSpPr>
                <p:nvPr/>
              </p:nvSpPr>
              <p:spPr bwMode="auto">
                <a:xfrm>
                  <a:off x="5309" y="1170"/>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57" name="Arc 54"/>
                <p:cNvSpPr>
                  <a:spLocks/>
                </p:cNvSpPr>
                <p:nvPr/>
              </p:nvSpPr>
              <p:spPr bwMode="auto">
                <a:xfrm>
                  <a:off x="5421" y="1161"/>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58" name="Arc 55"/>
                <p:cNvSpPr>
                  <a:spLocks/>
                </p:cNvSpPr>
                <p:nvPr/>
              </p:nvSpPr>
              <p:spPr bwMode="auto">
                <a:xfrm>
                  <a:off x="4148" y="1187"/>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59" name="Arc 56"/>
                <p:cNvSpPr>
                  <a:spLocks/>
                </p:cNvSpPr>
                <p:nvPr/>
              </p:nvSpPr>
              <p:spPr bwMode="auto">
                <a:xfrm>
                  <a:off x="4261" y="1193"/>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0" name="Arc 57"/>
                <p:cNvSpPr>
                  <a:spLocks/>
                </p:cNvSpPr>
                <p:nvPr/>
              </p:nvSpPr>
              <p:spPr bwMode="auto">
                <a:xfrm>
                  <a:off x="4373" y="1184"/>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1" name="Arc 58"/>
                <p:cNvSpPr>
                  <a:spLocks/>
                </p:cNvSpPr>
                <p:nvPr/>
              </p:nvSpPr>
              <p:spPr bwMode="auto">
                <a:xfrm>
                  <a:off x="2938" y="1145"/>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2" name="Arc 59"/>
                <p:cNvSpPr>
                  <a:spLocks/>
                </p:cNvSpPr>
                <p:nvPr/>
              </p:nvSpPr>
              <p:spPr bwMode="auto">
                <a:xfrm>
                  <a:off x="3051" y="1151"/>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3" name="Arc 60"/>
                <p:cNvSpPr>
                  <a:spLocks/>
                </p:cNvSpPr>
                <p:nvPr/>
              </p:nvSpPr>
              <p:spPr bwMode="auto">
                <a:xfrm>
                  <a:off x="3163" y="1142"/>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4" name="Arc 61"/>
                <p:cNvSpPr>
                  <a:spLocks/>
                </p:cNvSpPr>
                <p:nvPr/>
              </p:nvSpPr>
              <p:spPr bwMode="auto">
                <a:xfrm>
                  <a:off x="2084" y="1192"/>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5" name="Arc 62"/>
                <p:cNvSpPr>
                  <a:spLocks/>
                </p:cNvSpPr>
                <p:nvPr/>
              </p:nvSpPr>
              <p:spPr bwMode="auto">
                <a:xfrm>
                  <a:off x="2197" y="1198"/>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6" name="Arc 63"/>
                <p:cNvSpPr>
                  <a:spLocks/>
                </p:cNvSpPr>
                <p:nvPr/>
              </p:nvSpPr>
              <p:spPr bwMode="auto">
                <a:xfrm>
                  <a:off x="2309" y="1189"/>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7" name="Arc 64"/>
                <p:cNvSpPr>
                  <a:spLocks/>
                </p:cNvSpPr>
                <p:nvPr/>
              </p:nvSpPr>
              <p:spPr bwMode="auto">
                <a:xfrm>
                  <a:off x="3436" y="1133"/>
                  <a:ext cx="649"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8" name="Arc 65"/>
                <p:cNvSpPr>
                  <a:spLocks/>
                </p:cNvSpPr>
                <p:nvPr/>
              </p:nvSpPr>
              <p:spPr bwMode="auto">
                <a:xfrm>
                  <a:off x="2412" y="1123"/>
                  <a:ext cx="649"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9" name="Arc 66"/>
                <p:cNvSpPr>
                  <a:spLocks/>
                </p:cNvSpPr>
                <p:nvPr/>
              </p:nvSpPr>
              <p:spPr bwMode="auto">
                <a:xfrm>
                  <a:off x="1399" y="1148"/>
                  <a:ext cx="649"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grpSp>
          <p:sp>
            <p:nvSpPr>
              <p:cNvPr id="53" name="Rectangle 73"/>
              <p:cNvSpPr>
                <a:spLocks noChangeArrowheads="1"/>
              </p:cNvSpPr>
              <p:nvPr/>
            </p:nvSpPr>
            <p:spPr bwMode="auto">
              <a:xfrm>
                <a:off x="4455" y="2793"/>
                <a:ext cx="518" cy="524"/>
              </a:xfrm>
              <a:prstGeom prst="rect">
                <a:avLst/>
              </a:prstGeom>
              <a:noFill/>
              <a:ln w="38100">
                <a:solidFill>
                  <a:schemeClr val="accent2"/>
                </a:solidFill>
                <a:miter lim="800000"/>
                <a:headEnd/>
                <a:tailEnd/>
              </a:ln>
            </p:spPr>
            <p:txBody>
              <a:bodyPr wrap="none" anchor="ctr"/>
              <a:lstStyle/>
              <a:p>
                <a:endParaRPr lang="en-US" b="1">
                  <a:latin typeface="Garamond" pitchFamily="18" charset="0"/>
                </a:endParaRPr>
              </a:p>
            </p:txBody>
          </p:sp>
        </p:grpSp>
      </p:grpSp>
      <p:sp>
        <p:nvSpPr>
          <p:cNvPr id="72" name="TextBox 71"/>
          <p:cNvSpPr txBox="1"/>
          <p:nvPr/>
        </p:nvSpPr>
        <p:spPr>
          <a:xfrm>
            <a:off x="381000" y="2532888"/>
            <a:ext cx="5867400" cy="646331"/>
          </a:xfrm>
          <a:prstGeom prst="rect">
            <a:avLst/>
          </a:prstGeom>
          <a:solidFill>
            <a:srgbClr val="FFFFFF">
              <a:alpha val="69804"/>
            </a:srgbClr>
          </a:solidFill>
        </p:spPr>
        <p:txBody>
          <a:bodyPr wrap="square" rtlCol="0">
            <a:spAutoFit/>
          </a:bodyPr>
          <a:lstStyle/>
          <a:p>
            <a:endParaRPr lang="en-US" sz="1050" dirty="0" smtClean="0"/>
          </a:p>
          <a:p>
            <a:r>
              <a:rPr lang="en-US" sz="2400" dirty="0" smtClean="0"/>
              <a:t>Web content changes provide valuable insight</a:t>
            </a:r>
            <a:endParaRPr lang="en-US" sz="2400" dirty="0"/>
          </a:p>
        </p:txBody>
      </p:sp>
      <p:sp>
        <p:nvSpPr>
          <p:cNvPr id="74" name="TextBox 73"/>
          <p:cNvSpPr txBox="1"/>
          <p:nvPr/>
        </p:nvSpPr>
        <p:spPr>
          <a:xfrm>
            <a:off x="381000" y="4800600"/>
            <a:ext cx="5105400" cy="692497"/>
          </a:xfrm>
          <a:prstGeom prst="rect">
            <a:avLst/>
          </a:prstGeom>
          <a:solidFill>
            <a:srgbClr val="FFFFFF">
              <a:alpha val="69804"/>
            </a:srgbClr>
          </a:solidFill>
        </p:spPr>
        <p:txBody>
          <a:bodyPr wrap="square" rtlCol="0">
            <a:spAutoFit/>
          </a:bodyPr>
          <a:lstStyle/>
          <a:p>
            <a:r>
              <a:rPr lang="en-US" sz="2400" dirty="0" smtClean="0"/>
              <a:t>People revisit and re-find Web content</a:t>
            </a:r>
            <a:endParaRPr lang="en-US" sz="2400" dirty="0"/>
          </a:p>
          <a:p>
            <a:endParaRPr lang="en-US" sz="1500" dirty="0" smtClean="0"/>
          </a:p>
        </p:txBody>
      </p:sp>
      <p:sp>
        <p:nvSpPr>
          <p:cNvPr id="75" name="TextBox 74"/>
          <p:cNvSpPr txBox="1"/>
          <p:nvPr/>
        </p:nvSpPr>
        <p:spPr>
          <a:xfrm>
            <a:off x="3886200" y="5410200"/>
            <a:ext cx="4724400" cy="1200329"/>
          </a:xfrm>
          <a:prstGeom prst="rect">
            <a:avLst/>
          </a:prstGeom>
          <a:noFill/>
        </p:spPr>
        <p:txBody>
          <a:bodyPr wrap="square" rtlCol="0">
            <a:spAutoFit/>
          </a:bodyPr>
          <a:lstStyle/>
          <a:p>
            <a:r>
              <a:rPr lang="en-US" sz="2400" dirty="0" smtClean="0"/>
              <a:t>Explicit support for Web        dynamics can impact how         people use and understand the Web </a:t>
            </a:r>
            <a:endParaRPr lang="en-US" sz="2400" dirty="0"/>
          </a:p>
        </p:txBody>
      </p:sp>
      <p:sp>
        <p:nvSpPr>
          <p:cNvPr id="76" name="Content Placeholder 2"/>
          <p:cNvSpPr txBox="1">
            <a:spLocks/>
          </p:cNvSpPr>
          <p:nvPr/>
        </p:nvSpPr>
        <p:spPr>
          <a:xfrm>
            <a:off x="762000" y="3352800"/>
            <a:ext cx="5913432" cy="1296987"/>
          </a:xfrm>
          <a:prstGeom prst="rect">
            <a:avLst/>
          </a:prstGeom>
          <a:solidFill>
            <a:srgbClr val="FFFFFF">
              <a:alpha val="80000"/>
            </a:srgbClr>
          </a:solidFill>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400" dirty="0" smtClean="0"/>
              <a:t>Relating </a:t>
            </a:r>
            <a:r>
              <a:rPr lang="en-US" sz="2400" dirty="0" err="1" smtClean="0"/>
              <a:t>revisitation</a:t>
            </a:r>
            <a:r>
              <a:rPr lang="en-US" sz="2400" dirty="0" smtClean="0"/>
              <a:t> and change enables us to</a:t>
            </a:r>
          </a:p>
          <a:p>
            <a:pPr lvl="1"/>
            <a:r>
              <a:rPr lang="en-US" sz="2000" dirty="0" smtClean="0"/>
              <a:t>Identify pages for which change is important</a:t>
            </a:r>
          </a:p>
          <a:p>
            <a:pPr lvl="1"/>
            <a:r>
              <a:rPr lang="en-US" sz="2000" dirty="0" smtClean="0"/>
              <a:t>Identify interesting components within a page</a:t>
            </a:r>
            <a:endParaRPr lang="en-US" sz="2000" dirty="0"/>
          </a:p>
        </p:txBody>
      </p:sp>
      <p:pic>
        <p:nvPicPr>
          <p:cNvPr id="78" name="Picture 5" descr="C:\Users\teevan\AppData\Local\Microsoft\Windows\Temporary Internet Files\Content.IE5\U7QJCUJ2\MC900431533[1].png"/>
          <p:cNvPicPr>
            <a:picLocks noChangeAspect="1" noChangeArrowheads="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78439" y="5596128"/>
            <a:ext cx="631561" cy="90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51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P spid="75" grpId="0"/>
      <p:bldP spid="7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600200"/>
            <a:ext cx="7620000" cy="990600"/>
          </a:xfrm>
        </p:spPr>
        <p:txBody>
          <a:bodyPr/>
          <a:lstStyle/>
          <a:p>
            <a:r>
              <a:rPr lang="en-US" dirty="0" smtClean="0"/>
              <a:t>Thank you.</a:t>
            </a:r>
            <a:endParaRPr lang="en-US" dirty="0"/>
          </a:p>
        </p:txBody>
      </p:sp>
      <p:sp>
        <p:nvSpPr>
          <p:cNvPr id="3" name="Text Placeholder 2"/>
          <p:cNvSpPr>
            <a:spLocks noGrp="1"/>
          </p:cNvSpPr>
          <p:nvPr>
            <p:ph type="body" idx="1"/>
          </p:nvPr>
        </p:nvSpPr>
        <p:spPr>
          <a:xfrm>
            <a:off x="1371600" y="2743200"/>
            <a:ext cx="7123113" cy="3733800"/>
          </a:xfrm>
        </p:spPr>
        <p:txBody>
          <a:bodyPr>
            <a:normAutofit fontScale="47500" lnSpcReduction="20000"/>
          </a:bodyPr>
          <a:lstStyle/>
          <a:p>
            <a:r>
              <a:rPr lang="en-US" sz="3400" b="1" dirty="0" smtClean="0">
                <a:solidFill>
                  <a:schemeClr val="accent2"/>
                </a:solidFill>
              </a:rPr>
              <a:t>Web Content Change </a:t>
            </a:r>
            <a:endParaRPr lang="en-US" sz="3400" b="1" dirty="0">
              <a:solidFill>
                <a:schemeClr val="accent2"/>
              </a:solidFill>
            </a:endParaRPr>
          </a:p>
          <a:p>
            <a:pPr>
              <a:spcBef>
                <a:spcPts val="0"/>
              </a:spcBef>
              <a:spcAft>
                <a:spcPts val="300"/>
              </a:spcAft>
            </a:pPr>
            <a:r>
              <a:rPr lang="en-US" sz="2900" dirty="0"/>
              <a:t>Adar, Teevan, Dumais </a:t>
            </a:r>
            <a:r>
              <a:rPr lang="en-US" sz="2500" dirty="0"/>
              <a:t>&amp;</a:t>
            </a:r>
            <a:r>
              <a:rPr lang="en-US" sz="2900" dirty="0"/>
              <a:t> </a:t>
            </a:r>
            <a:r>
              <a:rPr lang="en-US" sz="2900" dirty="0" err="1"/>
              <a:t>Elsas</a:t>
            </a:r>
            <a:r>
              <a:rPr lang="en-US" sz="2900" dirty="0"/>
              <a:t>. </a:t>
            </a:r>
            <a:r>
              <a:rPr lang="en-US" sz="2900" i="1" dirty="0"/>
              <a:t>The </a:t>
            </a:r>
            <a:r>
              <a:rPr lang="en-US" sz="2900" i="1" dirty="0" smtClean="0"/>
              <a:t>Web </a:t>
            </a:r>
            <a:r>
              <a:rPr lang="en-US" sz="2900" i="1" dirty="0"/>
              <a:t>changes everything: Understanding the dynamics of </a:t>
            </a:r>
            <a:r>
              <a:rPr lang="en-US" sz="2900" i="1" dirty="0" smtClean="0"/>
              <a:t>Web </a:t>
            </a:r>
            <a:r>
              <a:rPr lang="en-US" sz="2900" i="1" dirty="0"/>
              <a:t>content. </a:t>
            </a:r>
            <a:r>
              <a:rPr lang="en-US" sz="2900" dirty="0"/>
              <a:t>WSDM 2009.</a:t>
            </a:r>
          </a:p>
          <a:p>
            <a:pPr>
              <a:spcBef>
                <a:spcPts val="0"/>
              </a:spcBef>
              <a:spcAft>
                <a:spcPts val="300"/>
              </a:spcAft>
            </a:pPr>
            <a:r>
              <a:rPr lang="en-US" sz="2900" dirty="0" smtClean="0"/>
              <a:t>Kulkarni</a:t>
            </a:r>
            <a:r>
              <a:rPr lang="en-US" sz="2900" dirty="0"/>
              <a:t>, Teevan, Svore </a:t>
            </a:r>
            <a:r>
              <a:rPr lang="en-US" sz="2500" dirty="0"/>
              <a:t>&amp;</a:t>
            </a:r>
            <a:r>
              <a:rPr lang="en-US" sz="2900" dirty="0"/>
              <a:t> Dumais. </a:t>
            </a:r>
            <a:r>
              <a:rPr lang="en-US" sz="2900" i="1" dirty="0"/>
              <a:t>Understanding temporal query dynamics. </a:t>
            </a:r>
            <a:r>
              <a:rPr lang="en-US" sz="2900" dirty="0"/>
              <a:t>WSDM 2011</a:t>
            </a:r>
            <a:r>
              <a:rPr lang="en-US" sz="2900" dirty="0" smtClean="0"/>
              <a:t>.</a:t>
            </a:r>
          </a:p>
          <a:p>
            <a:pPr>
              <a:spcBef>
                <a:spcPts val="0"/>
              </a:spcBef>
              <a:spcAft>
                <a:spcPts val="300"/>
              </a:spcAft>
            </a:pPr>
            <a:r>
              <a:rPr lang="en-US" sz="2900" dirty="0"/>
              <a:t>Svore, </a:t>
            </a:r>
            <a:r>
              <a:rPr lang="en-US" sz="2900" dirty="0" smtClean="0"/>
              <a:t>Teevan</a:t>
            </a:r>
            <a:r>
              <a:rPr lang="en-US" sz="2900" dirty="0"/>
              <a:t>, </a:t>
            </a:r>
            <a:r>
              <a:rPr lang="en-US" sz="2900" dirty="0" smtClean="0"/>
              <a:t>Dumais </a:t>
            </a:r>
            <a:r>
              <a:rPr lang="en-US" sz="2500" dirty="0" smtClean="0"/>
              <a:t>&amp;</a:t>
            </a:r>
            <a:r>
              <a:rPr lang="en-US" sz="2900" dirty="0" smtClean="0"/>
              <a:t> Kulkarni</a:t>
            </a:r>
            <a:r>
              <a:rPr lang="en-US" sz="2900" dirty="0"/>
              <a:t>. </a:t>
            </a:r>
            <a:r>
              <a:rPr lang="en-US" sz="2900" i="1" dirty="0"/>
              <a:t>Creating </a:t>
            </a:r>
            <a:r>
              <a:rPr lang="en-US" sz="2900" i="1" dirty="0" smtClean="0"/>
              <a:t>temporally dynamic </a:t>
            </a:r>
            <a:r>
              <a:rPr lang="en-US" sz="2900" i="1" dirty="0"/>
              <a:t>Web </a:t>
            </a:r>
            <a:r>
              <a:rPr lang="en-US" sz="2900" i="1" dirty="0" smtClean="0"/>
              <a:t>search snippets</a:t>
            </a:r>
            <a:r>
              <a:rPr lang="en-US" sz="2900" dirty="0" smtClean="0"/>
              <a:t>. SIGIR 2012.</a:t>
            </a:r>
          </a:p>
          <a:p>
            <a:r>
              <a:rPr lang="en-US" sz="3400" b="1" dirty="0" smtClean="0">
                <a:solidFill>
                  <a:schemeClr val="accent2"/>
                </a:solidFill>
              </a:rPr>
              <a:t>Web Page </a:t>
            </a:r>
            <a:r>
              <a:rPr lang="en-US" sz="3400" b="1" dirty="0" err="1" smtClean="0">
                <a:solidFill>
                  <a:schemeClr val="accent2"/>
                </a:solidFill>
              </a:rPr>
              <a:t>Revisitation</a:t>
            </a:r>
            <a:r>
              <a:rPr lang="en-US" sz="3400" b="1" dirty="0" smtClean="0">
                <a:solidFill>
                  <a:schemeClr val="accent2"/>
                </a:solidFill>
              </a:rPr>
              <a:t> </a:t>
            </a:r>
          </a:p>
          <a:p>
            <a:pPr>
              <a:spcBef>
                <a:spcPts val="0"/>
              </a:spcBef>
              <a:spcAft>
                <a:spcPts val="300"/>
              </a:spcAft>
            </a:pPr>
            <a:r>
              <a:rPr lang="en-US" sz="2900" dirty="0" smtClean="0"/>
              <a:t>Teevan</a:t>
            </a:r>
            <a:r>
              <a:rPr lang="en-US" sz="2900" dirty="0"/>
              <a:t>, Adar, Jones </a:t>
            </a:r>
            <a:r>
              <a:rPr lang="en-US" sz="2500" dirty="0"/>
              <a:t>&amp;</a:t>
            </a:r>
            <a:r>
              <a:rPr lang="en-US" sz="2900" dirty="0"/>
              <a:t> Potts. </a:t>
            </a:r>
            <a:r>
              <a:rPr lang="en-US" sz="2900" i="1" dirty="0"/>
              <a:t>Information re-retrieval: Repeat queries in Yahoo’s logs</a:t>
            </a:r>
            <a:r>
              <a:rPr lang="en-US" sz="2900" dirty="0"/>
              <a:t>. SIGIR 2007.</a:t>
            </a:r>
          </a:p>
          <a:p>
            <a:pPr>
              <a:spcBef>
                <a:spcPts val="0"/>
              </a:spcBef>
              <a:spcAft>
                <a:spcPts val="300"/>
              </a:spcAft>
            </a:pPr>
            <a:r>
              <a:rPr lang="en-US" sz="2900" dirty="0"/>
              <a:t>Adar, Teevan </a:t>
            </a:r>
            <a:r>
              <a:rPr lang="en-US" sz="2500" dirty="0"/>
              <a:t>&amp;</a:t>
            </a:r>
            <a:r>
              <a:rPr lang="en-US" sz="2900" dirty="0"/>
              <a:t> Dumais. </a:t>
            </a:r>
            <a:r>
              <a:rPr lang="en-US" sz="2900" i="1" dirty="0"/>
              <a:t>Large scale analysis of </a:t>
            </a:r>
            <a:r>
              <a:rPr lang="en-US" sz="2900" i="1" dirty="0" smtClean="0"/>
              <a:t>Web </a:t>
            </a:r>
            <a:r>
              <a:rPr lang="en-US" sz="2900" i="1" dirty="0" err="1"/>
              <a:t>revisitation</a:t>
            </a:r>
            <a:r>
              <a:rPr lang="en-US" sz="2900" i="1" dirty="0"/>
              <a:t> patterns. </a:t>
            </a:r>
            <a:r>
              <a:rPr lang="en-US" sz="2900" dirty="0"/>
              <a:t>CHI 2008.</a:t>
            </a:r>
          </a:p>
          <a:p>
            <a:pPr>
              <a:spcBef>
                <a:spcPts val="0"/>
              </a:spcBef>
              <a:spcAft>
                <a:spcPts val="300"/>
              </a:spcAft>
            </a:pPr>
            <a:r>
              <a:rPr lang="en-US" sz="2900" dirty="0"/>
              <a:t>Tyler </a:t>
            </a:r>
            <a:r>
              <a:rPr lang="en-US" sz="2500" dirty="0"/>
              <a:t>&amp;</a:t>
            </a:r>
            <a:r>
              <a:rPr lang="en-US" sz="2900" dirty="0"/>
              <a:t> Teevan. </a:t>
            </a:r>
            <a:r>
              <a:rPr lang="en-US" sz="2900" i="1" dirty="0"/>
              <a:t>Large scale query log analysis of re-finding</a:t>
            </a:r>
            <a:r>
              <a:rPr lang="en-US" sz="2900" dirty="0"/>
              <a:t>.  WSDM 2010</a:t>
            </a:r>
            <a:r>
              <a:rPr lang="en-US" sz="2900" dirty="0" smtClean="0"/>
              <a:t>.</a:t>
            </a:r>
          </a:p>
          <a:p>
            <a:pPr>
              <a:spcBef>
                <a:spcPts val="0"/>
              </a:spcBef>
              <a:spcAft>
                <a:spcPts val="300"/>
              </a:spcAft>
            </a:pPr>
            <a:r>
              <a:rPr lang="en-US" sz="2900" dirty="0"/>
              <a:t>Teevan, Liebling &amp; Ravichandran. </a:t>
            </a:r>
            <a:r>
              <a:rPr lang="en-US" sz="2900" i="1" dirty="0"/>
              <a:t>Understanding and predicting personal navigation. </a:t>
            </a:r>
            <a:r>
              <a:rPr lang="en-US" sz="2900" dirty="0"/>
              <a:t>WSDM 2011</a:t>
            </a:r>
            <a:r>
              <a:rPr lang="en-US" sz="2900" dirty="0" smtClean="0"/>
              <a:t>.</a:t>
            </a:r>
            <a:endParaRPr lang="en-US" sz="2900" dirty="0"/>
          </a:p>
          <a:p>
            <a:r>
              <a:rPr lang="en-US" sz="3400" b="1" dirty="0" smtClean="0">
                <a:solidFill>
                  <a:schemeClr val="accent2"/>
                </a:solidFill>
              </a:rPr>
              <a:t>Relating Change and </a:t>
            </a:r>
            <a:r>
              <a:rPr lang="en-US" sz="3400" b="1" dirty="0" err="1" smtClean="0">
                <a:solidFill>
                  <a:schemeClr val="accent2"/>
                </a:solidFill>
              </a:rPr>
              <a:t>Revisitation</a:t>
            </a:r>
            <a:endParaRPr lang="en-US" sz="3400" b="1" dirty="0">
              <a:solidFill>
                <a:schemeClr val="accent2"/>
              </a:solidFill>
            </a:endParaRPr>
          </a:p>
          <a:p>
            <a:pPr>
              <a:spcBef>
                <a:spcPts val="0"/>
              </a:spcBef>
              <a:spcAft>
                <a:spcPts val="300"/>
              </a:spcAft>
            </a:pPr>
            <a:r>
              <a:rPr lang="en-US" sz="2900" dirty="0"/>
              <a:t>Adar, Teevan </a:t>
            </a:r>
            <a:r>
              <a:rPr lang="en-US" sz="2500" dirty="0"/>
              <a:t>&amp;</a:t>
            </a:r>
            <a:r>
              <a:rPr lang="en-US" sz="2900" dirty="0"/>
              <a:t> Dumais. </a:t>
            </a:r>
            <a:r>
              <a:rPr lang="en-US" sz="2900" i="1" dirty="0"/>
              <a:t>Resonance on the </a:t>
            </a:r>
            <a:r>
              <a:rPr lang="en-US" sz="2900" i="1" dirty="0" smtClean="0"/>
              <a:t>Web</a:t>
            </a:r>
            <a:r>
              <a:rPr lang="en-US" sz="2900" i="1" dirty="0"/>
              <a:t>: Web dynamics and </a:t>
            </a:r>
            <a:r>
              <a:rPr lang="en-US" sz="2900" i="1" dirty="0" err="1"/>
              <a:t>revisitation</a:t>
            </a:r>
            <a:r>
              <a:rPr lang="en-US" sz="2900" i="1" dirty="0"/>
              <a:t> patterns</a:t>
            </a:r>
            <a:r>
              <a:rPr lang="en-US" sz="2900" dirty="0"/>
              <a:t>. CHI 2009.</a:t>
            </a:r>
          </a:p>
          <a:p>
            <a:pPr>
              <a:spcBef>
                <a:spcPts val="0"/>
              </a:spcBef>
              <a:spcAft>
                <a:spcPts val="300"/>
              </a:spcAft>
            </a:pPr>
            <a:r>
              <a:rPr lang="en-US" sz="2900" dirty="0" smtClean="0"/>
              <a:t>Teevan</a:t>
            </a:r>
            <a:r>
              <a:rPr lang="en-US" sz="2900" dirty="0"/>
              <a:t>, Dumais, Liebling </a:t>
            </a:r>
            <a:r>
              <a:rPr lang="en-US" sz="2500" dirty="0"/>
              <a:t>&amp;</a:t>
            </a:r>
            <a:r>
              <a:rPr lang="en-US" sz="2900" dirty="0"/>
              <a:t> Hughes. </a:t>
            </a:r>
            <a:r>
              <a:rPr lang="en-US" sz="2900" i="1" dirty="0"/>
              <a:t>Changing how people view changes on the </a:t>
            </a:r>
            <a:r>
              <a:rPr lang="en-US" sz="2900" i="1" dirty="0" smtClean="0"/>
              <a:t>Web</a:t>
            </a:r>
            <a:r>
              <a:rPr lang="en-US" sz="2900" dirty="0"/>
              <a:t>. UIST 2009.</a:t>
            </a:r>
          </a:p>
          <a:p>
            <a:pPr>
              <a:spcBef>
                <a:spcPts val="0"/>
              </a:spcBef>
              <a:spcAft>
                <a:spcPts val="300"/>
              </a:spcAft>
            </a:pPr>
            <a:r>
              <a:rPr lang="en-US" sz="2900" dirty="0"/>
              <a:t>Teevan, Dumais </a:t>
            </a:r>
            <a:r>
              <a:rPr lang="en-US" sz="2500" dirty="0"/>
              <a:t>&amp;</a:t>
            </a:r>
            <a:r>
              <a:rPr lang="en-US" sz="2900" dirty="0"/>
              <a:t> Liebling. </a:t>
            </a:r>
            <a:r>
              <a:rPr lang="en-US" sz="2900" i="1" dirty="0"/>
              <a:t>A longitudinal study of how highlighting </a:t>
            </a:r>
            <a:r>
              <a:rPr lang="en-US" sz="2900" i="1" dirty="0" smtClean="0"/>
              <a:t>Web </a:t>
            </a:r>
            <a:r>
              <a:rPr lang="en-US" sz="2900" i="1" dirty="0"/>
              <a:t>content change affects people’s web interactions</a:t>
            </a:r>
            <a:r>
              <a:rPr lang="en-US" sz="2900" dirty="0"/>
              <a:t>. CHI </a:t>
            </a:r>
            <a:r>
              <a:rPr lang="en-US" sz="2900" dirty="0" smtClean="0"/>
              <a:t>2010.</a:t>
            </a:r>
          </a:p>
          <a:p>
            <a:pPr>
              <a:spcBef>
                <a:spcPts val="0"/>
              </a:spcBef>
              <a:spcAft>
                <a:spcPts val="300"/>
              </a:spcAft>
            </a:pPr>
            <a:r>
              <a:rPr lang="en-US" sz="2900" dirty="0" smtClean="0"/>
              <a:t>Lee</a:t>
            </a:r>
            <a:r>
              <a:rPr lang="en-US" sz="2900" dirty="0"/>
              <a:t>, </a:t>
            </a:r>
            <a:r>
              <a:rPr lang="en-US" sz="2900" dirty="0" smtClean="0"/>
              <a:t>Teevan </a:t>
            </a:r>
            <a:r>
              <a:rPr lang="en-US" sz="2500" dirty="0" smtClean="0"/>
              <a:t>&amp;</a:t>
            </a:r>
            <a:r>
              <a:rPr lang="en-US" sz="2900" dirty="0" smtClean="0"/>
              <a:t> de </a:t>
            </a:r>
            <a:r>
              <a:rPr lang="en-US" sz="2900" dirty="0"/>
              <a:t>la Chica. </a:t>
            </a:r>
            <a:r>
              <a:rPr lang="en-US" sz="2900" i="1" dirty="0"/>
              <a:t>Characterizing multi-click behavior and the risks and opportunities of changing results during use.</a:t>
            </a:r>
            <a:r>
              <a:rPr lang="en-US" sz="2900" dirty="0"/>
              <a:t> SIGIR 2014.</a:t>
            </a:r>
          </a:p>
          <a:p>
            <a:endParaRPr lang="en-US" dirty="0"/>
          </a:p>
        </p:txBody>
      </p:sp>
      <p:pic>
        <p:nvPicPr>
          <p:cNvPr id="12" name="Picture 5" descr="C:\Users\teevan\AppData\Local\Microsoft\Windows\Temporary Internet Files\Content.IE5\U7QJCUJ2\MC900431533[1].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00" y="1725062"/>
            <a:ext cx="514498" cy="7408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19600" y="2145268"/>
            <a:ext cx="4608513" cy="369332"/>
          </a:xfrm>
          <a:prstGeom prst="rect">
            <a:avLst/>
          </a:prstGeom>
          <a:noFill/>
        </p:spPr>
        <p:txBody>
          <a:bodyPr wrap="square" rtlCol="0">
            <a:spAutoFit/>
          </a:bodyPr>
          <a:lstStyle/>
          <a:p>
            <a:pPr algn="r"/>
            <a:r>
              <a:rPr lang="en-US" dirty="0" smtClean="0">
                <a:solidFill>
                  <a:schemeClr val="bg1"/>
                </a:solidFill>
              </a:rPr>
              <a:t>Jaime Teevan @</a:t>
            </a:r>
            <a:r>
              <a:rPr lang="en-US" dirty="0" err="1" smtClean="0">
                <a:solidFill>
                  <a:schemeClr val="bg1"/>
                </a:solidFill>
              </a:rPr>
              <a:t>jteevan</a:t>
            </a:r>
            <a:endParaRPr lang="en-US" dirty="0">
              <a:solidFill>
                <a:schemeClr val="bg1"/>
              </a:solidFill>
            </a:endParaRPr>
          </a:p>
        </p:txBody>
      </p:sp>
    </p:spTree>
    <p:extLst>
      <p:ext uri="{BB962C8B-B14F-4D97-AF65-F5344CB8AC3E}">
        <p14:creationId xmlns:p14="http://schemas.microsoft.com/office/powerpoint/2010/main" val="13914405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dirty="0"/>
          </a:p>
        </p:txBody>
      </p:sp>
      <p:sp>
        <p:nvSpPr>
          <p:cNvPr id="4" name="Title 3"/>
          <p:cNvSpPr>
            <a:spLocks noGrp="1"/>
          </p:cNvSpPr>
          <p:nvPr>
            <p:ph type="title"/>
          </p:nvPr>
        </p:nvSpPr>
        <p:spPr/>
        <p:txBody>
          <a:bodyPr/>
          <a:lstStyle/>
          <a:p>
            <a:r>
              <a:rPr lang="en-US" dirty="0" smtClean="0"/>
              <a:t>Extra Slides</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Sources of Logs to Study Change</a:t>
            </a:r>
            <a:endParaRPr lang="en-US" dirty="0"/>
          </a:p>
        </p:txBody>
      </p:sp>
      <p:sp>
        <p:nvSpPr>
          <p:cNvPr id="5" name="Content Placeholder 4"/>
          <p:cNvSpPr>
            <a:spLocks noGrp="1"/>
          </p:cNvSpPr>
          <p:nvPr>
            <p:ph sz="quarter" idx="1"/>
          </p:nvPr>
        </p:nvSpPr>
        <p:spPr/>
        <p:txBody>
          <a:bodyPr>
            <a:normAutofit/>
          </a:bodyPr>
          <a:lstStyle/>
          <a:p>
            <a:r>
              <a:rPr lang="en-US" dirty="0" smtClean="0"/>
              <a:t>Temporal snapshots of content</a:t>
            </a:r>
          </a:p>
          <a:p>
            <a:pPr lvl="1"/>
            <a:r>
              <a:rPr lang="en-US" dirty="0" smtClean="0"/>
              <a:t>Picture of what web content looks like</a:t>
            </a:r>
          </a:p>
          <a:p>
            <a:pPr lvl="1"/>
            <a:r>
              <a:rPr lang="en-US" dirty="0" smtClean="0"/>
              <a:t>Billions of pages with billions of changes</a:t>
            </a:r>
          </a:p>
          <a:p>
            <a:pPr lvl="1"/>
            <a:r>
              <a:rPr lang="en-US" dirty="0" smtClean="0"/>
              <a:t>Difficult to capture personalization and interaction</a:t>
            </a:r>
          </a:p>
          <a:p>
            <a:r>
              <a:rPr lang="en-US" dirty="0" smtClean="0"/>
              <a:t>Behavioral data</a:t>
            </a:r>
          </a:p>
          <a:p>
            <a:pPr lvl="1"/>
            <a:r>
              <a:rPr lang="en-US" dirty="0" smtClean="0"/>
              <a:t>Picture of how people interact with that content</a:t>
            </a:r>
          </a:p>
          <a:p>
            <a:pPr lvl="1"/>
            <a:r>
              <a:rPr lang="en-US" dirty="0" smtClean="0"/>
              <a:t>Need to relate behavior with actual content seen</a:t>
            </a:r>
          </a:p>
          <a:p>
            <a:pPr lvl="1"/>
            <a:r>
              <a:rPr lang="en-US" dirty="0" smtClean="0"/>
              <a:t>Issues with privacy and sharing</a:t>
            </a:r>
          </a:p>
          <a:p>
            <a:pPr lvl="1"/>
            <a:r>
              <a:rPr lang="en-US" dirty="0" smtClean="0"/>
              <a:t>Adversarial system use</a:t>
            </a:r>
          </a:p>
        </p:txBody>
      </p:sp>
    </p:spTree>
    <p:extLst>
      <p:ext uri="{BB962C8B-B14F-4D97-AF65-F5344CB8AC3E}">
        <p14:creationId xmlns:p14="http://schemas.microsoft.com/office/powerpoint/2010/main" val="38045315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to Study Impact of Change</a:t>
            </a:r>
            <a:endParaRPr lang="en-US" dirty="0"/>
          </a:p>
        </p:txBody>
      </p:sp>
      <p:sp>
        <p:nvSpPr>
          <p:cNvPr id="3" name="Content Placeholder 2"/>
          <p:cNvSpPr>
            <a:spLocks noGrp="1"/>
          </p:cNvSpPr>
          <p:nvPr>
            <p:ph sz="quarter" idx="1"/>
          </p:nvPr>
        </p:nvSpPr>
        <p:spPr/>
        <p:txBody>
          <a:bodyPr/>
          <a:lstStyle/>
          <a:p>
            <a:r>
              <a:rPr lang="en-US" dirty="0" smtClean="0"/>
              <a:t>Experimental</a:t>
            </a:r>
          </a:p>
          <a:p>
            <a:pPr lvl="1"/>
            <a:r>
              <a:rPr lang="en-US" dirty="0" smtClean="0"/>
              <a:t>Intentionally </a:t>
            </a:r>
            <a:r>
              <a:rPr lang="en-US" dirty="0"/>
              <a:t>introduce change</a:t>
            </a:r>
          </a:p>
          <a:p>
            <a:pPr lvl="1"/>
            <a:r>
              <a:rPr lang="en-US" dirty="0"/>
              <a:t>May involve degrading experience</a:t>
            </a:r>
          </a:p>
          <a:p>
            <a:r>
              <a:rPr lang="en-US" dirty="0" smtClean="0"/>
              <a:t>Naturalistic</a:t>
            </a:r>
          </a:p>
          <a:p>
            <a:pPr lvl="1"/>
            <a:r>
              <a:rPr lang="en-US" dirty="0" smtClean="0"/>
              <a:t>Look </a:t>
            </a:r>
            <a:r>
              <a:rPr lang="en-US" dirty="0"/>
              <a:t>for natural change</a:t>
            </a:r>
          </a:p>
          <a:p>
            <a:pPr lvl="1"/>
            <a:r>
              <a:rPr lang="en-US" dirty="0"/>
              <a:t>Source of change can also impact behavior</a:t>
            </a:r>
          </a:p>
          <a:p>
            <a:r>
              <a:rPr lang="en-US" dirty="0"/>
              <a:t>Logs </a:t>
            </a:r>
            <a:r>
              <a:rPr lang="en-US" dirty="0" smtClean="0"/>
              <a:t>only show actions</a:t>
            </a:r>
          </a:p>
          <a:p>
            <a:pPr lvl="1"/>
            <a:r>
              <a:rPr lang="en-US" dirty="0" smtClean="0"/>
              <a:t>The intention behind actions not captured</a:t>
            </a:r>
          </a:p>
          <a:p>
            <a:pPr lvl="1"/>
            <a:r>
              <a:rPr lang="en-US" dirty="0" smtClean="0"/>
              <a:t>Need to complement data collected</a:t>
            </a:r>
            <a:endParaRPr lang="en-US" dirty="0"/>
          </a:p>
        </p:txBody>
      </p:sp>
    </p:spTree>
    <p:extLst>
      <p:ext uri="{BB962C8B-B14F-4D97-AF65-F5344CB8AC3E}">
        <p14:creationId xmlns:p14="http://schemas.microsoft.com/office/powerpoint/2010/main" val="18034965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AOL Search Dataset</a:t>
            </a:r>
            <a:endParaRPr lang="en-US" dirty="0"/>
          </a:p>
        </p:txBody>
      </p:sp>
      <p:sp>
        <p:nvSpPr>
          <p:cNvPr id="3" name="Content Placeholder 2"/>
          <p:cNvSpPr>
            <a:spLocks noGrp="1"/>
          </p:cNvSpPr>
          <p:nvPr>
            <p:ph sz="quarter" idx="1"/>
          </p:nvPr>
        </p:nvSpPr>
        <p:spPr/>
        <p:txBody>
          <a:bodyPr>
            <a:normAutofit fontScale="85000" lnSpcReduction="20000"/>
          </a:bodyPr>
          <a:lstStyle/>
          <a:p>
            <a:r>
              <a:rPr lang="en-US" dirty="0" smtClean="0"/>
              <a:t>August 4, 2006: Logs released to academic community</a:t>
            </a:r>
          </a:p>
          <a:p>
            <a:pPr lvl="1"/>
            <a:r>
              <a:rPr lang="en-US" dirty="0" smtClean="0"/>
              <a:t>3 months, 650 thousand users, 20 million queries</a:t>
            </a:r>
          </a:p>
          <a:p>
            <a:pPr lvl="1"/>
            <a:r>
              <a:rPr lang="en-US" dirty="0" smtClean="0"/>
              <a:t>Logs contain </a:t>
            </a:r>
            <a:r>
              <a:rPr lang="en-US" dirty="0" err="1" smtClean="0"/>
              <a:t>anonymized</a:t>
            </a:r>
            <a:r>
              <a:rPr lang="en-US" dirty="0" smtClean="0"/>
              <a:t> User IDs</a:t>
            </a:r>
          </a:p>
          <a:p>
            <a:r>
              <a:rPr lang="en-US" dirty="0" smtClean="0"/>
              <a:t>August 7, 2006: AOL pulled the files, but already mirrored</a:t>
            </a:r>
          </a:p>
          <a:p>
            <a:r>
              <a:rPr lang="en-US" dirty="0" smtClean="0"/>
              <a:t>August 9, 2006: New York Times identified Thelma Arnold</a:t>
            </a:r>
          </a:p>
          <a:p>
            <a:pPr lvl="1"/>
            <a:r>
              <a:rPr lang="en-US" dirty="0" smtClean="0">
                <a:solidFill>
                  <a:schemeClr val="accent1">
                    <a:lumMod val="75000"/>
                  </a:schemeClr>
                </a:solidFill>
              </a:rPr>
              <a:t>“A </a:t>
            </a:r>
            <a:r>
              <a:rPr lang="en-US" dirty="0">
                <a:solidFill>
                  <a:schemeClr val="accent1">
                    <a:lumMod val="75000"/>
                  </a:schemeClr>
                </a:solidFill>
              </a:rPr>
              <a:t>Face Is Exposed for AOL Searcher No. </a:t>
            </a:r>
            <a:r>
              <a:rPr lang="en-US" dirty="0" smtClean="0">
                <a:solidFill>
                  <a:schemeClr val="accent1">
                    <a:lumMod val="75000"/>
                  </a:schemeClr>
                </a:solidFill>
              </a:rPr>
              <a:t>4417749”</a:t>
            </a:r>
          </a:p>
          <a:p>
            <a:pPr lvl="1"/>
            <a:r>
              <a:rPr lang="en-US" dirty="0" smtClean="0"/>
              <a:t>Queries </a:t>
            </a:r>
            <a:r>
              <a:rPr lang="en-US" dirty="0"/>
              <a:t>for </a:t>
            </a:r>
            <a:r>
              <a:rPr lang="en-US" dirty="0" smtClean="0"/>
              <a:t>businesses, services </a:t>
            </a:r>
            <a:r>
              <a:rPr lang="en-US" dirty="0"/>
              <a:t>in Lilburn, </a:t>
            </a:r>
            <a:r>
              <a:rPr lang="en-US" dirty="0" smtClean="0"/>
              <a:t>GA (pop. 11k)</a:t>
            </a:r>
            <a:endParaRPr lang="en-US" dirty="0"/>
          </a:p>
          <a:p>
            <a:pPr lvl="1"/>
            <a:r>
              <a:rPr lang="en-US" dirty="0" smtClean="0"/>
              <a:t>Queries </a:t>
            </a:r>
            <a:r>
              <a:rPr lang="en-US" dirty="0"/>
              <a:t>for Jarrett Arnold (and </a:t>
            </a:r>
            <a:r>
              <a:rPr lang="en-US" dirty="0" smtClean="0"/>
              <a:t>others of </a:t>
            </a:r>
            <a:r>
              <a:rPr lang="en-US" dirty="0"/>
              <a:t>the Arnold clan)</a:t>
            </a:r>
          </a:p>
          <a:p>
            <a:pPr lvl="1"/>
            <a:r>
              <a:rPr lang="en-US" dirty="0"/>
              <a:t>NYT contacted all </a:t>
            </a:r>
            <a:r>
              <a:rPr lang="en-US" dirty="0" smtClean="0"/>
              <a:t>14 people </a:t>
            </a:r>
            <a:r>
              <a:rPr lang="en-US" dirty="0"/>
              <a:t>in Lilburn with </a:t>
            </a:r>
            <a:r>
              <a:rPr lang="en-US" dirty="0" smtClean="0"/>
              <a:t>Arnold surname</a:t>
            </a:r>
            <a:endParaRPr lang="en-US" dirty="0"/>
          </a:p>
          <a:p>
            <a:pPr lvl="1"/>
            <a:r>
              <a:rPr lang="en-US" dirty="0"/>
              <a:t>When contacted, Thelma Arnold acknowledged </a:t>
            </a:r>
            <a:r>
              <a:rPr lang="en-US" dirty="0" smtClean="0"/>
              <a:t>her queries</a:t>
            </a:r>
          </a:p>
          <a:p>
            <a:r>
              <a:rPr lang="en-US" dirty="0" smtClean="0"/>
              <a:t>August 21, 2006: 2 AOL employees fired, CTO resigned</a:t>
            </a:r>
          </a:p>
          <a:p>
            <a:r>
              <a:rPr lang="en-US" dirty="0" smtClean="0"/>
              <a:t>September, 2006: Class action lawsuit filed against AOL</a:t>
            </a:r>
            <a:endParaRPr lang="en-US" dirty="0"/>
          </a:p>
        </p:txBody>
      </p:sp>
      <p:sp>
        <p:nvSpPr>
          <p:cNvPr id="4" name="TextBox 3"/>
          <p:cNvSpPr txBox="1"/>
          <p:nvPr/>
        </p:nvSpPr>
        <p:spPr>
          <a:xfrm>
            <a:off x="372336" y="2861608"/>
            <a:ext cx="8399328" cy="1938992"/>
          </a:xfrm>
          <a:prstGeom prst="rect">
            <a:avLst/>
          </a:prstGeom>
          <a:solidFill>
            <a:schemeClr val="bg1">
              <a:lumMod val="95000"/>
            </a:schemeClr>
          </a:solidFill>
          <a:ln w="28575">
            <a:solidFill>
              <a:schemeClr val="accent2"/>
            </a:solidFill>
          </a:ln>
        </p:spPr>
        <p:txBody>
          <a:bodyPr wrap="square">
            <a:spAutoFit/>
          </a:bodyPr>
          <a:lstStyle/>
          <a:p>
            <a:pPr marL="0" lvl="1" indent="0" defTabSz="914391" fontAlgn="auto">
              <a:spcBef>
                <a:spcPts val="0"/>
              </a:spcBef>
              <a:spcAft>
                <a:spcPts val="0"/>
              </a:spcAft>
              <a:defRPr/>
            </a:pPr>
            <a:r>
              <a:rPr lang="en-US" sz="1200" dirty="0" err="1">
                <a:latin typeface="+mn-lt"/>
                <a:cs typeface="+mn-cs"/>
              </a:rPr>
              <a:t>AnonID</a:t>
            </a:r>
            <a:r>
              <a:rPr lang="en-US" sz="1200" dirty="0">
                <a:latin typeface="+mn-lt"/>
                <a:cs typeface="+mn-cs"/>
              </a:rPr>
              <a:t>	Query		</a:t>
            </a:r>
            <a:r>
              <a:rPr lang="en-US" sz="1200" dirty="0" err="1">
                <a:latin typeface="+mn-lt"/>
                <a:cs typeface="+mn-cs"/>
              </a:rPr>
              <a:t>QueryTime</a:t>
            </a:r>
            <a:r>
              <a:rPr lang="en-US" sz="1200" dirty="0">
                <a:latin typeface="+mn-lt"/>
                <a:cs typeface="+mn-cs"/>
              </a:rPr>
              <a:t>		</a:t>
            </a:r>
            <a:r>
              <a:rPr lang="en-US" sz="1200" dirty="0" err="1">
                <a:latin typeface="+mn-lt"/>
                <a:cs typeface="+mn-cs"/>
              </a:rPr>
              <a:t>ItemRank</a:t>
            </a:r>
            <a:r>
              <a:rPr lang="en-US" sz="1200" dirty="0">
                <a:latin typeface="+mn-lt"/>
                <a:cs typeface="+mn-cs"/>
              </a:rPr>
              <a:t>	</a:t>
            </a:r>
            <a:r>
              <a:rPr lang="en-US" sz="1200" dirty="0" err="1">
                <a:latin typeface="+mn-lt"/>
                <a:cs typeface="+mn-cs"/>
              </a:rPr>
              <a:t>ClickURL</a:t>
            </a:r>
            <a:endParaRPr lang="en-US" sz="1200" dirty="0">
              <a:latin typeface="+mn-lt"/>
              <a:cs typeface="+mn-cs"/>
            </a:endParaRPr>
          </a:p>
          <a:p>
            <a:pPr marL="0" lvl="1" indent="0" defTabSz="914391" fontAlgn="auto">
              <a:spcBef>
                <a:spcPts val="0"/>
              </a:spcBef>
              <a:spcAft>
                <a:spcPts val="0"/>
              </a:spcAft>
              <a:defRPr/>
            </a:pPr>
            <a:r>
              <a:rPr lang="en-US" sz="1200" dirty="0">
                <a:latin typeface="+mn-lt"/>
                <a:cs typeface="+mn-cs"/>
              </a:rPr>
              <a:t>----------	---------		---------------		-------------	------------</a:t>
            </a:r>
          </a:p>
          <a:p>
            <a:pPr marL="0" lvl="1" indent="0" defTabSz="914391" fontAlgn="auto">
              <a:spcBef>
                <a:spcPts val="0"/>
              </a:spcBef>
              <a:spcAft>
                <a:spcPts val="0"/>
              </a:spcAft>
              <a:defRPr/>
            </a:pPr>
            <a:r>
              <a:rPr lang="en-US" sz="1200" dirty="0" smtClean="0">
                <a:latin typeface="+mn-lt"/>
                <a:cs typeface="+mn-cs"/>
              </a:rPr>
              <a:t>1234567	</a:t>
            </a:r>
            <a:r>
              <a:rPr lang="en-US" sz="1200" dirty="0" err="1" smtClean="0">
                <a:latin typeface="+mn-lt"/>
                <a:cs typeface="+mn-cs"/>
              </a:rPr>
              <a:t>jitp</a:t>
            </a:r>
            <a:r>
              <a:rPr lang="en-US" sz="1200" dirty="0" smtClean="0">
                <a:latin typeface="+mn-lt"/>
                <a:cs typeface="+mn-cs"/>
              </a:rPr>
              <a:t> 		2006-04-04 18:18:18	1	http://www.jitp.net/</a:t>
            </a:r>
          </a:p>
          <a:p>
            <a:pPr marL="0" lvl="1" indent="0" defTabSz="914391" fontAlgn="auto">
              <a:spcBef>
                <a:spcPts val="0"/>
              </a:spcBef>
              <a:spcAft>
                <a:spcPts val="0"/>
              </a:spcAft>
              <a:defRPr/>
            </a:pPr>
            <a:r>
              <a:rPr lang="en-US" sz="1200" dirty="0" smtClean="0">
                <a:latin typeface="+mn-lt"/>
                <a:cs typeface="+mn-cs"/>
              </a:rPr>
              <a:t>1234567</a:t>
            </a:r>
            <a:r>
              <a:rPr lang="en-US" sz="1200" dirty="0">
                <a:latin typeface="+mn-lt"/>
                <a:cs typeface="+mn-cs"/>
              </a:rPr>
              <a:t>	</a:t>
            </a:r>
            <a:r>
              <a:rPr lang="en-US" sz="1200" dirty="0" err="1" smtClean="0">
                <a:latin typeface="+mn-lt"/>
                <a:cs typeface="+mn-cs"/>
              </a:rPr>
              <a:t>jipt</a:t>
            </a:r>
            <a:r>
              <a:rPr lang="en-US" sz="1200" dirty="0" smtClean="0">
                <a:latin typeface="+mn-lt"/>
                <a:cs typeface="+mn-cs"/>
              </a:rPr>
              <a:t> submission process</a:t>
            </a:r>
            <a:r>
              <a:rPr lang="en-US" sz="1200" dirty="0">
                <a:latin typeface="+mn-lt"/>
                <a:cs typeface="+mn-cs"/>
              </a:rPr>
              <a:t>	2006-04-04 18:18:18	3	</a:t>
            </a:r>
            <a:r>
              <a:rPr lang="en-US" sz="1200" dirty="0" smtClean="0"/>
              <a:t>http</a:t>
            </a:r>
            <a:r>
              <a:rPr lang="en-US" sz="1200" dirty="0"/>
              <a:t>://www.jitp.net/m_mscript.php?p=2</a:t>
            </a:r>
            <a:endParaRPr lang="en-US" sz="1200" dirty="0">
              <a:latin typeface="+mn-lt"/>
              <a:cs typeface="+mn-cs"/>
            </a:endParaRPr>
          </a:p>
          <a:p>
            <a:pPr marL="0" lvl="1" indent="0" defTabSz="914391" fontAlgn="auto">
              <a:spcBef>
                <a:spcPts val="0"/>
              </a:spcBef>
              <a:spcAft>
                <a:spcPts val="0"/>
              </a:spcAft>
              <a:defRPr/>
            </a:pPr>
            <a:r>
              <a:rPr lang="en-US" sz="1200" dirty="0">
                <a:latin typeface="+mn-lt"/>
                <a:cs typeface="+mn-cs"/>
              </a:rPr>
              <a:t>1234567	</a:t>
            </a:r>
            <a:r>
              <a:rPr lang="en-US" sz="1200" dirty="0" smtClean="0">
                <a:latin typeface="+mn-lt"/>
                <a:cs typeface="+mn-cs"/>
              </a:rPr>
              <a:t>computational social </a:t>
            </a:r>
            <a:r>
              <a:rPr lang="en-US" sz="1200" dirty="0" err="1" smtClean="0">
                <a:latin typeface="+mn-lt"/>
                <a:cs typeface="+mn-cs"/>
              </a:rPr>
              <a:t>scinece</a:t>
            </a:r>
            <a:r>
              <a:rPr lang="en-US" sz="1200" dirty="0">
                <a:latin typeface="+mn-lt"/>
                <a:cs typeface="+mn-cs"/>
              </a:rPr>
              <a:t>	2006-04-24 09:19:32</a:t>
            </a:r>
          </a:p>
          <a:p>
            <a:pPr marL="0" lvl="1" indent="0" defTabSz="914391" fontAlgn="auto">
              <a:spcBef>
                <a:spcPts val="0"/>
              </a:spcBef>
              <a:spcAft>
                <a:spcPts val="0"/>
              </a:spcAft>
              <a:defRPr/>
            </a:pPr>
            <a:r>
              <a:rPr lang="en-US" sz="1200" dirty="0">
                <a:latin typeface="+mn-lt"/>
                <a:cs typeface="+mn-cs"/>
              </a:rPr>
              <a:t>1234567  	</a:t>
            </a:r>
            <a:r>
              <a:rPr lang="en-US" sz="1200" dirty="0" smtClean="0">
                <a:latin typeface="+mn-lt"/>
                <a:cs typeface="+mn-cs"/>
              </a:rPr>
              <a:t>computational social science</a:t>
            </a:r>
            <a:r>
              <a:rPr lang="en-US" sz="1200" dirty="0">
                <a:latin typeface="+mn-lt"/>
                <a:cs typeface="+mn-cs"/>
              </a:rPr>
              <a:t>	2006-04-24 09:20:04	2	</a:t>
            </a:r>
            <a:r>
              <a:rPr lang="en-US" sz="1200" dirty="0" smtClean="0"/>
              <a:t>http</a:t>
            </a:r>
            <a:r>
              <a:rPr lang="en-US" sz="1200" dirty="0"/>
              <a:t>://socialcomplexity.gmu.edu/phd.php</a:t>
            </a:r>
            <a:endParaRPr lang="en-US" sz="1200" dirty="0">
              <a:latin typeface="+mn-lt"/>
              <a:cs typeface="+mn-cs"/>
            </a:endParaRPr>
          </a:p>
          <a:p>
            <a:pPr marL="0" lvl="1" indent="0" defTabSz="914391" fontAlgn="auto">
              <a:spcBef>
                <a:spcPts val="0"/>
              </a:spcBef>
              <a:spcAft>
                <a:spcPts val="0"/>
              </a:spcAft>
              <a:defRPr/>
            </a:pPr>
            <a:r>
              <a:rPr lang="en-US" sz="1200" dirty="0">
                <a:latin typeface="+mn-lt"/>
                <a:cs typeface="+mn-cs"/>
              </a:rPr>
              <a:t>1234567  	</a:t>
            </a:r>
            <a:r>
              <a:rPr lang="en-US" sz="1200" dirty="0" err="1" smtClean="0">
                <a:latin typeface="+mn-lt"/>
                <a:cs typeface="+mn-cs"/>
              </a:rPr>
              <a:t>seattle</a:t>
            </a:r>
            <a:r>
              <a:rPr lang="en-US" sz="1200" dirty="0" smtClean="0">
                <a:latin typeface="+mn-lt"/>
                <a:cs typeface="+mn-cs"/>
              </a:rPr>
              <a:t> restaurants</a:t>
            </a:r>
            <a:r>
              <a:rPr lang="en-US" sz="1200" dirty="0">
                <a:latin typeface="+mn-lt"/>
                <a:cs typeface="+mn-cs"/>
              </a:rPr>
              <a:t>	2006-04-24 09:25:50	2	</a:t>
            </a:r>
            <a:r>
              <a:rPr lang="en-US" sz="1200" dirty="0" smtClean="0"/>
              <a:t>http</a:t>
            </a:r>
            <a:r>
              <a:rPr lang="en-US" sz="1200" dirty="0"/>
              <a:t>://</a:t>
            </a:r>
            <a:r>
              <a:rPr lang="en-US" sz="1200" dirty="0" smtClean="0"/>
              <a:t>seattletimes.nwsource.com/rests</a:t>
            </a:r>
            <a:endParaRPr lang="en-US" sz="1200" dirty="0">
              <a:latin typeface="+mn-lt"/>
              <a:cs typeface="+mn-cs"/>
            </a:endParaRPr>
          </a:p>
          <a:p>
            <a:pPr marL="0" lvl="1" indent="0" defTabSz="914391" fontAlgn="auto">
              <a:spcBef>
                <a:spcPts val="0"/>
              </a:spcBef>
              <a:spcAft>
                <a:spcPts val="0"/>
              </a:spcAft>
              <a:defRPr/>
            </a:pPr>
            <a:r>
              <a:rPr lang="en-US" sz="1200" dirty="0">
                <a:latin typeface="+mn-lt"/>
                <a:cs typeface="+mn-cs"/>
              </a:rPr>
              <a:t>1234567  	</a:t>
            </a:r>
            <a:r>
              <a:rPr lang="en-US" sz="1200" dirty="0" err="1">
                <a:latin typeface="+mn-lt"/>
                <a:cs typeface="+mn-cs"/>
              </a:rPr>
              <a:t>perlman</a:t>
            </a:r>
            <a:r>
              <a:rPr lang="en-US" sz="1200" dirty="0">
                <a:latin typeface="+mn-lt"/>
                <a:cs typeface="+mn-cs"/>
              </a:rPr>
              <a:t> </a:t>
            </a:r>
            <a:r>
              <a:rPr lang="en-US" sz="1200" dirty="0" err="1">
                <a:latin typeface="+mn-lt"/>
                <a:cs typeface="+mn-cs"/>
              </a:rPr>
              <a:t>montreal</a:t>
            </a:r>
            <a:r>
              <a:rPr lang="en-US" sz="1200" dirty="0">
                <a:latin typeface="+mn-lt"/>
                <a:cs typeface="+mn-cs"/>
              </a:rPr>
              <a:t>	2006-04-24 10:15:14	4	http://oldwww.acm.org/perlman/guide.html</a:t>
            </a:r>
          </a:p>
          <a:p>
            <a:pPr marL="0" lvl="1" indent="0" defTabSz="914391" fontAlgn="auto">
              <a:spcBef>
                <a:spcPts val="0"/>
              </a:spcBef>
              <a:spcAft>
                <a:spcPts val="0"/>
              </a:spcAft>
              <a:defRPr/>
            </a:pPr>
            <a:r>
              <a:rPr lang="en-US" sz="1200" dirty="0">
                <a:latin typeface="+mn-lt"/>
                <a:cs typeface="+mn-cs"/>
              </a:rPr>
              <a:t>1234567	</a:t>
            </a:r>
            <a:r>
              <a:rPr lang="en-US" sz="1200" dirty="0" err="1" smtClean="0">
                <a:latin typeface="+mn-lt"/>
                <a:cs typeface="+mn-cs"/>
              </a:rPr>
              <a:t>jitp</a:t>
            </a:r>
            <a:r>
              <a:rPr lang="en-US" sz="1200" dirty="0" smtClean="0">
                <a:latin typeface="+mn-lt"/>
                <a:cs typeface="+mn-cs"/>
              </a:rPr>
              <a:t> </a:t>
            </a:r>
            <a:r>
              <a:rPr lang="en-US" sz="1200" dirty="0">
                <a:latin typeface="+mn-lt"/>
                <a:cs typeface="+mn-cs"/>
              </a:rPr>
              <a:t>2006 </a:t>
            </a:r>
            <a:r>
              <a:rPr lang="en-US" sz="1200" dirty="0" smtClean="0">
                <a:latin typeface="+mn-lt"/>
                <a:cs typeface="+mn-cs"/>
              </a:rPr>
              <a:t>notification</a:t>
            </a:r>
            <a:r>
              <a:rPr lang="en-US" sz="1200" dirty="0">
                <a:latin typeface="+mn-lt"/>
                <a:cs typeface="+mn-cs"/>
              </a:rPr>
              <a:t>	2006-05-20 13:13:13</a:t>
            </a:r>
          </a:p>
          <a:p>
            <a:pPr marL="0" lvl="1" indent="0" defTabSz="914391" fontAlgn="auto">
              <a:spcBef>
                <a:spcPts val="0"/>
              </a:spcBef>
              <a:spcAft>
                <a:spcPts val="0"/>
              </a:spcAft>
              <a:defRPr/>
            </a:pPr>
            <a:r>
              <a:rPr lang="en-US" sz="1200" dirty="0">
                <a:latin typeface="+mn-lt"/>
                <a:cs typeface="+mn-cs"/>
              </a:rPr>
              <a:t>…</a:t>
            </a: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810000"/>
            <a:ext cx="2835706" cy="2563813"/>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C:\Users\teevan\AppData\Local\Microsoft\Windows\Temporary Internet Files\Content.IE5\4ZM8IHWJ\MC900052881[1].wmf"/>
          <p:cNvPicPr>
            <a:picLocks noChangeAspect="1" noChangeArrowheads="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r="52616" b="26469"/>
          <a:stretch/>
        </p:blipFill>
        <p:spPr bwMode="auto">
          <a:xfrm>
            <a:off x="228600" y="253026"/>
            <a:ext cx="457200" cy="889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72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Web Changes Everything</a:t>
            </a:r>
            <a:endParaRPr lang="en-US" dirty="0"/>
          </a:p>
        </p:txBody>
      </p:sp>
      <p:sp>
        <p:nvSpPr>
          <p:cNvPr id="3" name="Line 3"/>
          <p:cNvSpPr>
            <a:spLocks noChangeShapeType="1"/>
          </p:cNvSpPr>
          <p:nvPr/>
        </p:nvSpPr>
        <p:spPr bwMode="auto">
          <a:xfrm flipV="1">
            <a:off x="461963" y="3228975"/>
            <a:ext cx="8521700" cy="0"/>
          </a:xfrm>
          <a:prstGeom prst="line">
            <a:avLst/>
          </a:prstGeom>
          <a:noFill/>
          <a:ln w="76200">
            <a:solidFill>
              <a:schemeClr val="tx2"/>
            </a:solidFill>
            <a:round/>
            <a:headEnd/>
            <a:tailEnd/>
          </a:ln>
        </p:spPr>
        <p:txBody>
          <a:bodyPr>
            <a:spAutoFit/>
          </a:bodyPr>
          <a:lstStyle/>
          <a:p>
            <a:endParaRPr lang="en-US"/>
          </a:p>
        </p:txBody>
      </p:sp>
      <p:grpSp>
        <p:nvGrpSpPr>
          <p:cNvPr id="4" name="Group 4"/>
          <p:cNvGrpSpPr>
            <a:grpSpLocks/>
          </p:cNvGrpSpPr>
          <p:nvPr/>
        </p:nvGrpSpPr>
        <p:grpSpPr bwMode="auto">
          <a:xfrm>
            <a:off x="638176" y="1754191"/>
            <a:ext cx="8162936" cy="1414464"/>
            <a:chOff x="402" y="989"/>
            <a:chExt cx="5142" cy="891"/>
          </a:xfrm>
        </p:grpSpPr>
        <p:pic>
          <p:nvPicPr>
            <p:cNvPr id="5" name="Picture 5"/>
            <p:cNvPicPr>
              <a:picLocks noChangeAspect="1" noChangeArrowheads="1"/>
            </p:cNvPicPr>
            <p:nvPr/>
          </p:nvPicPr>
          <p:blipFill>
            <a:blip r:embed="rId3" cstate="print"/>
            <a:srcRect/>
            <a:stretch>
              <a:fillRect/>
            </a:stretch>
          </p:blipFill>
          <p:spPr bwMode="auto">
            <a:xfrm>
              <a:off x="3375" y="1419"/>
              <a:ext cx="384" cy="351"/>
            </a:xfrm>
            <a:prstGeom prst="rect">
              <a:avLst/>
            </a:prstGeom>
            <a:noFill/>
            <a:ln w="9525" algn="ctr">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3020" y="989"/>
              <a:ext cx="387" cy="354"/>
            </a:xfrm>
            <a:prstGeom prst="rect">
              <a:avLst/>
            </a:prstGeom>
            <a:noFill/>
            <a:ln w="9525" algn="ctr">
              <a:noFill/>
              <a:miter lim="800000"/>
              <a:headEnd/>
              <a:tailEnd/>
            </a:ln>
          </p:spPr>
        </p:pic>
        <p:pic>
          <p:nvPicPr>
            <p:cNvPr id="7" name="Picture 7"/>
            <p:cNvPicPr>
              <a:picLocks noChangeAspect="1" noChangeArrowheads="1"/>
            </p:cNvPicPr>
            <p:nvPr/>
          </p:nvPicPr>
          <p:blipFill>
            <a:blip r:embed="rId5" cstate="print"/>
            <a:srcRect/>
            <a:stretch>
              <a:fillRect/>
            </a:stretch>
          </p:blipFill>
          <p:spPr bwMode="auto">
            <a:xfrm>
              <a:off x="2986" y="1060"/>
              <a:ext cx="387" cy="387"/>
            </a:xfrm>
            <a:prstGeom prst="rect">
              <a:avLst/>
            </a:prstGeom>
            <a:noFill/>
            <a:ln w="9525" algn="ctr">
              <a:noFill/>
              <a:miter lim="800000"/>
              <a:headEnd/>
              <a:tailEnd/>
            </a:ln>
          </p:spPr>
        </p:pic>
        <p:pic>
          <p:nvPicPr>
            <p:cNvPr id="8" name="Picture 8"/>
            <p:cNvPicPr>
              <a:picLocks noChangeAspect="1" noChangeArrowheads="1"/>
            </p:cNvPicPr>
            <p:nvPr/>
          </p:nvPicPr>
          <p:blipFill>
            <a:blip r:embed="rId4" cstate="print"/>
            <a:srcRect/>
            <a:stretch>
              <a:fillRect/>
            </a:stretch>
          </p:blipFill>
          <p:spPr bwMode="auto">
            <a:xfrm>
              <a:off x="2962" y="1140"/>
              <a:ext cx="387" cy="354"/>
            </a:xfrm>
            <a:prstGeom prst="rect">
              <a:avLst/>
            </a:prstGeom>
            <a:noFill/>
            <a:ln w="9525" algn="ctr">
              <a:noFill/>
              <a:miter lim="800000"/>
              <a:headEnd/>
              <a:tailEnd/>
            </a:ln>
          </p:spPr>
        </p:pic>
        <p:pic>
          <p:nvPicPr>
            <p:cNvPr id="9" name="Picture 9"/>
            <p:cNvPicPr>
              <a:picLocks noChangeAspect="1" noChangeArrowheads="1"/>
            </p:cNvPicPr>
            <p:nvPr/>
          </p:nvPicPr>
          <p:blipFill>
            <a:blip r:embed="rId4" cstate="print"/>
            <a:srcRect/>
            <a:stretch>
              <a:fillRect/>
            </a:stretch>
          </p:blipFill>
          <p:spPr bwMode="auto">
            <a:xfrm>
              <a:off x="2927" y="1215"/>
              <a:ext cx="387" cy="354"/>
            </a:xfrm>
            <a:prstGeom prst="rect">
              <a:avLst/>
            </a:prstGeom>
            <a:noFill/>
            <a:ln w="9525" algn="ctr">
              <a:noFill/>
              <a:miter lim="800000"/>
              <a:headEnd/>
              <a:tailEnd/>
            </a:ln>
          </p:spPr>
        </p:pic>
        <p:pic>
          <p:nvPicPr>
            <p:cNvPr id="10" name="Picture 10"/>
            <p:cNvPicPr>
              <a:picLocks noChangeAspect="1" noChangeArrowheads="1"/>
            </p:cNvPicPr>
            <p:nvPr/>
          </p:nvPicPr>
          <p:blipFill>
            <a:blip r:embed="rId4" cstate="print"/>
            <a:srcRect/>
            <a:stretch>
              <a:fillRect/>
            </a:stretch>
          </p:blipFill>
          <p:spPr bwMode="auto">
            <a:xfrm>
              <a:off x="2901" y="1286"/>
              <a:ext cx="387" cy="354"/>
            </a:xfrm>
            <a:prstGeom prst="rect">
              <a:avLst/>
            </a:prstGeom>
            <a:noFill/>
            <a:ln w="9525" algn="ctr">
              <a:noFill/>
              <a:miter lim="800000"/>
              <a:headEnd/>
              <a:tailEnd/>
            </a:ln>
          </p:spPr>
        </p:pic>
        <p:pic>
          <p:nvPicPr>
            <p:cNvPr id="11" name="Picture 11"/>
            <p:cNvPicPr>
              <a:picLocks noChangeAspect="1" noChangeArrowheads="1"/>
            </p:cNvPicPr>
            <p:nvPr/>
          </p:nvPicPr>
          <p:blipFill>
            <a:blip r:embed="rId4" cstate="print"/>
            <a:srcRect/>
            <a:stretch>
              <a:fillRect/>
            </a:stretch>
          </p:blipFill>
          <p:spPr bwMode="auto">
            <a:xfrm>
              <a:off x="2879" y="1352"/>
              <a:ext cx="387" cy="354"/>
            </a:xfrm>
            <a:prstGeom prst="rect">
              <a:avLst/>
            </a:prstGeom>
            <a:noFill/>
            <a:ln w="9525" algn="ctr">
              <a:noFill/>
              <a:miter lim="800000"/>
              <a:headEnd/>
              <a:tailEnd/>
            </a:ln>
          </p:spPr>
        </p:pic>
        <p:pic>
          <p:nvPicPr>
            <p:cNvPr id="12" name="Picture 12"/>
            <p:cNvPicPr>
              <a:picLocks noChangeAspect="1" noChangeArrowheads="1"/>
            </p:cNvPicPr>
            <p:nvPr/>
          </p:nvPicPr>
          <p:blipFill>
            <a:blip r:embed="rId4" cstate="print"/>
            <a:srcRect/>
            <a:stretch>
              <a:fillRect/>
            </a:stretch>
          </p:blipFill>
          <p:spPr bwMode="auto">
            <a:xfrm>
              <a:off x="2858" y="1451"/>
              <a:ext cx="387" cy="354"/>
            </a:xfrm>
            <a:prstGeom prst="rect">
              <a:avLst/>
            </a:prstGeom>
            <a:noFill/>
            <a:ln w="9525" algn="ctr">
              <a:noFill/>
              <a:miter lim="800000"/>
              <a:headEnd/>
              <a:tailEnd/>
            </a:ln>
          </p:spPr>
        </p:pic>
        <p:pic>
          <p:nvPicPr>
            <p:cNvPr id="13" name="Picture 13"/>
            <p:cNvPicPr>
              <a:picLocks noChangeAspect="1" noChangeArrowheads="1"/>
            </p:cNvPicPr>
            <p:nvPr/>
          </p:nvPicPr>
          <p:blipFill>
            <a:blip r:embed="rId6" cstate="print"/>
            <a:srcRect/>
            <a:stretch>
              <a:fillRect/>
            </a:stretch>
          </p:blipFill>
          <p:spPr bwMode="auto">
            <a:xfrm>
              <a:off x="2134" y="1187"/>
              <a:ext cx="356" cy="347"/>
            </a:xfrm>
            <a:prstGeom prst="rect">
              <a:avLst/>
            </a:prstGeom>
            <a:noFill/>
            <a:ln w="9525" algn="ctr">
              <a:noFill/>
              <a:miter lim="800000"/>
              <a:headEnd/>
              <a:tailEnd/>
            </a:ln>
          </p:spPr>
        </p:pic>
        <p:pic>
          <p:nvPicPr>
            <p:cNvPr id="14" name="Picture 14"/>
            <p:cNvPicPr>
              <a:picLocks noChangeAspect="1" noChangeArrowheads="1"/>
            </p:cNvPicPr>
            <p:nvPr/>
          </p:nvPicPr>
          <p:blipFill>
            <a:blip r:embed="rId6" cstate="print"/>
            <a:srcRect/>
            <a:stretch>
              <a:fillRect/>
            </a:stretch>
          </p:blipFill>
          <p:spPr bwMode="auto">
            <a:xfrm>
              <a:off x="2108" y="1267"/>
              <a:ext cx="356" cy="347"/>
            </a:xfrm>
            <a:prstGeom prst="rect">
              <a:avLst/>
            </a:prstGeom>
            <a:noFill/>
            <a:ln w="9525" algn="ctr">
              <a:noFill/>
              <a:miter lim="800000"/>
              <a:headEnd/>
              <a:tailEnd/>
            </a:ln>
          </p:spPr>
        </p:pic>
        <p:pic>
          <p:nvPicPr>
            <p:cNvPr id="15" name="Picture 15"/>
            <p:cNvPicPr>
              <a:picLocks noChangeAspect="1" noChangeArrowheads="1"/>
            </p:cNvPicPr>
            <p:nvPr/>
          </p:nvPicPr>
          <p:blipFill>
            <a:blip r:embed="rId6" cstate="print"/>
            <a:srcRect/>
            <a:stretch>
              <a:fillRect/>
            </a:stretch>
          </p:blipFill>
          <p:spPr bwMode="auto">
            <a:xfrm>
              <a:off x="2078" y="1351"/>
              <a:ext cx="356" cy="347"/>
            </a:xfrm>
            <a:prstGeom prst="rect">
              <a:avLst/>
            </a:prstGeom>
            <a:noFill/>
            <a:ln w="9525" algn="ctr">
              <a:noFill/>
              <a:miter lim="800000"/>
              <a:headEnd/>
              <a:tailEnd/>
            </a:ln>
          </p:spPr>
        </p:pic>
        <p:pic>
          <p:nvPicPr>
            <p:cNvPr id="16" name="Picture 16"/>
            <p:cNvPicPr>
              <a:picLocks noChangeAspect="1" noChangeArrowheads="1"/>
            </p:cNvPicPr>
            <p:nvPr/>
          </p:nvPicPr>
          <p:blipFill>
            <a:blip r:embed="rId6" cstate="print"/>
            <a:srcRect/>
            <a:stretch>
              <a:fillRect/>
            </a:stretch>
          </p:blipFill>
          <p:spPr bwMode="auto">
            <a:xfrm>
              <a:off x="2044" y="1439"/>
              <a:ext cx="356" cy="347"/>
            </a:xfrm>
            <a:prstGeom prst="rect">
              <a:avLst/>
            </a:prstGeom>
            <a:noFill/>
            <a:ln w="9525" algn="ctr">
              <a:noFill/>
              <a:miter lim="800000"/>
              <a:headEnd/>
              <a:tailEnd/>
            </a:ln>
          </p:spPr>
        </p:pic>
        <p:pic>
          <p:nvPicPr>
            <p:cNvPr id="17" name="Picture 17"/>
            <p:cNvPicPr>
              <a:picLocks noChangeAspect="1" noChangeArrowheads="1"/>
            </p:cNvPicPr>
            <p:nvPr/>
          </p:nvPicPr>
          <p:blipFill>
            <a:blip r:embed="rId7" cstate="print"/>
            <a:srcRect/>
            <a:stretch>
              <a:fillRect/>
            </a:stretch>
          </p:blipFill>
          <p:spPr bwMode="auto">
            <a:xfrm>
              <a:off x="402" y="1517"/>
              <a:ext cx="353" cy="344"/>
            </a:xfrm>
            <a:prstGeom prst="rect">
              <a:avLst/>
            </a:prstGeom>
            <a:noFill/>
            <a:ln w="9525" algn="ctr">
              <a:noFill/>
              <a:miter lim="800000"/>
              <a:headEnd/>
              <a:tailEnd/>
            </a:ln>
          </p:spPr>
        </p:pic>
        <p:pic>
          <p:nvPicPr>
            <p:cNvPr id="18" name="Picture 18"/>
            <p:cNvPicPr>
              <a:picLocks noChangeAspect="1" noChangeArrowheads="1"/>
            </p:cNvPicPr>
            <p:nvPr/>
          </p:nvPicPr>
          <p:blipFill>
            <a:blip r:embed="rId8" cstate="print"/>
            <a:srcRect/>
            <a:stretch>
              <a:fillRect/>
            </a:stretch>
          </p:blipFill>
          <p:spPr bwMode="auto">
            <a:xfrm>
              <a:off x="807" y="1520"/>
              <a:ext cx="359" cy="350"/>
            </a:xfrm>
            <a:prstGeom prst="rect">
              <a:avLst/>
            </a:prstGeom>
            <a:noFill/>
            <a:ln w="9525" algn="ctr">
              <a:noFill/>
              <a:miter lim="800000"/>
              <a:headEnd/>
              <a:tailEnd/>
            </a:ln>
          </p:spPr>
        </p:pic>
        <p:pic>
          <p:nvPicPr>
            <p:cNvPr id="19" name="Picture 19"/>
            <p:cNvPicPr>
              <a:picLocks noChangeAspect="1" noChangeArrowheads="1"/>
            </p:cNvPicPr>
            <p:nvPr/>
          </p:nvPicPr>
          <p:blipFill>
            <a:blip r:embed="rId9" cstate="print"/>
            <a:srcRect/>
            <a:stretch>
              <a:fillRect/>
            </a:stretch>
          </p:blipFill>
          <p:spPr bwMode="auto">
            <a:xfrm>
              <a:off x="1210" y="1518"/>
              <a:ext cx="357" cy="348"/>
            </a:xfrm>
            <a:prstGeom prst="rect">
              <a:avLst/>
            </a:prstGeom>
            <a:noFill/>
            <a:ln w="9525" algn="ctr">
              <a:noFill/>
              <a:miter lim="800000"/>
              <a:headEnd/>
              <a:tailEnd/>
            </a:ln>
          </p:spPr>
        </p:pic>
        <p:pic>
          <p:nvPicPr>
            <p:cNvPr id="20" name="Picture 20"/>
            <p:cNvPicPr>
              <a:picLocks noChangeAspect="1" noChangeArrowheads="1"/>
            </p:cNvPicPr>
            <p:nvPr/>
          </p:nvPicPr>
          <p:blipFill>
            <a:blip r:embed="rId6" cstate="print"/>
            <a:srcRect/>
            <a:stretch>
              <a:fillRect/>
            </a:stretch>
          </p:blipFill>
          <p:spPr bwMode="auto">
            <a:xfrm>
              <a:off x="2022" y="1523"/>
              <a:ext cx="356" cy="347"/>
            </a:xfrm>
            <a:prstGeom prst="rect">
              <a:avLst/>
            </a:prstGeom>
            <a:noFill/>
            <a:ln w="9525" algn="ctr">
              <a:noFill/>
              <a:miter lim="800000"/>
              <a:headEnd/>
              <a:tailEnd/>
            </a:ln>
          </p:spPr>
        </p:pic>
        <p:pic>
          <p:nvPicPr>
            <p:cNvPr id="21" name="Picture 21"/>
            <p:cNvPicPr>
              <a:picLocks noChangeAspect="1" noChangeArrowheads="1"/>
            </p:cNvPicPr>
            <p:nvPr/>
          </p:nvPicPr>
          <p:blipFill>
            <a:blip r:embed="rId4" cstate="print"/>
            <a:srcRect/>
            <a:stretch>
              <a:fillRect/>
            </a:stretch>
          </p:blipFill>
          <p:spPr bwMode="auto">
            <a:xfrm>
              <a:off x="2850" y="1510"/>
              <a:ext cx="387" cy="354"/>
            </a:xfrm>
            <a:prstGeom prst="rect">
              <a:avLst/>
            </a:prstGeom>
            <a:noFill/>
            <a:ln w="9525" algn="ctr">
              <a:noFill/>
              <a:miter lim="800000"/>
              <a:headEnd/>
              <a:tailEnd/>
            </a:ln>
          </p:spPr>
        </p:pic>
        <p:pic>
          <p:nvPicPr>
            <p:cNvPr id="22" name="Picture 22"/>
            <p:cNvPicPr>
              <a:picLocks noChangeAspect="1" noChangeArrowheads="1"/>
            </p:cNvPicPr>
            <p:nvPr/>
          </p:nvPicPr>
          <p:blipFill>
            <a:blip r:embed="rId3" cstate="print"/>
            <a:srcRect/>
            <a:stretch>
              <a:fillRect/>
            </a:stretch>
          </p:blipFill>
          <p:spPr bwMode="auto">
            <a:xfrm>
              <a:off x="3304" y="1525"/>
              <a:ext cx="384" cy="351"/>
            </a:xfrm>
            <a:prstGeom prst="rect">
              <a:avLst/>
            </a:prstGeom>
            <a:noFill/>
            <a:ln w="9525" algn="ctr">
              <a:noFill/>
              <a:miter lim="800000"/>
              <a:headEnd/>
              <a:tailEnd/>
            </a:ln>
          </p:spPr>
        </p:pic>
        <p:pic>
          <p:nvPicPr>
            <p:cNvPr id="23" name="Picture 23"/>
            <p:cNvPicPr>
              <a:picLocks noChangeAspect="1" noChangeArrowheads="1"/>
            </p:cNvPicPr>
            <p:nvPr/>
          </p:nvPicPr>
          <p:blipFill>
            <a:blip r:embed="rId10" cstate="print"/>
            <a:srcRect/>
            <a:stretch>
              <a:fillRect/>
            </a:stretch>
          </p:blipFill>
          <p:spPr bwMode="auto">
            <a:xfrm>
              <a:off x="5135" y="1358"/>
              <a:ext cx="409" cy="374"/>
            </a:xfrm>
            <a:prstGeom prst="rect">
              <a:avLst/>
            </a:prstGeom>
            <a:noFill/>
            <a:ln w="9525" algn="ctr">
              <a:noFill/>
              <a:miter lim="800000"/>
              <a:headEnd/>
              <a:tailEnd/>
            </a:ln>
          </p:spPr>
        </p:pic>
        <p:pic>
          <p:nvPicPr>
            <p:cNvPr id="24" name="Picture 24"/>
            <p:cNvPicPr>
              <a:picLocks noChangeAspect="1" noChangeArrowheads="1"/>
            </p:cNvPicPr>
            <p:nvPr/>
          </p:nvPicPr>
          <p:blipFill>
            <a:blip r:embed="rId11" cstate="print"/>
            <a:srcRect/>
            <a:stretch>
              <a:fillRect/>
            </a:stretch>
          </p:blipFill>
          <p:spPr bwMode="auto">
            <a:xfrm>
              <a:off x="4254" y="1295"/>
              <a:ext cx="398" cy="364"/>
            </a:xfrm>
            <a:prstGeom prst="rect">
              <a:avLst/>
            </a:prstGeom>
            <a:noFill/>
            <a:ln w="9525" algn="ctr">
              <a:noFill/>
              <a:miter lim="800000"/>
              <a:headEnd/>
              <a:tailEnd/>
            </a:ln>
          </p:spPr>
        </p:pic>
        <p:pic>
          <p:nvPicPr>
            <p:cNvPr id="25" name="Picture 25"/>
            <p:cNvPicPr>
              <a:picLocks noChangeAspect="1" noChangeArrowheads="1"/>
            </p:cNvPicPr>
            <p:nvPr/>
          </p:nvPicPr>
          <p:blipFill>
            <a:blip r:embed="rId11" cstate="print"/>
            <a:srcRect/>
            <a:stretch>
              <a:fillRect/>
            </a:stretch>
          </p:blipFill>
          <p:spPr bwMode="auto">
            <a:xfrm>
              <a:off x="4220" y="1367"/>
              <a:ext cx="398" cy="364"/>
            </a:xfrm>
            <a:prstGeom prst="rect">
              <a:avLst/>
            </a:prstGeom>
            <a:noFill/>
            <a:ln w="9525" algn="ctr">
              <a:noFill/>
              <a:miter lim="800000"/>
              <a:headEnd/>
              <a:tailEnd/>
            </a:ln>
          </p:spPr>
        </p:pic>
        <p:pic>
          <p:nvPicPr>
            <p:cNvPr id="26" name="Picture 26"/>
            <p:cNvPicPr>
              <a:picLocks noChangeAspect="1" noChangeArrowheads="1"/>
            </p:cNvPicPr>
            <p:nvPr/>
          </p:nvPicPr>
          <p:blipFill>
            <a:blip r:embed="rId11" cstate="print"/>
            <a:srcRect/>
            <a:stretch>
              <a:fillRect/>
            </a:stretch>
          </p:blipFill>
          <p:spPr bwMode="auto">
            <a:xfrm>
              <a:off x="4171" y="1423"/>
              <a:ext cx="398" cy="364"/>
            </a:xfrm>
            <a:prstGeom prst="rect">
              <a:avLst/>
            </a:prstGeom>
            <a:noFill/>
            <a:ln w="9525" algn="ctr">
              <a:noFill/>
              <a:miter lim="800000"/>
              <a:headEnd/>
              <a:tailEnd/>
            </a:ln>
          </p:spPr>
        </p:pic>
        <p:pic>
          <p:nvPicPr>
            <p:cNvPr id="27" name="Picture 27"/>
            <p:cNvPicPr>
              <a:picLocks noChangeAspect="1" noChangeArrowheads="1"/>
            </p:cNvPicPr>
            <p:nvPr/>
          </p:nvPicPr>
          <p:blipFill>
            <a:blip r:embed="rId11" cstate="print"/>
            <a:srcRect/>
            <a:stretch>
              <a:fillRect/>
            </a:stretch>
          </p:blipFill>
          <p:spPr bwMode="auto">
            <a:xfrm>
              <a:off x="4118" y="1516"/>
              <a:ext cx="398" cy="364"/>
            </a:xfrm>
            <a:prstGeom prst="rect">
              <a:avLst/>
            </a:prstGeom>
            <a:noFill/>
            <a:ln w="9525" algn="ctr">
              <a:noFill/>
              <a:miter lim="800000"/>
              <a:headEnd/>
              <a:tailEnd/>
            </a:ln>
          </p:spPr>
        </p:pic>
        <p:pic>
          <p:nvPicPr>
            <p:cNvPr id="28" name="Picture 28"/>
            <p:cNvPicPr>
              <a:picLocks noChangeAspect="1" noChangeArrowheads="1"/>
            </p:cNvPicPr>
            <p:nvPr/>
          </p:nvPicPr>
          <p:blipFill>
            <a:blip r:embed="rId10" cstate="print"/>
            <a:srcRect/>
            <a:stretch>
              <a:fillRect/>
            </a:stretch>
          </p:blipFill>
          <p:spPr bwMode="auto">
            <a:xfrm>
              <a:off x="5077" y="1422"/>
              <a:ext cx="409" cy="374"/>
            </a:xfrm>
            <a:prstGeom prst="rect">
              <a:avLst/>
            </a:prstGeom>
            <a:noFill/>
            <a:ln w="9525" algn="ctr">
              <a:noFill/>
              <a:miter lim="800000"/>
              <a:headEnd/>
              <a:tailEnd/>
            </a:ln>
          </p:spPr>
        </p:pic>
        <p:pic>
          <p:nvPicPr>
            <p:cNvPr id="29" name="Picture 29"/>
            <p:cNvPicPr>
              <a:picLocks noChangeAspect="1" noChangeArrowheads="1"/>
            </p:cNvPicPr>
            <p:nvPr/>
          </p:nvPicPr>
          <p:blipFill>
            <a:blip r:embed="rId10" cstate="print"/>
            <a:srcRect/>
            <a:stretch>
              <a:fillRect/>
            </a:stretch>
          </p:blipFill>
          <p:spPr bwMode="auto">
            <a:xfrm>
              <a:off x="5010" y="1494"/>
              <a:ext cx="409" cy="374"/>
            </a:xfrm>
            <a:prstGeom prst="rect">
              <a:avLst/>
            </a:prstGeom>
            <a:noFill/>
            <a:ln w="9525" algn="ctr">
              <a:noFill/>
              <a:miter lim="800000"/>
              <a:headEnd/>
              <a:tailEnd/>
            </a:ln>
          </p:spPr>
        </p:pic>
      </p:grpSp>
      <p:sp>
        <p:nvSpPr>
          <p:cNvPr id="30" name="Text Box 30"/>
          <p:cNvSpPr txBox="1">
            <a:spLocks noChangeArrowheads="1"/>
          </p:cNvSpPr>
          <p:nvPr/>
        </p:nvSpPr>
        <p:spPr bwMode="auto">
          <a:xfrm>
            <a:off x="711200" y="3319463"/>
            <a:ext cx="8148384" cy="246221"/>
          </a:xfrm>
          <a:prstGeom prst="rect">
            <a:avLst/>
          </a:prstGeom>
          <a:noFill/>
          <a:ln w="9525" algn="ctr">
            <a:noFill/>
            <a:miter lim="800000"/>
            <a:headEnd/>
            <a:tailEnd/>
          </a:ln>
        </p:spPr>
        <p:txBody>
          <a:bodyPr wrap="none">
            <a:spAutoFit/>
          </a:bodyPr>
          <a:lstStyle/>
          <a:p>
            <a:r>
              <a:rPr lang="en-US" sz="1000" dirty="0" smtClean="0">
                <a:solidFill>
                  <a:schemeClr val="tx2"/>
                </a:solidFill>
              </a:rPr>
              <a:t>January	February	March 	April    	May        	June	July   	August     	September</a:t>
            </a:r>
            <a:endParaRPr lang="en-US" sz="1000" dirty="0">
              <a:solidFill>
                <a:schemeClr val="tx2"/>
              </a:solidFill>
            </a:endParaRPr>
          </a:p>
        </p:txBody>
      </p:sp>
      <p:sp>
        <p:nvSpPr>
          <p:cNvPr id="31" name="Text Box 31"/>
          <p:cNvSpPr txBox="1">
            <a:spLocks noChangeArrowheads="1"/>
          </p:cNvSpPr>
          <p:nvPr/>
        </p:nvSpPr>
        <p:spPr bwMode="auto">
          <a:xfrm>
            <a:off x="166688" y="1960563"/>
            <a:ext cx="1899559" cy="400110"/>
          </a:xfrm>
          <a:prstGeom prst="rect">
            <a:avLst/>
          </a:prstGeom>
          <a:noFill/>
          <a:ln w="9525" algn="ctr">
            <a:noFill/>
            <a:miter lim="800000"/>
            <a:headEnd/>
            <a:tailEnd/>
          </a:ln>
        </p:spPr>
        <p:txBody>
          <a:bodyPr wrap="none">
            <a:spAutoFit/>
          </a:bodyPr>
          <a:lstStyle/>
          <a:p>
            <a:r>
              <a:rPr lang="en-US" sz="2000" dirty="0">
                <a:solidFill>
                  <a:schemeClr val="tx2"/>
                </a:solidFill>
              </a:rPr>
              <a:t>Content Changes</a:t>
            </a:r>
          </a:p>
        </p:txBody>
      </p:sp>
      <p:sp>
        <p:nvSpPr>
          <p:cNvPr id="33" name="Text Box 32"/>
          <p:cNvSpPr txBox="1">
            <a:spLocks noChangeArrowheads="1"/>
          </p:cNvSpPr>
          <p:nvPr/>
        </p:nvSpPr>
        <p:spPr bwMode="auto">
          <a:xfrm>
            <a:off x="176213" y="5416550"/>
            <a:ext cx="1638300" cy="400050"/>
          </a:xfrm>
          <a:prstGeom prst="rect">
            <a:avLst/>
          </a:prstGeom>
          <a:noFill/>
          <a:ln w="9525" algn="ctr">
            <a:noFill/>
            <a:miter lim="800000"/>
            <a:headEnd/>
            <a:tailEnd/>
          </a:ln>
        </p:spPr>
        <p:txBody>
          <a:bodyPr wrap="none">
            <a:spAutoFit/>
          </a:bodyPr>
          <a:lstStyle/>
          <a:p>
            <a:r>
              <a:rPr lang="en-US" sz="2000" dirty="0" smtClean="0">
                <a:solidFill>
                  <a:schemeClr val="accent1"/>
                </a:solidFill>
              </a:rPr>
              <a:t>People Revisit</a:t>
            </a:r>
            <a:endParaRPr lang="en-US" sz="2000" dirty="0">
              <a:solidFill>
                <a:schemeClr val="accent1"/>
              </a:solidFill>
            </a:endParaRPr>
          </a:p>
        </p:txBody>
      </p:sp>
      <p:grpSp>
        <p:nvGrpSpPr>
          <p:cNvPr id="70" name="Group 69"/>
          <p:cNvGrpSpPr/>
          <p:nvPr/>
        </p:nvGrpSpPr>
        <p:grpSpPr>
          <a:xfrm>
            <a:off x="381001" y="4403725"/>
            <a:ext cx="8521700" cy="1047750"/>
            <a:chOff x="381001" y="4403725"/>
            <a:chExt cx="8521700" cy="1047750"/>
          </a:xfrm>
        </p:grpSpPr>
        <p:sp>
          <p:nvSpPr>
            <p:cNvPr id="38" name="Line 37"/>
            <p:cNvSpPr>
              <a:spLocks noChangeShapeType="1"/>
            </p:cNvSpPr>
            <p:nvPr/>
          </p:nvSpPr>
          <p:spPr bwMode="auto">
            <a:xfrm flipV="1">
              <a:off x="381001" y="4724400"/>
              <a:ext cx="8521700" cy="0"/>
            </a:xfrm>
            <a:prstGeom prst="line">
              <a:avLst/>
            </a:prstGeom>
            <a:noFill/>
            <a:ln w="76200">
              <a:solidFill>
                <a:schemeClr val="accent1"/>
              </a:solidFill>
              <a:round/>
              <a:headEnd/>
              <a:tailEnd/>
            </a:ln>
          </p:spPr>
          <p:txBody>
            <a:bodyPr>
              <a:spAutoFit/>
            </a:bodyPr>
            <a:lstStyle/>
            <a:p>
              <a:endParaRPr lang="en-US"/>
            </a:p>
          </p:txBody>
        </p:sp>
        <p:sp>
          <p:nvSpPr>
            <p:cNvPr id="39" name="Text Box 38"/>
            <p:cNvSpPr txBox="1">
              <a:spLocks noChangeArrowheads="1"/>
            </p:cNvSpPr>
            <p:nvPr/>
          </p:nvSpPr>
          <p:spPr bwMode="auto">
            <a:xfrm>
              <a:off x="720726" y="4403725"/>
              <a:ext cx="8148638" cy="246063"/>
            </a:xfrm>
            <a:prstGeom prst="rect">
              <a:avLst/>
            </a:prstGeom>
            <a:noFill/>
            <a:ln w="9525" algn="ctr">
              <a:noFill/>
              <a:miter lim="800000"/>
              <a:headEnd/>
              <a:tailEnd/>
            </a:ln>
          </p:spPr>
          <p:txBody>
            <a:bodyPr wrap="none">
              <a:spAutoFit/>
            </a:bodyPr>
            <a:lstStyle/>
            <a:p>
              <a:r>
                <a:rPr lang="en-US" sz="1000" dirty="0" smtClean="0">
                  <a:solidFill>
                    <a:schemeClr val="accent1">
                      <a:lumMod val="75000"/>
                    </a:schemeClr>
                  </a:solidFill>
                </a:rPr>
                <a:t>January	February	March 	April    	May        	June	July   	August     	September</a:t>
              </a:r>
              <a:endParaRPr lang="en-US" sz="1000" dirty="0">
                <a:solidFill>
                  <a:schemeClr val="accent1">
                    <a:lumMod val="75000"/>
                  </a:schemeClr>
                </a:solidFill>
              </a:endParaRPr>
            </a:p>
          </p:txBody>
        </p:sp>
        <p:pic>
          <p:nvPicPr>
            <p:cNvPr id="40" name="Picture 39"/>
            <p:cNvPicPr>
              <a:picLocks noChangeAspect="1" noChangeArrowheads="1"/>
            </p:cNvPicPr>
            <p:nvPr/>
          </p:nvPicPr>
          <p:blipFill>
            <a:blip r:embed="rId8" cstate="print"/>
            <a:srcRect/>
            <a:stretch>
              <a:fillRect/>
            </a:stretch>
          </p:blipFill>
          <p:spPr bwMode="auto">
            <a:xfrm>
              <a:off x="1227138" y="4816475"/>
              <a:ext cx="569913" cy="555625"/>
            </a:xfrm>
            <a:prstGeom prst="rect">
              <a:avLst/>
            </a:prstGeom>
            <a:noFill/>
            <a:ln w="9525" algn="ctr">
              <a:noFill/>
              <a:miter lim="800000"/>
              <a:headEnd/>
              <a:tailEnd/>
            </a:ln>
          </p:spPr>
        </p:pic>
        <p:pic>
          <p:nvPicPr>
            <p:cNvPr id="41" name="Picture 40"/>
            <p:cNvPicPr>
              <a:picLocks noChangeAspect="1" noChangeArrowheads="1"/>
            </p:cNvPicPr>
            <p:nvPr/>
          </p:nvPicPr>
          <p:blipFill>
            <a:blip r:embed="rId4" cstate="print"/>
            <a:srcRect/>
            <a:stretch>
              <a:fillRect/>
            </a:stretch>
          </p:blipFill>
          <p:spPr bwMode="auto">
            <a:xfrm>
              <a:off x="4419601" y="4814888"/>
              <a:ext cx="614363" cy="561975"/>
            </a:xfrm>
            <a:prstGeom prst="rect">
              <a:avLst/>
            </a:prstGeom>
            <a:noFill/>
            <a:ln w="9525" algn="ctr">
              <a:noFill/>
              <a:miter lim="800000"/>
              <a:headEnd/>
              <a:tailEnd/>
            </a:ln>
          </p:spPr>
        </p:pic>
        <p:pic>
          <p:nvPicPr>
            <p:cNvPr id="42" name="Picture 41"/>
            <p:cNvPicPr>
              <a:picLocks noChangeAspect="1" noChangeArrowheads="1"/>
            </p:cNvPicPr>
            <p:nvPr/>
          </p:nvPicPr>
          <p:blipFill>
            <a:blip r:embed="rId10" cstate="print"/>
            <a:srcRect/>
            <a:stretch>
              <a:fillRect/>
            </a:stretch>
          </p:blipFill>
          <p:spPr bwMode="auto">
            <a:xfrm>
              <a:off x="8053388" y="4814888"/>
              <a:ext cx="649288" cy="593725"/>
            </a:xfrm>
            <a:prstGeom prst="rect">
              <a:avLst/>
            </a:prstGeom>
            <a:noFill/>
            <a:ln w="9525" algn="ctr">
              <a:noFill/>
              <a:miter lim="800000"/>
              <a:headEnd/>
              <a:tailEnd/>
            </a:ln>
          </p:spPr>
        </p:pic>
        <p:pic>
          <p:nvPicPr>
            <p:cNvPr id="43" name="Picture 42"/>
            <p:cNvPicPr>
              <a:picLocks noChangeAspect="1" noChangeArrowheads="1"/>
            </p:cNvPicPr>
            <p:nvPr/>
          </p:nvPicPr>
          <p:blipFill>
            <a:blip r:embed="rId11" cstate="print"/>
            <a:srcRect/>
            <a:stretch>
              <a:fillRect/>
            </a:stretch>
          </p:blipFill>
          <p:spPr bwMode="auto">
            <a:xfrm>
              <a:off x="7178676" y="4824413"/>
              <a:ext cx="631825" cy="577850"/>
            </a:xfrm>
            <a:prstGeom prst="rect">
              <a:avLst/>
            </a:prstGeom>
            <a:noFill/>
            <a:ln w="9525" algn="ctr">
              <a:noFill/>
              <a:miter lim="800000"/>
              <a:headEnd/>
              <a:tailEnd/>
            </a:ln>
          </p:spPr>
        </p:pic>
        <p:pic>
          <p:nvPicPr>
            <p:cNvPr id="44" name="Picture 43"/>
            <p:cNvPicPr>
              <a:picLocks noChangeAspect="1" noChangeArrowheads="1"/>
            </p:cNvPicPr>
            <p:nvPr/>
          </p:nvPicPr>
          <p:blipFill>
            <a:blip r:embed="rId4" cstate="print"/>
            <a:srcRect/>
            <a:stretch>
              <a:fillRect/>
            </a:stretch>
          </p:blipFill>
          <p:spPr bwMode="auto">
            <a:xfrm>
              <a:off x="4649788" y="4889500"/>
              <a:ext cx="614363" cy="561975"/>
            </a:xfrm>
            <a:prstGeom prst="rect">
              <a:avLst/>
            </a:prstGeom>
            <a:noFill/>
            <a:ln w="9525" algn="ctr">
              <a:noFill/>
              <a:miter lim="800000"/>
              <a:headEnd/>
              <a:tailEnd/>
            </a:ln>
          </p:spPr>
        </p:pic>
      </p:grpSp>
      <p:grpSp>
        <p:nvGrpSpPr>
          <p:cNvPr id="71" name="Group 70"/>
          <p:cNvGrpSpPr/>
          <p:nvPr/>
        </p:nvGrpSpPr>
        <p:grpSpPr>
          <a:xfrm>
            <a:off x="1519238" y="3667125"/>
            <a:ext cx="6807200" cy="641351"/>
            <a:chOff x="1519238" y="3667125"/>
            <a:chExt cx="6807200" cy="641351"/>
          </a:xfrm>
        </p:grpSpPr>
        <p:sp>
          <p:nvSpPr>
            <p:cNvPr id="34" name="Line 33"/>
            <p:cNvSpPr>
              <a:spLocks noChangeShapeType="1"/>
            </p:cNvSpPr>
            <p:nvPr/>
          </p:nvSpPr>
          <p:spPr bwMode="auto">
            <a:xfrm>
              <a:off x="1519238" y="3681413"/>
              <a:ext cx="0" cy="622300"/>
            </a:xfrm>
            <a:prstGeom prst="line">
              <a:avLst/>
            </a:prstGeom>
            <a:noFill/>
            <a:ln w="38100">
              <a:solidFill>
                <a:schemeClr val="accent1"/>
              </a:solidFill>
              <a:round/>
              <a:headEnd/>
              <a:tailEnd/>
            </a:ln>
          </p:spPr>
          <p:txBody>
            <a:bodyPr>
              <a:spAutoFit/>
            </a:bodyPr>
            <a:lstStyle/>
            <a:p>
              <a:endParaRPr lang="en-US"/>
            </a:p>
          </p:txBody>
        </p:sp>
        <p:sp>
          <p:nvSpPr>
            <p:cNvPr id="35" name="Line 34"/>
            <p:cNvSpPr>
              <a:spLocks noChangeShapeType="1"/>
            </p:cNvSpPr>
            <p:nvPr/>
          </p:nvSpPr>
          <p:spPr bwMode="auto">
            <a:xfrm>
              <a:off x="4749801" y="3667125"/>
              <a:ext cx="0" cy="623888"/>
            </a:xfrm>
            <a:prstGeom prst="line">
              <a:avLst/>
            </a:prstGeom>
            <a:noFill/>
            <a:ln w="38100">
              <a:solidFill>
                <a:schemeClr val="accent1"/>
              </a:solidFill>
              <a:round/>
              <a:headEnd/>
              <a:tailEnd/>
            </a:ln>
          </p:spPr>
          <p:txBody>
            <a:bodyPr>
              <a:spAutoFit/>
            </a:bodyPr>
            <a:lstStyle/>
            <a:p>
              <a:endParaRPr lang="en-US"/>
            </a:p>
          </p:txBody>
        </p:sp>
        <p:sp>
          <p:nvSpPr>
            <p:cNvPr id="36" name="Line 35"/>
            <p:cNvSpPr>
              <a:spLocks noChangeShapeType="1"/>
            </p:cNvSpPr>
            <p:nvPr/>
          </p:nvSpPr>
          <p:spPr bwMode="auto">
            <a:xfrm>
              <a:off x="7477126" y="3684588"/>
              <a:ext cx="0" cy="623888"/>
            </a:xfrm>
            <a:prstGeom prst="line">
              <a:avLst/>
            </a:prstGeom>
            <a:noFill/>
            <a:ln w="38100">
              <a:solidFill>
                <a:schemeClr val="accent1"/>
              </a:solidFill>
              <a:round/>
              <a:headEnd/>
              <a:tailEnd/>
            </a:ln>
          </p:spPr>
          <p:txBody>
            <a:bodyPr>
              <a:spAutoFit/>
            </a:bodyPr>
            <a:lstStyle/>
            <a:p>
              <a:endParaRPr lang="en-US"/>
            </a:p>
          </p:txBody>
        </p:sp>
        <p:sp>
          <p:nvSpPr>
            <p:cNvPr id="37" name="Line 36"/>
            <p:cNvSpPr>
              <a:spLocks noChangeShapeType="1"/>
            </p:cNvSpPr>
            <p:nvPr/>
          </p:nvSpPr>
          <p:spPr bwMode="auto">
            <a:xfrm>
              <a:off x="8326438" y="3678238"/>
              <a:ext cx="0" cy="622300"/>
            </a:xfrm>
            <a:prstGeom prst="line">
              <a:avLst/>
            </a:prstGeom>
            <a:noFill/>
            <a:ln w="38100">
              <a:solidFill>
                <a:schemeClr val="accent1"/>
              </a:solidFill>
              <a:round/>
              <a:headEnd/>
              <a:tailEnd/>
            </a:ln>
          </p:spPr>
          <p:txBody>
            <a:bodyPr>
              <a:spAutoFit/>
            </a:bodyPr>
            <a:lstStyle/>
            <a:p>
              <a:endParaRPr lang="en-US"/>
            </a:p>
          </p:txBody>
        </p:sp>
        <p:sp>
          <p:nvSpPr>
            <p:cNvPr id="45" name="Line 44"/>
            <p:cNvSpPr>
              <a:spLocks noChangeShapeType="1"/>
            </p:cNvSpPr>
            <p:nvPr/>
          </p:nvSpPr>
          <p:spPr bwMode="auto">
            <a:xfrm>
              <a:off x="4902201" y="3667125"/>
              <a:ext cx="0" cy="623888"/>
            </a:xfrm>
            <a:prstGeom prst="line">
              <a:avLst/>
            </a:prstGeom>
            <a:noFill/>
            <a:ln w="38100">
              <a:solidFill>
                <a:schemeClr val="accent1"/>
              </a:solidFill>
              <a:round/>
              <a:headEnd/>
              <a:tailEnd/>
            </a:ln>
          </p:spPr>
          <p:txBody>
            <a:bodyPr>
              <a:spAutoFit/>
            </a:bodyPr>
            <a:lstStyle/>
            <a:p>
              <a:endParaRPr lang="en-US"/>
            </a:p>
          </p:txBody>
        </p:sp>
      </p:grpSp>
      <p:grpSp>
        <p:nvGrpSpPr>
          <p:cNvPr id="46" name="Group 72"/>
          <p:cNvGrpSpPr>
            <a:grpSpLocks/>
          </p:cNvGrpSpPr>
          <p:nvPr/>
        </p:nvGrpSpPr>
        <p:grpSpPr bwMode="auto">
          <a:xfrm>
            <a:off x="344487" y="2498725"/>
            <a:ext cx="8464550" cy="3775075"/>
            <a:chOff x="217" y="1386"/>
            <a:chExt cx="5332" cy="2378"/>
          </a:xfrm>
        </p:grpSpPr>
        <p:sp>
          <p:nvSpPr>
            <p:cNvPr id="47" name="Text Box 45"/>
            <p:cNvSpPr txBox="1">
              <a:spLocks noChangeArrowheads="1"/>
            </p:cNvSpPr>
            <p:nvPr/>
          </p:nvSpPr>
          <p:spPr bwMode="auto">
            <a:xfrm>
              <a:off x="217" y="3512"/>
              <a:ext cx="2248" cy="252"/>
            </a:xfrm>
            <a:prstGeom prst="rect">
              <a:avLst/>
            </a:prstGeom>
            <a:noFill/>
            <a:ln w="9525" algn="ctr">
              <a:noFill/>
              <a:miter lim="800000"/>
              <a:headEnd/>
              <a:tailEnd/>
            </a:ln>
          </p:spPr>
          <p:txBody>
            <a:bodyPr wrap="none">
              <a:spAutoFit/>
            </a:bodyPr>
            <a:lstStyle/>
            <a:p>
              <a:r>
                <a:rPr lang="en-US" sz="2000" dirty="0" smtClean="0">
                  <a:solidFill>
                    <a:schemeClr val="accent3"/>
                  </a:solidFill>
                </a:rPr>
                <a:t>Today’s tools focus on the present</a:t>
              </a:r>
              <a:endParaRPr lang="en-US" sz="2000" dirty="0">
                <a:solidFill>
                  <a:schemeClr val="accent3"/>
                </a:solidFill>
              </a:endParaRPr>
            </a:p>
          </p:txBody>
        </p:sp>
        <p:sp>
          <p:nvSpPr>
            <p:cNvPr id="48" name="Rectangle 71"/>
            <p:cNvSpPr>
              <a:spLocks noChangeArrowheads="1"/>
            </p:cNvSpPr>
            <p:nvPr/>
          </p:nvSpPr>
          <p:spPr bwMode="auto">
            <a:xfrm>
              <a:off x="5003" y="1386"/>
              <a:ext cx="546" cy="1931"/>
            </a:xfrm>
            <a:prstGeom prst="rect">
              <a:avLst/>
            </a:prstGeom>
            <a:noFill/>
            <a:ln w="38100">
              <a:solidFill>
                <a:schemeClr val="accent3"/>
              </a:solidFill>
              <a:miter lim="800000"/>
              <a:headEnd/>
              <a:tailEnd/>
            </a:ln>
          </p:spPr>
          <p:txBody>
            <a:bodyPr wrap="none" anchor="ctr"/>
            <a:lstStyle/>
            <a:p>
              <a:endParaRPr lang="en-US" b="1">
                <a:latin typeface="Garamond" pitchFamily="18" charset="0"/>
              </a:endParaRPr>
            </a:p>
          </p:txBody>
        </p:sp>
      </p:grpSp>
      <p:grpSp>
        <p:nvGrpSpPr>
          <p:cNvPr id="49" name="Group 74"/>
          <p:cNvGrpSpPr>
            <a:grpSpLocks/>
          </p:cNvGrpSpPr>
          <p:nvPr/>
        </p:nvGrpSpPr>
        <p:grpSpPr bwMode="auto">
          <a:xfrm>
            <a:off x="546100" y="1966913"/>
            <a:ext cx="8318500" cy="4738687"/>
            <a:chOff x="344" y="1051"/>
            <a:chExt cx="5240" cy="2985"/>
          </a:xfrm>
        </p:grpSpPr>
        <p:sp>
          <p:nvSpPr>
            <p:cNvPr id="50" name="Text Box 47"/>
            <p:cNvSpPr txBox="1">
              <a:spLocks noChangeArrowheads="1"/>
            </p:cNvSpPr>
            <p:nvPr/>
          </p:nvSpPr>
          <p:spPr bwMode="auto">
            <a:xfrm>
              <a:off x="344" y="3784"/>
              <a:ext cx="3138" cy="252"/>
            </a:xfrm>
            <a:prstGeom prst="rect">
              <a:avLst/>
            </a:prstGeom>
            <a:noFill/>
            <a:ln w="9525" algn="ctr">
              <a:noFill/>
              <a:miter lim="800000"/>
              <a:headEnd/>
              <a:tailEnd/>
            </a:ln>
          </p:spPr>
          <p:txBody>
            <a:bodyPr wrap="none">
              <a:spAutoFit/>
            </a:bodyPr>
            <a:lstStyle/>
            <a:p>
              <a:r>
                <a:rPr lang="en-US" sz="2000" dirty="0" smtClean="0">
                  <a:solidFill>
                    <a:schemeClr val="accent2"/>
                  </a:solidFill>
                </a:rPr>
                <a:t>But there’s so much more information available!</a:t>
              </a:r>
              <a:endParaRPr lang="en-US" sz="2000" dirty="0">
                <a:solidFill>
                  <a:schemeClr val="accent2"/>
                </a:solidFill>
              </a:endParaRPr>
            </a:p>
          </p:txBody>
        </p:sp>
        <p:sp>
          <p:nvSpPr>
            <p:cNvPr id="51" name="Arc 49"/>
            <p:cNvSpPr>
              <a:spLocks/>
            </p:cNvSpPr>
            <p:nvPr/>
          </p:nvSpPr>
          <p:spPr bwMode="auto">
            <a:xfrm flipV="1">
              <a:off x="4674" y="3337"/>
              <a:ext cx="649" cy="248"/>
            </a:xfrm>
            <a:custGeom>
              <a:avLst/>
              <a:gdLst>
                <a:gd name="T0" fmla="*/ 0 w 43200"/>
                <a:gd name="T1" fmla="*/ 0 h 24897"/>
                <a:gd name="T2" fmla="*/ 1 w 43200"/>
                <a:gd name="T3" fmla="*/ 0 h 24897"/>
                <a:gd name="T4" fmla="*/ 1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grpSp>
          <p:nvGrpSpPr>
            <p:cNvPr id="52" name="Group 54"/>
            <p:cNvGrpSpPr>
              <a:grpSpLocks/>
            </p:cNvGrpSpPr>
            <p:nvPr/>
          </p:nvGrpSpPr>
          <p:grpSpPr bwMode="auto">
            <a:xfrm>
              <a:off x="1399" y="1051"/>
              <a:ext cx="4185" cy="266"/>
              <a:chOff x="1399" y="1123"/>
              <a:chExt cx="4185" cy="266"/>
            </a:xfrm>
          </p:grpSpPr>
          <p:sp>
            <p:nvSpPr>
              <p:cNvPr id="54" name="Arc 51"/>
              <p:cNvSpPr>
                <a:spLocks/>
              </p:cNvSpPr>
              <p:nvPr/>
            </p:nvSpPr>
            <p:spPr bwMode="auto">
              <a:xfrm>
                <a:off x="4549" y="1199"/>
                <a:ext cx="649"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55" name="Arc 52"/>
              <p:cNvSpPr>
                <a:spLocks/>
              </p:cNvSpPr>
              <p:nvPr/>
            </p:nvSpPr>
            <p:spPr bwMode="auto">
              <a:xfrm>
                <a:off x="5196" y="1164"/>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56" name="Arc 53"/>
              <p:cNvSpPr>
                <a:spLocks/>
              </p:cNvSpPr>
              <p:nvPr/>
            </p:nvSpPr>
            <p:spPr bwMode="auto">
              <a:xfrm>
                <a:off x="5309" y="1170"/>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57" name="Arc 54"/>
              <p:cNvSpPr>
                <a:spLocks/>
              </p:cNvSpPr>
              <p:nvPr/>
            </p:nvSpPr>
            <p:spPr bwMode="auto">
              <a:xfrm>
                <a:off x="5421" y="1161"/>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58" name="Arc 55"/>
              <p:cNvSpPr>
                <a:spLocks/>
              </p:cNvSpPr>
              <p:nvPr/>
            </p:nvSpPr>
            <p:spPr bwMode="auto">
              <a:xfrm>
                <a:off x="4148" y="1187"/>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59" name="Arc 56"/>
              <p:cNvSpPr>
                <a:spLocks/>
              </p:cNvSpPr>
              <p:nvPr/>
            </p:nvSpPr>
            <p:spPr bwMode="auto">
              <a:xfrm>
                <a:off x="4261" y="1193"/>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0" name="Arc 57"/>
              <p:cNvSpPr>
                <a:spLocks/>
              </p:cNvSpPr>
              <p:nvPr/>
            </p:nvSpPr>
            <p:spPr bwMode="auto">
              <a:xfrm>
                <a:off x="4373" y="1184"/>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1" name="Arc 58"/>
              <p:cNvSpPr>
                <a:spLocks/>
              </p:cNvSpPr>
              <p:nvPr/>
            </p:nvSpPr>
            <p:spPr bwMode="auto">
              <a:xfrm>
                <a:off x="2938" y="1145"/>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2" name="Arc 59"/>
              <p:cNvSpPr>
                <a:spLocks/>
              </p:cNvSpPr>
              <p:nvPr/>
            </p:nvSpPr>
            <p:spPr bwMode="auto">
              <a:xfrm>
                <a:off x="3051" y="1151"/>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3" name="Arc 60"/>
              <p:cNvSpPr>
                <a:spLocks/>
              </p:cNvSpPr>
              <p:nvPr/>
            </p:nvSpPr>
            <p:spPr bwMode="auto">
              <a:xfrm>
                <a:off x="3163" y="1142"/>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4" name="Arc 61"/>
              <p:cNvSpPr>
                <a:spLocks/>
              </p:cNvSpPr>
              <p:nvPr/>
            </p:nvSpPr>
            <p:spPr bwMode="auto">
              <a:xfrm>
                <a:off x="2084" y="1192"/>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5" name="Arc 62"/>
              <p:cNvSpPr>
                <a:spLocks/>
              </p:cNvSpPr>
              <p:nvPr/>
            </p:nvSpPr>
            <p:spPr bwMode="auto">
              <a:xfrm>
                <a:off x="2197" y="1198"/>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6" name="Arc 63"/>
              <p:cNvSpPr>
                <a:spLocks/>
              </p:cNvSpPr>
              <p:nvPr/>
            </p:nvSpPr>
            <p:spPr bwMode="auto">
              <a:xfrm>
                <a:off x="2309" y="1189"/>
                <a:ext cx="163"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7" name="Arc 64"/>
              <p:cNvSpPr>
                <a:spLocks/>
              </p:cNvSpPr>
              <p:nvPr/>
            </p:nvSpPr>
            <p:spPr bwMode="auto">
              <a:xfrm>
                <a:off x="3436" y="1133"/>
                <a:ext cx="649"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8" name="Arc 65"/>
              <p:cNvSpPr>
                <a:spLocks/>
              </p:cNvSpPr>
              <p:nvPr/>
            </p:nvSpPr>
            <p:spPr bwMode="auto">
              <a:xfrm>
                <a:off x="2412" y="1123"/>
                <a:ext cx="649"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sp>
            <p:nvSpPr>
              <p:cNvPr id="69" name="Arc 66"/>
              <p:cNvSpPr>
                <a:spLocks/>
              </p:cNvSpPr>
              <p:nvPr/>
            </p:nvSpPr>
            <p:spPr bwMode="auto">
              <a:xfrm>
                <a:off x="1399" y="1148"/>
                <a:ext cx="649" cy="190"/>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grpSp>
        <p:sp>
          <p:nvSpPr>
            <p:cNvPr id="53" name="Rectangle 73"/>
            <p:cNvSpPr>
              <a:spLocks noChangeArrowheads="1"/>
            </p:cNvSpPr>
            <p:nvPr/>
          </p:nvSpPr>
          <p:spPr bwMode="auto">
            <a:xfrm>
              <a:off x="4455" y="2793"/>
              <a:ext cx="518" cy="524"/>
            </a:xfrm>
            <a:prstGeom prst="rect">
              <a:avLst/>
            </a:prstGeom>
            <a:noFill/>
            <a:ln w="38100">
              <a:solidFill>
                <a:schemeClr val="accent2"/>
              </a:solidFill>
              <a:miter lim="800000"/>
              <a:headEnd/>
              <a:tailEnd/>
            </a:ln>
          </p:spPr>
          <p:txBody>
            <a:bodyPr wrap="none" anchor="ctr"/>
            <a:lstStyle/>
            <a:p>
              <a:endParaRPr lang="en-US" b="1">
                <a:latin typeface="Garamond"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70"/>
                                        </p:tgtEl>
                                        <p:attrNameLst>
                                          <p:attrName>style.visibility</p:attrName>
                                        </p:attrNameLst>
                                      </p:cBhvr>
                                      <p:to>
                                        <p:strVal val="visible"/>
                                      </p:to>
                                    </p:set>
                                    <p:animEffect transition="in" filter="wipe(left)">
                                      <p:cBhvr>
                                        <p:cTn id="9" dur="2000"/>
                                        <p:tgtEl>
                                          <p:spTgt spid="7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AOL Search Dataset</a:t>
            </a:r>
            <a:endParaRPr lang="en-US" dirty="0"/>
          </a:p>
        </p:txBody>
      </p:sp>
      <p:sp>
        <p:nvSpPr>
          <p:cNvPr id="3" name="Content Placeholder 2"/>
          <p:cNvSpPr>
            <a:spLocks noGrp="1"/>
          </p:cNvSpPr>
          <p:nvPr>
            <p:ph sz="quarter" idx="1"/>
          </p:nvPr>
        </p:nvSpPr>
        <p:spPr/>
        <p:txBody>
          <a:bodyPr>
            <a:normAutofit fontScale="92500"/>
          </a:bodyPr>
          <a:lstStyle/>
          <a:p>
            <a:r>
              <a:rPr lang="en-US" dirty="0" smtClean="0"/>
              <a:t>Other well known AOL users</a:t>
            </a:r>
          </a:p>
          <a:p>
            <a:pPr lvl="1"/>
            <a:r>
              <a:rPr lang="en-US" dirty="0" smtClean="0"/>
              <a:t>User 927 </a:t>
            </a:r>
            <a:r>
              <a:rPr lang="en-US" i="1" dirty="0" smtClean="0">
                <a:solidFill>
                  <a:schemeClr val="accent1">
                    <a:lumMod val="75000"/>
                  </a:schemeClr>
                </a:solidFill>
              </a:rPr>
              <a:t>how to kill your wife</a:t>
            </a:r>
            <a:endParaRPr lang="en-US" dirty="0" smtClean="0"/>
          </a:p>
          <a:p>
            <a:pPr lvl="1"/>
            <a:r>
              <a:rPr lang="en-US" dirty="0" smtClean="0"/>
              <a:t>User 711391 </a:t>
            </a:r>
            <a:r>
              <a:rPr lang="en-US" i="1" dirty="0" smtClean="0">
                <a:solidFill>
                  <a:schemeClr val="accent1">
                    <a:lumMod val="75000"/>
                  </a:schemeClr>
                </a:solidFill>
              </a:rPr>
              <a:t>i love </a:t>
            </a:r>
            <a:r>
              <a:rPr lang="en-US" i="1" dirty="0" err="1" smtClean="0">
                <a:solidFill>
                  <a:schemeClr val="accent1">
                    <a:lumMod val="75000"/>
                  </a:schemeClr>
                </a:solidFill>
              </a:rPr>
              <a:t>alaska</a:t>
            </a:r>
            <a:endParaRPr lang="en-US" i="1" dirty="0" smtClean="0">
              <a:solidFill>
                <a:schemeClr val="accent1">
                  <a:lumMod val="75000"/>
                </a:schemeClr>
              </a:solidFill>
            </a:endParaRPr>
          </a:p>
          <a:p>
            <a:pPr lvl="2"/>
            <a:r>
              <a:rPr lang="en-US" u="sng" dirty="0">
                <a:solidFill>
                  <a:schemeClr val="accent4">
                    <a:lumMod val="75000"/>
                  </a:schemeClr>
                </a:solidFill>
              </a:rPr>
              <a:t>http://www.minimovies.org/documentaires/view/ilovealaska</a:t>
            </a:r>
            <a:endParaRPr lang="en-US" u="sng" dirty="0" smtClean="0">
              <a:solidFill>
                <a:schemeClr val="accent4">
                  <a:lumMod val="75000"/>
                </a:schemeClr>
              </a:solidFill>
            </a:endParaRPr>
          </a:p>
          <a:p>
            <a:r>
              <a:rPr lang="en-US" dirty="0" smtClean="0"/>
              <a:t>Anonymous IDs do not make logs anonymous</a:t>
            </a:r>
          </a:p>
          <a:p>
            <a:pPr lvl="1"/>
            <a:r>
              <a:rPr lang="en-US" dirty="0" smtClean="0"/>
              <a:t>Contain directly identifiable information</a:t>
            </a:r>
          </a:p>
          <a:p>
            <a:pPr lvl="2"/>
            <a:r>
              <a:rPr lang="en-US" dirty="0" smtClean="0"/>
              <a:t>Names, phone numbers, credit cards, social security numbers</a:t>
            </a:r>
          </a:p>
          <a:p>
            <a:pPr lvl="1"/>
            <a:r>
              <a:rPr lang="en-US" dirty="0" smtClean="0"/>
              <a:t>Contain indirectly identifiable information</a:t>
            </a:r>
          </a:p>
          <a:p>
            <a:pPr lvl="2"/>
            <a:r>
              <a:rPr lang="en-US" dirty="0" smtClean="0"/>
              <a:t>Example: Thelma’s queries</a:t>
            </a:r>
          </a:p>
          <a:p>
            <a:pPr lvl="2"/>
            <a:r>
              <a:rPr lang="en-US" dirty="0" smtClean="0"/>
              <a:t>Birthdate, gender, zip code identifies 87% of Americans</a:t>
            </a:r>
            <a:endParaRPr lang="en-US" dirty="0"/>
          </a:p>
        </p:txBody>
      </p:sp>
      <p:pic>
        <p:nvPicPr>
          <p:cNvPr id="4" name="Picture 4" descr="C:\Users\teevan\AppData\Local\Microsoft\Windows\Temporary Internet Files\Content.IE5\4ZM8IHWJ\MC900052881[1].wmf"/>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r="52616" b="26469"/>
          <a:stretch/>
        </p:blipFill>
        <p:spPr bwMode="auto">
          <a:xfrm>
            <a:off x="228600" y="253026"/>
            <a:ext cx="457200" cy="889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71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Netflix Challenge</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October 2, 2006: Netflix announces contest</a:t>
            </a:r>
          </a:p>
          <a:p>
            <a:pPr lvl="1"/>
            <a:r>
              <a:rPr lang="en-US" dirty="0" smtClean="0"/>
              <a:t>Predict people’s ratings for a $1 million dollar prize</a:t>
            </a:r>
          </a:p>
          <a:p>
            <a:pPr lvl="1"/>
            <a:r>
              <a:rPr lang="en-US" dirty="0"/>
              <a:t>100 million ratings, </a:t>
            </a:r>
            <a:r>
              <a:rPr lang="en-US" dirty="0" smtClean="0"/>
              <a:t>480k users, 17k movies</a:t>
            </a:r>
          </a:p>
          <a:p>
            <a:pPr lvl="1"/>
            <a:r>
              <a:rPr lang="en-US" dirty="0" smtClean="0"/>
              <a:t>Very careful with anonymity post-AOL</a:t>
            </a:r>
          </a:p>
          <a:p>
            <a:r>
              <a:rPr lang="en-US" dirty="0" smtClean="0"/>
              <a:t>May 18, 2008: Data de-</a:t>
            </a:r>
            <a:r>
              <a:rPr lang="en-US" dirty="0" err="1" smtClean="0"/>
              <a:t>anonymized</a:t>
            </a:r>
            <a:r>
              <a:rPr lang="en-US" dirty="0" smtClean="0"/>
              <a:t> </a:t>
            </a:r>
          </a:p>
          <a:p>
            <a:pPr lvl="1"/>
            <a:r>
              <a:rPr lang="en-US" dirty="0" smtClean="0"/>
              <a:t>Paper published by Narayanan &amp; </a:t>
            </a:r>
            <a:r>
              <a:rPr lang="en-US" dirty="0" err="1" smtClean="0"/>
              <a:t>Shmatikov</a:t>
            </a:r>
            <a:endParaRPr lang="en-US" dirty="0" smtClean="0"/>
          </a:p>
          <a:p>
            <a:pPr lvl="1"/>
            <a:r>
              <a:rPr lang="en-US" dirty="0" smtClean="0"/>
              <a:t>Uses background knowledge from IMDB</a:t>
            </a:r>
          </a:p>
          <a:p>
            <a:pPr lvl="1"/>
            <a:r>
              <a:rPr lang="en-US" dirty="0" smtClean="0"/>
              <a:t>Robust </a:t>
            </a:r>
            <a:r>
              <a:rPr lang="en-US" dirty="0"/>
              <a:t>to perturbations in </a:t>
            </a:r>
            <a:r>
              <a:rPr lang="en-US" dirty="0" smtClean="0"/>
              <a:t>data</a:t>
            </a:r>
          </a:p>
          <a:p>
            <a:r>
              <a:rPr lang="en-US" dirty="0" smtClean="0"/>
              <a:t>December 17, 2009: Doe v. Netflix</a:t>
            </a:r>
          </a:p>
          <a:p>
            <a:r>
              <a:rPr lang="en-US" dirty="0" smtClean="0"/>
              <a:t>March 12, 2010: Netflix cancels second competition</a:t>
            </a:r>
            <a:endParaRPr lang="en-US" dirty="0"/>
          </a:p>
          <a:p>
            <a:pPr lvl="1"/>
            <a:endParaRPr lang="en-US" dirty="0"/>
          </a:p>
          <a:p>
            <a:pPr lvl="1"/>
            <a:endParaRPr lang="en-US" dirty="0"/>
          </a:p>
        </p:txBody>
      </p:sp>
      <p:sp>
        <p:nvSpPr>
          <p:cNvPr id="6" name="TextBox 5"/>
          <p:cNvSpPr txBox="1"/>
          <p:nvPr/>
        </p:nvSpPr>
        <p:spPr>
          <a:xfrm>
            <a:off x="685800" y="3384560"/>
            <a:ext cx="3358896" cy="2308324"/>
          </a:xfrm>
          <a:prstGeom prst="rect">
            <a:avLst/>
          </a:prstGeom>
          <a:solidFill>
            <a:schemeClr val="bg1">
              <a:lumMod val="95000"/>
            </a:schemeClr>
          </a:solidFill>
          <a:ln w="28575">
            <a:solidFill>
              <a:schemeClr val="accent2">
                <a:lumMod val="75000"/>
              </a:schemeClr>
            </a:solidFill>
          </a:ln>
        </p:spPr>
        <p:txBody>
          <a:bodyPr wrap="square">
            <a:spAutoFit/>
          </a:bodyPr>
          <a:lstStyle/>
          <a:p>
            <a:pPr marL="0" lvl="1" indent="0" defTabSz="914391" fontAlgn="auto">
              <a:spcBef>
                <a:spcPts val="0"/>
              </a:spcBef>
              <a:spcAft>
                <a:spcPts val="0"/>
              </a:spcAft>
              <a:defRPr/>
            </a:pPr>
            <a:r>
              <a:rPr lang="en-US" sz="1200" b="1" dirty="0" smtClean="0">
                <a:latin typeface="+mn-lt"/>
                <a:cs typeface="+mn-cs"/>
              </a:rPr>
              <a:t>Ratings</a:t>
            </a:r>
            <a:endParaRPr lang="en-US" sz="1200" b="1" dirty="0">
              <a:latin typeface="+mn-lt"/>
              <a:cs typeface="+mn-cs"/>
            </a:endParaRPr>
          </a:p>
          <a:p>
            <a:pPr marL="0" lvl="1" indent="0" defTabSz="914391" fontAlgn="auto">
              <a:spcBef>
                <a:spcPts val="0"/>
              </a:spcBef>
              <a:spcAft>
                <a:spcPts val="0"/>
              </a:spcAft>
              <a:defRPr/>
            </a:pPr>
            <a:r>
              <a:rPr lang="en-US" sz="1200" dirty="0">
                <a:latin typeface="+mn-lt"/>
                <a:cs typeface="+mn-cs"/>
              </a:rPr>
              <a:t>1:	</a:t>
            </a:r>
            <a:r>
              <a:rPr lang="en-US" sz="1200" dirty="0" smtClean="0">
                <a:latin typeface="+mn-lt"/>
                <a:cs typeface="+mn-cs"/>
              </a:rPr>
              <a:t>             [</a:t>
            </a:r>
            <a:r>
              <a:rPr lang="en-US" sz="1200" dirty="0">
                <a:latin typeface="+mn-lt"/>
                <a:cs typeface="+mn-cs"/>
              </a:rPr>
              <a:t>Movie 1 of  17770]</a:t>
            </a:r>
          </a:p>
          <a:p>
            <a:pPr marL="0" lvl="1" indent="0" defTabSz="914391" fontAlgn="auto">
              <a:spcBef>
                <a:spcPts val="0"/>
              </a:spcBef>
              <a:spcAft>
                <a:spcPts val="0"/>
              </a:spcAft>
              <a:defRPr/>
            </a:pPr>
            <a:r>
              <a:rPr lang="en-US" sz="1200" dirty="0">
                <a:latin typeface="+mn-lt"/>
                <a:cs typeface="+mn-cs"/>
              </a:rPr>
              <a:t>12,  3,  </a:t>
            </a:r>
            <a:r>
              <a:rPr lang="en-US" sz="1200" dirty="0" smtClean="0">
                <a:latin typeface="+mn-lt"/>
                <a:cs typeface="+mn-cs"/>
              </a:rPr>
              <a:t>2006-04-18       [</a:t>
            </a:r>
            <a:r>
              <a:rPr lang="en-US" sz="1200" dirty="0" err="1" smtClean="0">
                <a:latin typeface="+mn-lt"/>
                <a:cs typeface="+mn-cs"/>
              </a:rPr>
              <a:t>CustomerID</a:t>
            </a:r>
            <a:r>
              <a:rPr lang="en-US" sz="1200" dirty="0">
                <a:latin typeface="+mn-lt"/>
                <a:cs typeface="+mn-cs"/>
              </a:rPr>
              <a:t>, Rating, Date]</a:t>
            </a:r>
          </a:p>
          <a:p>
            <a:pPr marL="0" lvl="1" indent="0" defTabSz="914391" fontAlgn="auto">
              <a:spcBef>
                <a:spcPts val="0"/>
              </a:spcBef>
              <a:spcAft>
                <a:spcPts val="0"/>
              </a:spcAft>
              <a:defRPr/>
            </a:pPr>
            <a:r>
              <a:rPr lang="en-US" sz="1200" dirty="0">
                <a:latin typeface="+mn-lt"/>
                <a:cs typeface="+mn-cs"/>
              </a:rPr>
              <a:t>1234,  5 ,  </a:t>
            </a:r>
            <a:r>
              <a:rPr lang="en-US" sz="1200" dirty="0" smtClean="0">
                <a:latin typeface="+mn-lt"/>
                <a:cs typeface="+mn-cs"/>
              </a:rPr>
              <a:t>2003-07-08  [</a:t>
            </a:r>
            <a:r>
              <a:rPr lang="en-US" sz="1200" dirty="0" err="1" smtClean="0">
                <a:latin typeface="+mn-lt"/>
                <a:cs typeface="+mn-cs"/>
              </a:rPr>
              <a:t>CustomerID</a:t>
            </a:r>
            <a:r>
              <a:rPr lang="en-US" sz="1200" dirty="0">
                <a:latin typeface="+mn-lt"/>
                <a:cs typeface="+mn-cs"/>
              </a:rPr>
              <a:t>, Rating, Date]</a:t>
            </a:r>
          </a:p>
          <a:p>
            <a:pPr marL="0" lvl="1" indent="0" defTabSz="914391" fontAlgn="auto">
              <a:spcBef>
                <a:spcPts val="0"/>
              </a:spcBef>
              <a:spcAft>
                <a:spcPts val="0"/>
              </a:spcAft>
              <a:defRPr/>
            </a:pPr>
            <a:r>
              <a:rPr lang="en-US" sz="1200" dirty="0">
                <a:latin typeface="+mn-lt"/>
                <a:cs typeface="+mn-cs"/>
              </a:rPr>
              <a:t>2468,  1,  </a:t>
            </a:r>
            <a:r>
              <a:rPr lang="en-US" sz="1200" dirty="0" smtClean="0">
                <a:latin typeface="+mn-lt"/>
                <a:cs typeface="+mn-cs"/>
              </a:rPr>
              <a:t>2005-11-12   [</a:t>
            </a:r>
            <a:r>
              <a:rPr lang="en-US" sz="1200" dirty="0" err="1" smtClean="0">
                <a:latin typeface="+mn-lt"/>
                <a:cs typeface="+mn-cs"/>
              </a:rPr>
              <a:t>CustomerID</a:t>
            </a:r>
            <a:r>
              <a:rPr lang="en-US" sz="1200" dirty="0">
                <a:latin typeface="+mn-lt"/>
                <a:cs typeface="+mn-cs"/>
              </a:rPr>
              <a:t>, Rating, Date]</a:t>
            </a:r>
          </a:p>
          <a:p>
            <a:pPr marL="0" lvl="1" indent="0" defTabSz="914391" fontAlgn="auto">
              <a:spcBef>
                <a:spcPts val="0"/>
              </a:spcBef>
              <a:spcAft>
                <a:spcPts val="0"/>
              </a:spcAft>
              <a:defRPr/>
            </a:pPr>
            <a:r>
              <a:rPr lang="en-US" sz="1200" dirty="0">
                <a:latin typeface="+mn-lt"/>
                <a:cs typeface="+mn-cs"/>
              </a:rPr>
              <a:t>…</a:t>
            </a:r>
          </a:p>
          <a:p>
            <a:pPr marL="0" lvl="1" indent="0" defTabSz="914391" fontAlgn="auto">
              <a:spcBef>
                <a:spcPts val="0"/>
              </a:spcBef>
              <a:spcAft>
                <a:spcPts val="0"/>
              </a:spcAft>
              <a:defRPr/>
            </a:pPr>
            <a:endParaRPr lang="en-US" sz="1200" dirty="0">
              <a:latin typeface="+mn-lt"/>
              <a:cs typeface="+mn-cs"/>
            </a:endParaRPr>
          </a:p>
          <a:p>
            <a:pPr marL="0" lvl="1" indent="0" defTabSz="914391" fontAlgn="auto">
              <a:spcBef>
                <a:spcPts val="0"/>
              </a:spcBef>
              <a:spcAft>
                <a:spcPts val="0"/>
              </a:spcAft>
              <a:defRPr/>
            </a:pPr>
            <a:r>
              <a:rPr lang="en-US" sz="1200" b="1" dirty="0" smtClean="0">
                <a:latin typeface="+mn-lt"/>
                <a:cs typeface="+mn-cs"/>
              </a:rPr>
              <a:t>Movie Titles</a:t>
            </a:r>
            <a:endParaRPr lang="en-US" sz="1200" b="1" dirty="0">
              <a:latin typeface="+mn-lt"/>
              <a:cs typeface="+mn-cs"/>
            </a:endParaRPr>
          </a:p>
          <a:p>
            <a:pPr marL="0" lvl="1" indent="0" defTabSz="914391" fontAlgn="auto">
              <a:spcBef>
                <a:spcPts val="0"/>
              </a:spcBef>
              <a:spcAft>
                <a:spcPts val="0"/>
              </a:spcAft>
              <a:defRPr/>
            </a:pPr>
            <a:r>
              <a:rPr lang="en-US" sz="1200" dirty="0" smtClean="0">
                <a:latin typeface="+mn-lt"/>
                <a:cs typeface="+mn-cs"/>
              </a:rPr>
              <a:t>…</a:t>
            </a:r>
          </a:p>
          <a:p>
            <a:pPr marL="0" lvl="1" indent="0" defTabSz="914391" fontAlgn="auto">
              <a:spcBef>
                <a:spcPts val="0"/>
              </a:spcBef>
              <a:spcAft>
                <a:spcPts val="0"/>
              </a:spcAft>
              <a:defRPr/>
            </a:pPr>
            <a:r>
              <a:rPr lang="en-US" sz="1200" dirty="0" smtClean="0">
                <a:latin typeface="+mn-lt"/>
                <a:cs typeface="+mn-cs"/>
              </a:rPr>
              <a:t>10120</a:t>
            </a:r>
            <a:r>
              <a:rPr lang="en-US" sz="1200" dirty="0">
                <a:latin typeface="+mn-lt"/>
                <a:cs typeface="+mn-cs"/>
              </a:rPr>
              <a:t>,  1982,  “</a:t>
            </a:r>
            <a:r>
              <a:rPr lang="en-US" sz="1200" dirty="0" err="1">
                <a:latin typeface="+mn-lt"/>
                <a:cs typeface="+mn-cs"/>
              </a:rPr>
              <a:t>Bladerunner</a:t>
            </a:r>
            <a:r>
              <a:rPr lang="en-US" sz="1200" dirty="0">
                <a:latin typeface="+mn-lt"/>
                <a:cs typeface="+mn-cs"/>
              </a:rPr>
              <a:t>”</a:t>
            </a:r>
          </a:p>
          <a:p>
            <a:pPr marL="0" lvl="1" indent="0" defTabSz="914391" fontAlgn="auto">
              <a:spcBef>
                <a:spcPts val="0"/>
              </a:spcBef>
              <a:spcAft>
                <a:spcPts val="0"/>
              </a:spcAft>
              <a:defRPr/>
            </a:pPr>
            <a:r>
              <a:rPr lang="en-US" sz="1200" dirty="0" smtClean="0">
                <a:latin typeface="+mn-lt"/>
                <a:cs typeface="+mn-cs"/>
              </a:rPr>
              <a:t>17690</a:t>
            </a:r>
            <a:r>
              <a:rPr lang="en-US" sz="1200" dirty="0">
                <a:latin typeface="+mn-lt"/>
                <a:cs typeface="+mn-cs"/>
              </a:rPr>
              <a:t>,  2007,  “The Queen</a:t>
            </a:r>
            <a:r>
              <a:rPr lang="en-US" sz="1200" dirty="0" smtClean="0">
                <a:latin typeface="+mn-lt"/>
                <a:cs typeface="+mn-cs"/>
              </a:rPr>
              <a:t>”</a:t>
            </a:r>
          </a:p>
          <a:p>
            <a:pPr marL="0" lvl="1" indent="0" defTabSz="914391" fontAlgn="auto">
              <a:spcBef>
                <a:spcPts val="0"/>
              </a:spcBef>
              <a:spcAft>
                <a:spcPts val="0"/>
              </a:spcAft>
              <a:defRPr/>
            </a:pPr>
            <a:r>
              <a:rPr lang="en-US" sz="1200" dirty="0" smtClean="0"/>
              <a:t>…</a:t>
            </a:r>
            <a:endParaRPr lang="en-US" sz="1200" dirty="0">
              <a:latin typeface="+mn-lt"/>
              <a:cs typeface="+mn-cs"/>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600200"/>
            <a:ext cx="2811463" cy="3451225"/>
          </a:xfrm>
          <a:prstGeom prst="rect">
            <a:avLst/>
          </a:prstGeom>
          <a:noFill/>
          <a:ln w="28575">
            <a:solidFill>
              <a:schemeClr val="accent4">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C:\Users\teevan\AppData\Local\Microsoft\Windows\Temporary Internet Files\Content.IE5\4ZM8IHWJ\MC900052881[1].wmf"/>
          <p:cNvPicPr>
            <a:picLocks noChangeAspect="1" noChangeArrowheads="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r="52616" b="26469"/>
          <a:stretch/>
        </p:blipFill>
        <p:spPr bwMode="auto">
          <a:xfrm>
            <a:off x="228600" y="253026"/>
            <a:ext cx="457200" cy="8899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90442" y="3276600"/>
            <a:ext cx="4572558" cy="2862322"/>
          </a:xfrm>
          <a:prstGeom prst="rect">
            <a:avLst/>
          </a:prstGeom>
          <a:solidFill>
            <a:schemeClr val="bg1">
              <a:lumMod val="95000"/>
            </a:schemeClr>
          </a:solidFill>
          <a:ln w="28575">
            <a:solidFill>
              <a:schemeClr val="accent1">
                <a:lumMod val="75000"/>
              </a:schemeClr>
            </a:solidFill>
          </a:ln>
        </p:spPr>
        <p:txBody>
          <a:bodyPr wrap="square">
            <a:spAutoFit/>
          </a:bodyPr>
          <a:lstStyle/>
          <a:p>
            <a:pPr marL="0" lvl="2" indent="0" defTabSz="914391" fontAlgn="auto">
              <a:spcBef>
                <a:spcPts val="0"/>
              </a:spcBef>
              <a:spcAft>
                <a:spcPts val="0"/>
              </a:spcAft>
              <a:defRPr/>
            </a:pPr>
            <a:r>
              <a:rPr lang="en-US" sz="2000" i="1" dirty="0"/>
              <a:t>A</a:t>
            </a:r>
            <a:r>
              <a:rPr lang="en-US" sz="2000" i="1" dirty="0" smtClean="0"/>
              <a:t>ll </a:t>
            </a:r>
            <a:r>
              <a:rPr lang="en-US" sz="2000" i="1" dirty="0"/>
              <a:t>customer identifying information has been removed; all that remains are ratings and dates. This follows our privacy </a:t>
            </a:r>
            <a:r>
              <a:rPr lang="en-US" sz="2000" i="1" dirty="0" smtClean="0"/>
              <a:t>policy. </a:t>
            </a:r>
            <a:r>
              <a:rPr lang="en-US" sz="2000" i="1" dirty="0"/>
              <a:t>. </a:t>
            </a:r>
            <a:r>
              <a:rPr lang="en-US" sz="2000" i="1" dirty="0" smtClean="0"/>
              <a:t>. </a:t>
            </a:r>
            <a:r>
              <a:rPr lang="en-US" sz="2000" i="1" dirty="0"/>
              <a:t>Even if, for example, you knew all your own ratings and their dates you probably couldn’t identify them reliably in the data because </a:t>
            </a:r>
            <a:r>
              <a:rPr lang="en-US" sz="2000" b="1" i="1" dirty="0"/>
              <a:t>only a small sample was included </a:t>
            </a:r>
            <a:r>
              <a:rPr lang="en-US" sz="2000" i="1" dirty="0"/>
              <a:t>(less than one tenth of our complete dataset) and that </a:t>
            </a:r>
            <a:r>
              <a:rPr lang="en-US" sz="2000" b="1" i="1" dirty="0"/>
              <a:t>data was subject to perturbation</a:t>
            </a:r>
            <a:r>
              <a:rPr lang="en-US" sz="2000" i="1" dirty="0" smtClean="0"/>
              <a:t>.</a:t>
            </a:r>
            <a:endParaRPr lang="en-US" sz="1200" i="1" dirty="0">
              <a:latin typeface="+mn-lt"/>
              <a:cs typeface="+mn-cs"/>
            </a:endParaRPr>
          </a:p>
        </p:txBody>
      </p:sp>
    </p:spTree>
    <p:extLst>
      <p:ext uri="{BB962C8B-B14F-4D97-AF65-F5344CB8AC3E}">
        <p14:creationId xmlns:p14="http://schemas.microsoft.com/office/powerpoint/2010/main" val="266127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Examples of </a:t>
            </a:r>
            <a:r>
              <a:rPr lang="en-US" i="1" cap="none" dirty="0" smtClean="0"/>
              <a:t>Diff-IE </a:t>
            </a:r>
            <a:r>
              <a:rPr lang="en-US" dirty="0" smtClean="0"/>
              <a:t>in Action</a:t>
            </a:r>
            <a:endParaRPr lang="en-US" i="1" cap="none" dirty="0"/>
          </a:p>
        </p:txBody>
      </p:sp>
      <p:pic>
        <p:nvPicPr>
          <p:cNvPr id="6" name="Picture 5" descr="C:\Users\teevan\AppData\Local\Microsoft\Windows\Temporary Internet Files\Content.IE5\U7QJCUJ2\MC900431533[1].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00" y="1725062"/>
            <a:ext cx="514498" cy="74087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17261000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eevan\Desktop\small changes.jpg"/>
          <p:cNvPicPr>
            <a:picLocks noChangeAspect="1" noChangeArrowheads="1"/>
          </p:cNvPicPr>
          <p:nvPr/>
        </p:nvPicPr>
        <p:blipFill>
          <a:blip r:embed="rId3" cstate="print"/>
          <a:srcRect/>
          <a:stretch>
            <a:fillRect/>
          </a:stretch>
        </p:blipFill>
        <p:spPr bwMode="auto">
          <a:xfrm>
            <a:off x="1444228" y="1706691"/>
            <a:ext cx="6254496" cy="4694109"/>
          </a:xfrm>
          <a:prstGeom prst="rect">
            <a:avLst/>
          </a:prstGeom>
          <a:ln>
            <a:solidFill>
              <a:schemeClr val="tx2">
                <a:lumMod val="75000"/>
              </a:schemeClr>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Expected New Content</a:t>
            </a:r>
            <a:endParaRPr lang="en-US" dirty="0"/>
          </a:p>
        </p:txBody>
      </p:sp>
    </p:spTree>
    <p:extLst>
      <p:ext uri="{BB962C8B-B14F-4D97-AF65-F5344CB8AC3E}">
        <p14:creationId xmlns:p14="http://schemas.microsoft.com/office/powerpoint/2010/main" val="19996727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Monitor</a:t>
            </a:r>
            <a:endParaRPr lang="en-US" dirty="0"/>
          </a:p>
        </p:txBody>
      </p:sp>
      <p:pic>
        <p:nvPicPr>
          <p:cNvPr id="10" name="Picture 10" descr="C:\Users\teevan\Desktop\examples\monitor-big.jpg"/>
          <p:cNvPicPr>
            <a:picLocks noChangeAspect="1" noChangeArrowheads="1"/>
          </p:cNvPicPr>
          <p:nvPr/>
        </p:nvPicPr>
        <p:blipFill>
          <a:blip r:embed="rId3" cstate="print"/>
          <a:srcRect/>
          <a:stretch>
            <a:fillRect/>
          </a:stretch>
        </p:blipFill>
        <p:spPr bwMode="auto">
          <a:xfrm>
            <a:off x="1444752" y="1706691"/>
            <a:ext cx="6254496" cy="4693155"/>
          </a:xfrm>
          <a:prstGeom prst="rect">
            <a:avLst/>
          </a:prstGeom>
          <a:ln>
            <a:solidFill>
              <a:schemeClr val="tx2">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3269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Unexpected Important Content</a:t>
            </a:r>
            <a:endParaRPr lang="en-US" dirty="0"/>
          </a:p>
        </p:txBody>
      </p:sp>
      <p:pic>
        <p:nvPicPr>
          <p:cNvPr id="8" name="Picture 7" descr="C:\Users\teevan\Desktop\examples\important-big.jpg"/>
          <p:cNvPicPr>
            <a:picLocks noChangeAspect="1" noChangeArrowheads="1"/>
          </p:cNvPicPr>
          <p:nvPr/>
        </p:nvPicPr>
        <p:blipFill>
          <a:blip r:embed="rId3" cstate="print"/>
          <a:srcRect/>
          <a:stretch>
            <a:fillRect/>
          </a:stretch>
        </p:blipFill>
        <p:spPr bwMode="auto">
          <a:xfrm>
            <a:off x="1444752" y="1706691"/>
            <a:ext cx="6254496" cy="4693197"/>
          </a:xfrm>
          <a:prstGeom prst="rect">
            <a:avLst/>
          </a:prstGeom>
          <a:ln>
            <a:solidFill>
              <a:schemeClr val="tx2">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9946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Serendipitous Encounters</a:t>
            </a:r>
            <a:endParaRPr lang="en-US" dirty="0"/>
          </a:p>
        </p:txBody>
      </p:sp>
      <p:pic>
        <p:nvPicPr>
          <p:cNvPr id="8" name="Picture 4" descr="C:\Users\teevan\Desktop\examples\serendip-big.jpg"/>
          <p:cNvPicPr>
            <a:picLocks noChangeAspect="1" noChangeArrowheads="1"/>
          </p:cNvPicPr>
          <p:nvPr/>
        </p:nvPicPr>
        <p:blipFill>
          <a:blip r:embed="rId3" cstate="print"/>
          <a:srcRect/>
          <a:stretch>
            <a:fillRect/>
          </a:stretch>
        </p:blipFill>
        <p:spPr bwMode="auto">
          <a:xfrm>
            <a:off x="1444752" y="1706691"/>
            <a:ext cx="6254496" cy="4694621"/>
          </a:xfrm>
          <a:prstGeom prst="rect">
            <a:avLst/>
          </a:prstGeom>
          <a:ln>
            <a:solidFill>
              <a:schemeClr val="tx2">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35463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Unexpected Unimportant Content</a:t>
            </a:r>
            <a:endParaRPr lang="en-US" dirty="0"/>
          </a:p>
        </p:txBody>
      </p:sp>
      <p:pic>
        <p:nvPicPr>
          <p:cNvPr id="5" name="Picture 6" descr="C:\Users\teevan\Desktop\examples\unimportant.jpg"/>
          <p:cNvPicPr>
            <a:picLocks noChangeAspect="1" noChangeArrowheads="1"/>
          </p:cNvPicPr>
          <p:nvPr/>
        </p:nvPicPr>
        <p:blipFill>
          <a:blip r:embed="rId3" cstate="print"/>
          <a:srcRect/>
          <a:stretch>
            <a:fillRect/>
          </a:stretch>
        </p:blipFill>
        <p:spPr bwMode="auto">
          <a:xfrm>
            <a:off x="1444752" y="1850630"/>
            <a:ext cx="6254496" cy="4702570"/>
          </a:xfrm>
          <a:prstGeom prst="rect">
            <a:avLst/>
          </a:prstGeom>
          <a:ln>
            <a:solidFill>
              <a:schemeClr val="tx2">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58828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 Page Dynamics</a:t>
            </a:r>
            <a:endParaRPr lang="en-US" dirty="0"/>
          </a:p>
        </p:txBody>
      </p:sp>
      <p:pic>
        <p:nvPicPr>
          <p:cNvPr id="7" name="Picture 8" descr="C:\Users\teevan\Desktop\examples\dynamics-big.jpg"/>
          <p:cNvPicPr>
            <a:picLocks noChangeAspect="1" noChangeArrowheads="1"/>
          </p:cNvPicPr>
          <p:nvPr/>
        </p:nvPicPr>
        <p:blipFill>
          <a:blip r:embed="rId3" cstate="print"/>
          <a:srcRect/>
          <a:stretch>
            <a:fillRect/>
          </a:stretch>
        </p:blipFill>
        <p:spPr bwMode="auto">
          <a:xfrm>
            <a:off x="1444752" y="1860109"/>
            <a:ext cx="6254496" cy="4693091"/>
          </a:xfrm>
          <a:prstGeom prst="rect">
            <a:avLst/>
          </a:prstGeom>
          <a:ln>
            <a:solidFill>
              <a:schemeClr val="tx2">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40943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Attend to Activity</a:t>
            </a:r>
            <a:endParaRPr lang="en-US" dirty="0"/>
          </a:p>
        </p:txBody>
      </p:sp>
      <p:pic>
        <p:nvPicPr>
          <p:cNvPr id="7" name="Picture 3" descr="C:\Users\teevan\Desktop\examples\activity-big.jpg"/>
          <p:cNvPicPr>
            <a:picLocks noChangeAspect="1" noChangeArrowheads="1"/>
          </p:cNvPicPr>
          <p:nvPr/>
        </p:nvPicPr>
        <p:blipFill>
          <a:blip r:embed="rId3" cstate="print"/>
          <a:srcRect/>
          <a:stretch>
            <a:fillRect/>
          </a:stretch>
        </p:blipFill>
        <p:spPr bwMode="auto">
          <a:xfrm>
            <a:off x="1444752" y="1706691"/>
            <a:ext cx="6254496" cy="4693005"/>
          </a:xfrm>
          <a:prstGeom prst="rect">
            <a:avLst/>
          </a:prstGeom>
          <a:ln>
            <a:solidFill>
              <a:schemeClr val="tx2">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93273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Web Changes Everything</a:t>
            </a:r>
            <a:endParaRPr lang="en-US" dirty="0"/>
          </a:p>
        </p:txBody>
      </p:sp>
      <p:sp>
        <p:nvSpPr>
          <p:cNvPr id="3" name="Line 3"/>
          <p:cNvSpPr>
            <a:spLocks noChangeShapeType="1"/>
          </p:cNvSpPr>
          <p:nvPr/>
        </p:nvSpPr>
        <p:spPr bwMode="auto">
          <a:xfrm flipV="1">
            <a:off x="461963" y="3228975"/>
            <a:ext cx="8521700" cy="0"/>
          </a:xfrm>
          <a:prstGeom prst="line">
            <a:avLst/>
          </a:prstGeom>
          <a:noFill/>
          <a:ln w="76200">
            <a:solidFill>
              <a:schemeClr val="tx2"/>
            </a:solidFill>
            <a:round/>
            <a:headEnd/>
            <a:tailEnd/>
          </a:ln>
        </p:spPr>
        <p:txBody>
          <a:bodyPr>
            <a:spAutoFit/>
          </a:bodyPr>
          <a:lstStyle/>
          <a:p>
            <a:endParaRPr lang="en-US"/>
          </a:p>
        </p:txBody>
      </p:sp>
      <p:grpSp>
        <p:nvGrpSpPr>
          <p:cNvPr id="4" name="Group 4"/>
          <p:cNvGrpSpPr>
            <a:grpSpLocks/>
          </p:cNvGrpSpPr>
          <p:nvPr/>
        </p:nvGrpSpPr>
        <p:grpSpPr bwMode="auto">
          <a:xfrm>
            <a:off x="638176" y="1754191"/>
            <a:ext cx="8162936" cy="1414464"/>
            <a:chOff x="402" y="989"/>
            <a:chExt cx="5142" cy="891"/>
          </a:xfrm>
        </p:grpSpPr>
        <p:pic>
          <p:nvPicPr>
            <p:cNvPr id="5" name="Picture 5"/>
            <p:cNvPicPr>
              <a:picLocks noChangeAspect="1" noChangeArrowheads="1"/>
            </p:cNvPicPr>
            <p:nvPr/>
          </p:nvPicPr>
          <p:blipFill>
            <a:blip r:embed="rId3" cstate="print"/>
            <a:srcRect/>
            <a:stretch>
              <a:fillRect/>
            </a:stretch>
          </p:blipFill>
          <p:spPr bwMode="auto">
            <a:xfrm>
              <a:off x="3375" y="1419"/>
              <a:ext cx="384" cy="351"/>
            </a:xfrm>
            <a:prstGeom prst="rect">
              <a:avLst/>
            </a:prstGeom>
            <a:noFill/>
            <a:ln w="9525" algn="ctr">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3020" y="989"/>
              <a:ext cx="387" cy="354"/>
            </a:xfrm>
            <a:prstGeom prst="rect">
              <a:avLst/>
            </a:prstGeom>
            <a:noFill/>
            <a:ln w="9525" algn="ctr">
              <a:noFill/>
              <a:miter lim="800000"/>
              <a:headEnd/>
              <a:tailEnd/>
            </a:ln>
          </p:spPr>
        </p:pic>
        <p:pic>
          <p:nvPicPr>
            <p:cNvPr id="7" name="Picture 7"/>
            <p:cNvPicPr>
              <a:picLocks noChangeAspect="1" noChangeArrowheads="1"/>
            </p:cNvPicPr>
            <p:nvPr/>
          </p:nvPicPr>
          <p:blipFill>
            <a:blip r:embed="rId5" cstate="print"/>
            <a:srcRect/>
            <a:stretch>
              <a:fillRect/>
            </a:stretch>
          </p:blipFill>
          <p:spPr bwMode="auto">
            <a:xfrm>
              <a:off x="2986" y="1060"/>
              <a:ext cx="387" cy="387"/>
            </a:xfrm>
            <a:prstGeom prst="rect">
              <a:avLst/>
            </a:prstGeom>
            <a:noFill/>
            <a:ln w="9525" algn="ctr">
              <a:noFill/>
              <a:miter lim="800000"/>
              <a:headEnd/>
              <a:tailEnd/>
            </a:ln>
          </p:spPr>
        </p:pic>
        <p:pic>
          <p:nvPicPr>
            <p:cNvPr id="8" name="Picture 8"/>
            <p:cNvPicPr>
              <a:picLocks noChangeAspect="1" noChangeArrowheads="1"/>
            </p:cNvPicPr>
            <p:nvPr/>
          </p:nvPicPr>
          <p:blipFill>
            <a:blip r:embed="rId4" cstate="print"/>
            <a:srcRect/>
            <a:stretch>
              <a:fillRect/>
            </a:stretch>
          </p:blipFill>
          <p:spPr bwMode="auto">
            <a:xfrm>
              <a:off x="2962" y="1140"/>
              <a:ext cx="387" cy="354"/>
            </a:xfrm>
            <a:prstGeom prst="rect">
              <a:avLst/>
            </a:prstGeom>
            <a:noFill/>
            <a:ln w="9525" algn="ctr">
              <a:noFill/>
              <a:miter lim="800000"/>
              <a:headEnd/>
              <a:tailEnd/>
            </a:ln>
          </p:spPr>
        </p:pic>
        <p:pic>
          <p:nvPicPr>
            <p:cNvPr id="9" name="Picture 9"/>
            <p:cNvPicPr>
              <a:picLocks noChangeAspect="1" noChangeArrowheads="1"/>
            </p:cNvPicPr>
            <p:nvPr/>
          </p:nvPicPr>
          <p:blipFill>
            <a:blip r:embed="rId4" cstate="print"/>
            <a:srcRect/>
            <a:stretch>
              <a:fillRect/>
            </a:stretch>
          </p:blipFill>
          <p:spPr bwMode="auto">
            <a:xfrm>
              <a:off x="2927" y="1215"/>
              <a:ext cx="387" cy="354"/>
            </a:xfrm>
            <a:prstGeom prst="rect">
              <a:avLst/>
            </a:prstGeom>
            <a:noFill/>
            <a:ln w="9525" algn="ctr">
              <a:noFill/>
              <a:miter lim="800000"/>
              <a:headEnd/>
              <a:tailEnd/>
            </a:ln>
          </p:spPr>
        </p:pic>
        <p:pic>
          <p:nvPicPr>
            <p:cNvPr id="10" name="Picture 10"/>
            <p:cNvPicPr>
              <a:picLocks noChangeAspect="1" noChangeArrowheads="1"/>
            </p:cNvPicPr>
            <p:nvPr/>
          </p:nvPicPr>
          <p:blipFill>
            <a:blip r:embed="rId4" cstate="print"/>
            <a:srcRect/>
            <a:stretch>
              <a:fillRect/>
            </a:stretch>
          </p:blipFill>
          <p:spPr bwMode="auto">
            <a:xfrm>
              <a:off x="2901" y="1286"/>
              <a:ext cx="387" cy="354"/>
            </a:xfrm>
            <a:prstGeom prst="rect">
              <a:avLst/>
            </a:prstGeom>
            <a:noFill/>
            <a:ln w="9525" algn="ctr">
              <a:noFill/>
              <a:miter lim="800000"/>
              <a:headEnd/>
              <a:tailEnd/>
            </a:ln>
          </p:spPr>
        </p:pic>
        <p:pic>
          <p:nvPicPr>
            <p:cNvPr id="11" name="Picture 11"/>
            <p:cNvPicPr>
              <a:picLocks noChangeAspect="1" noChangeArrowheads="1"/>
            </p:cNvPicPr>
            <p:nvPr/>
          </p:nvPicPr>
          <p:blipFill>
            <a:blip r:embed="rId4" cstate="print"/>
            <a:srcRect/>
            <a:stretch>
              <a:fillRect/>
            </a:stretch>
          </p:blipFill>
          <p:spPr bwMode="auto">
            <a:xfrm>
              <a:off x="2879" y="1352"/>
              <a:ext cx="387" cy="354"/>
            </a:xfrm>
            <a:prstGeom prst="rect">
              <a:avLst/>
            </a:prstGeom>
            <a:noFill/>
            <a:ln w="9525" algn="ctr">
              <a:noFill/>
              <a:miter lim="800000"/>
              <a:headEnd/>
              <a:tailEnd/>
            </a:ln>
          </p:spPr>
        </p:pic>
        <p:pic>
          <p:nvPicPr>
            <p:cNvPr id="12" name="Picture 12"/>
            <p:cNvPicPr>
              <a:picLocks noChangeAspect="1" noChangeArrowheads="1"/>
            </p:cNvPicPr>
            <p:nvPr/>
          </p:nvPicPr>
          <p:blipFill>
            <a:blip r:embed="rId4" cstate="print"/>
            <a:srcRect/>
            <a:stretch>
              <a:fillRect/>
            </a:stretch>
          </p:blipFill>
          <p:spPr bwMode="auto">
            <a:xfrm>
              <a:off x="2858" y="1451"/>
              <a:ext cx="387" cy="354"/>
            </a:xfrm>
            <a:prstGeom prst="rect">
              <a:avLst/>
            </a:prstGeom>
            <a:noFill/>
            <a:ln w="9525" algn="ctr">
              <a:noFill/>
              <a:miter lim="800000"/>
              <a:headEnd/>
              <a:tailEnd/>
            </a:ln>
          </p:spPr>
        </p:pic>
        <p:pic>
          <p:nvPicPr>
            <p:cNvPr id="13" name="Picture 13"/>
            <p:cNvPicPr>
              <a:picLocks noChangeAspect="1" noChangeArrowheads="1"/>
            </p:cNvPicPr>
            <p:nvPr/>
          </p:nvPicPr>
          <p:blipFill>
            <a:blip r:embed="rId6" cstate="print"/>
            <a:srcRect/>
            <a:stretch>
              <a:fillRect/>
            </a:stretch>
          </p:blipFill>
          <p:spPr bwMode="auto">
            <a:xfrm>
              <a:off x="2134" y="1187"/>
              <a:ext cx="356" cy="347"/>
            </a:xfrm>
            <a:prstGeom prst="rect">
              <a:avLst/>
            </a:prstGeom>
            <a:noFill/>
            <a:ln w="9525" algn="ctr">
              <a:noFill/>
              <a:miter lim="800000"/>
              <a:headEnd/>
              <a:tailEnd/>
            </a:ln>
          </p:spPr>
        </p:pic>
        <p:pic>
          <p:nvPicPr>
            <p:cNvPr id="14" name="Picture 14"/>
            <p:cNvPicPr>
              <a:picLocks noChangeAspect="1" noChangeArrowheads="1"/>
            </p:cNvPicPr>
            <p:nvPr/>
          </p:nvPicPr>
          <p:blipFill>
            <a:blip r:embed="rId6" cstate="print"/>
            <a:srcRect/>
            <a:stretch>
              <a:fillRect/>
            </a:stretch>
          </p:blipFill>
          <p:spPr bwMode="auto">
            <a:xfrm>
              <a:off x="2108" y="1267"/>
              <a:ext cx="356" cy="347"/>
            </a:xfrm>
            <a:prstGeom prst="rect">
              <a:avLst/>
            </a:prstGeom>
            <a:noFill/>
            <a:ln w="9525" algn="ctr">
              <a:noFill/>
              <a:miter lim="800000"/>
              <a:headEnd/>
              <a:tailEnd/>
            </a:ln>
          </p:spPr>
        </p:pic>
        <p:pic>
          <p:nvPicPr>
            <p:cNvPr id="15" name="Picture 15"/>
            <p:cNvPicPr>
              <a:picLocks noChangeAspect="1" noChangeArrowheads="1"/>
            </p:cNvPicPr>
            <p:nvPr/>
          </p:nvPicPr>
          <p:blipFill>
            <a:blip r:embed="rId6" cstate="print"/>
            <a:srcRect/>
            <a:stretch>
              <a:fillRect/>
            </a:stretch>
          </p:blipFill>
          <p:spPr bwMode="auto">
            <a:xfrm>
              <a:off x="2078" y="1351"/>
              <a:ext cx="356" cy="347"/>
            </a:xfrm>
            <a:prstGeom prst="rect">
              <a:avLst/>
            </a:prstGeom>
            <a:noFill/>
            <a:ln w="9525" algn="ctr">
              <a:noFill/>
              <a:miter lim="800000"/>
              <a:headEnd/>
              <a:tailEnd/>
            </a:ln>
          </p:spPr>
        </p:pic>
        <p:pic>
          <p:nvPicPr>
            <p:cNvPr id="16" name="Picture 16"/>
            <p:cNvPicPr>
              <a:picLocks noChangeAspect="1" noChangeArrowheads="1"/>
            </p:cNvPicPr>
            <p:nvPr/>
          </p:nvPicPr>
          <p:blipFill>
            <a:blip r:embed="rId6" cstate="print"/>
            <a:srcRect/>
            <a:stretch>
              <a:fillRect/>
            </a:stretch>
          </p:blipFill>
          <p:spPr bwMode="auto">
            <a:xfrm>
              <a:off x="2044" y="1439"/>
              <a:ext cx="356" cy="347"/>
            </a:xfrm>
            <a:prstGeom prst="rect">
              <a:avLst/>
            </a:prstGeom>
            <a:noFill/>
            <a:ln w="9525" algn="ctr">
              <a:noFill/>
              <a:miter lim="800000"/>
              <a:headEnd/>
              <a:tailEnd/>
            </a:ln>
          </p:spPr>
        </p:pic>
        <p:pic>
          <p:nvPicPr>
            <p:cNvPr id="17" name="Picture 17"/>
            <p:cNvPicPr>
              <a:picLocks noChangeAspect="1" noChangeArrowheads="1"/>
            </p:cNvPicPr>
            <p:nvPr/>
          </p:nvPicPr>
          <p:blipFill>
            <a:blip r:embed="rId7" cstate="print"/>
            <a:srcRect/>
            <a:stretch>
              <a:fillRect/>
            </a:stretch>
          </p:blipFill>
          <p:spPr bwMode="auto">
            <a:xfrm>
              <a:off x="402" y="1517"/>
              <a:ext cx="353" cy="344"/>
            </a:xfrm>
            <a:prstGeom prst="rect">
              <a:avLst/>
            </a:prstGeom>
            <a:noFill/>
            <a:ln w="9525" algn="ctr">
              <a:noFill/>
              <a:miter lim="800000"/>
              <a:headEnd/>
              <a:tailEnd/>
            </a:ln>
          </p:spPr>
        </p:pic>
        <p:pic>
          <p:nvPicPr>
            <p:cNvPr id="18" name="Picture 18"/>
            <p:cNvPicPr>
              <a:picLocks noChangeAspect="1" noChangeArrowheads="1"/>
            </p:cNvPicPr>
            <p:nvPr/>
          </p:nvPicPr>
          <p:blipFill>
            <a:blip r:embed="rId8" cstate="print"/>
            <a:srcRect/>
            <a:stretch>
              <a:fillRect/>
            </a:stretch>
          </p:blipFill>
          <p:spPr bwMode="auto">
            <a:xfrm>
              <a:off x="807" y="1520"/>
              <a:ext cx="359" cy="350"/>
            </a:xfrm>
            <a:prstGeom prst="rect">
              <a:avLst/>
            </a:prstGeom>
            <a:noFill/>
            <a:ln w="9525" algn="ctr">
              <a:noFill/>
              <a:miter lim="800000"/>
              <a:headEnd/>
              <a:tailEnd/>
            </a:ln>
          </p:spPr>
        </p:pic>
        <p:pic>
          <p:nvPicPr>
            <p:cNvPr id="19" name="Picture 19"/>
            <p:cNvPicPr>
              <a:picLocks noChangeAspect="1" noChangeArrowheads="1"/>
            </p:cNvPicPr>
            <p:nvPr/>
          </p:nvPicPr>
          <p:blipFill>
            <a:blip r:embed="rId9" cstate="print"/>
            <a:srcRect/>
            <a:stretch>
              <a:fillRect/>
            </a:stretch>
          </p:blipFill>
          <p:spPr bwMode="auto">
            <a:xfrm>
              <a:off x="1210" y="1518"/>
              <a:ext cx="357" cy="348"/>
            </a:xfrm>
            <a:prstGeom prst="rect">
              <a:avLst/>
            </a:prstGeom>
            <a:noFill/>
            <a:ln w="9525" algn="ctr">
              <a:noFill/>
              <a:miter lim="800000"/>
              <a:headEnd/>
              <a:tailEnd/>
            </a:ln>
          </p:spPr>
        </p:pic>
        <p:pic>
          <p:nvPicPr>
            <p:cNvPr id="20" name="Picture 20"/>
            <p:cNvPicPr>
              <a:picLocks noChangeAspect="1" noChangeArrowheads="1"/>
            </p:cNvPicPr>
            <p:nvPr/>
          </p:nvPicPr>
          <p:blipFill>
            <a:blip r:embed="rId6" cstate="print"/>
            <a:srcRect/>
            <a:stretch>
              <a:fillRect/>
            </a:stretch>
          </p:blipFill>
          <p:spPr bwMode="auto">
            <a:xfrm>
              <a:off x="2022" y="1523"/>
              <a:ext cx="356" cy="347"/>
            </a:xfrm>
            <a:prstGeom prst="rect">
              <a:avLst/>
            </a:prstGeom>
            <a:noFill/>
            <a:ln w="9525" algn="ctr">
              <a:noFill/>
              <a:miter lim="800000"/>
              <a:headEnd/>
              <a:tailEnd/>
            </a:ln>
          </p:spPr>
        </p:pic>
        <p:pic>
          <p:nvPicPr>
            <p:cNvPr id="21" name="Picture 21"/>
            <p:cNvPicPr>
              <a:picLocks noChangeAspect="1" noChangeArrowheads="1"/>
            </p:cNvPicPr>
            <p:nvPr/>
          </p:nvPicPr>
          <p:blipFill>
            <a:blip r:embed="rId4" cstate="print"/>
            <a:srcRect/>
            <a:stretch>
              <a:fillRect/>
            </a:stretch>
          </p:blipFill>
          <p:spPr bwMode="auto">
            <a:xfrm>
              <a:off x="2850" y="1510"/>
              <a:ext cx="387" cy="354"/>
            </a:xfrm>
            <a:prstGeom prst="rect">
              <a:avLst/>
            </a:prstGeom>
            <a:noFill/>
            <a:ln w="9525" algn="ctr">
              <a:noFill/>
              <a:miter lim="800000"/>
              <a:headEnd/>
              <a:tailEnd/>
            </a:ln>
          </p:spPr>
        </p:pic>
        <p:pic>
          <p:nvPicPr>
            <p:cNvPr id="22" name="Picture 22"/>
            <p:cNvPicPr>
              <a:picLocks noChangeAspect="1" noChangeArrowheads="1"/>
            </p:cNvPicPr>
            <p:nvPr/>
          </p:nvPicPr>
          <p:blipFill>
            <a:blip r:embed="rId3" cstate="print"/>
            <a:srcRect/>
            <a:stretch>
              <a:fillRect/>
            </a:stretch>
          </p:blipFill>
          <p:spPr bwMode="auto">
            <a:xfrm>
              <a:off x="3304" y="1525"/>
              <a:ext cx="384" cy="351"/>
            </a:xfrm>
            <a:prstGeom prst="rect">
              <a:avLst/>
            </a:prstGeom>
            <a:noFill/>
            <a:ln w="9525" algn="ctr">
              <a:noFill/>
              <a:miter lim="800000"/>
              <a:headEnd/>
              <a:tailEnd/>
            </a:ln>
          </p:spPr>
        </p:pic>
        <p:pic>
          <p:nvPicPr>
            <p:cNvPr id="23" name="Picture 23"/>
            <p:cNvPicPr>
              <a:picLocks noChangeAspect="1" noChangeArrowheads="1"/>
            </p:cNvPicPr>
            <p:nvPr/>
          </p:nvPicPr>
          <p:blipFill>
            <a:blip r:embed="rId10" cstate="print"/>
            <a:srcRect/>
            <a:stretch>
              <a:fillRect/>
            </a:stretch>
          </p:blipFill>
          <p:spPr bwMode="auto">
            <a:xfrm>
              <a:off x="5135" y="1358"/>
              <a:ext cx="409" cy="374"/>
            </a:xfrm>
            <a:prstGeom prst="rect">
              <a:avLst/>
            </a:prstGeom>
            <a:noFill/>
            <a:ln w="9525" algn="ctr">
              <a:noFill/>
              <a:miter lim="800000"/>
              <a:headEnd/>
              <a:tailEnd/>
            </a:ln>
          </p:spPr>
        </p:pic>
        <p:pic>
          <p:nvPicPr>
            <p:cNvPr id="24" name="Picture 24"/>
            <p:cNvPicPr>
              <a:picLocks noChangeAspect="1" noChangeArrowheads="1"/>
            </p:cNvPicPr>
            <p:nvPr/>
          </p:nvPicPr>
          <p:blipFill>
            <a:blip r:embed="rId11" cstate="print"/>
            <a:srcRect/>
            <a:stretch>
              <a:fillRect/>
            </a:stretch>
          </p:blipFill>
          <p:spPr bwMode="auto">
            <a:xfrm>
              <a:off x="4254" y="1295"/>
              <a:ext cx="398" cy="364"/>
            </a:xfrm>
            <a:prstGeom prst="rect">
              <a:avLst/>
            </a:prstGeom>
            <a:noFill/>
            <a:ln w="9525" algn="ctr">
              <a:noFill/>
              <a:miter lim="800000"/>
              <a:headEnd/>
              <a:tailEnd/>
            </a:ln>
          </p:spPr>
        </p:pic>
        <p:pic>
          <p:nvPicPr>
            <p:cNvPr id="25" name="Picture 25"/>
            <p:cNvPicPr>
              <a:picLocks noChangeAspect="1" noChangeArrowheads="1"/>
            </p:cNvPicPr>
            <p:nvPr/>
          </p:nvPicPr>
          <p:blipFill>
            <a:blip r:embed="rId11" cstate="print"/>
            <a:srcRect/>
            <a:stretch>
              <a:fillRect/>
            </a:stretch>
          </p:blipFill>
          <p:spPr bwMode="auto">
            <a:xfrm>
              <a:off x="4220" y="1367"/>
              <a:ext cx="398" cy="364"/>
            </a:xfrm>
            <a:prstGeom prst="rect">
              <a:avLst/>
            </a:prstGeom>
            <a:noFill/>
            <a:ln w="9525" algn="ctr">
              <a:noFill/>
              <a:miter lim="800000"/>
              <a:headEnd/>
              <a:tailEnd/>
            </a:ln>
          </p:spPr>
        </p:pic>
        <p:pic>
          <p:nvPicPr>
            <p:cNvPr id="26" name="Picture 26"/>
            <p:cNvPicPr>
              <a:picLocks noChangeAspect="1" noChangeArrowheads="1"/>
            </p:cNvPicPr>
            <p:nvPr/>
          </p:nvPicPr>
          <p:blipFill>
            <a:blip r:embed="rId11" cstate="print"/>
            <a:srcRect/>
            <a:stretch>
              <a:fillRect/>
            </a:stretch>
          </p:blipFill>
          <p:spPr bwMode="auto">
            <a:xfrm>
              <a:off x="4171" y="1423"/>
              <a:ext cx="398" cy="364"/>
            </a:xfrm>
            <a:prstGeom prst="rect">
              <a:avLst/>
            </a:prstGeom>
            <a:noFill/>
            <a:ln w="9525" algn="ctr">
              <a:noFill/>
              <a:miter lim="800000"/>
              <a:headEnd/>
              <a:tailEnd/>
            </a:ln>
          </p:spPr>
        </p:pic>
        <p:pic>
          <p:nvPicPr>
            <p:cNvPr id="27" name="Picture 27"/>
            <p:cNvPicPr>
              <a:picLocks noChangeAspect="1" noChangeArrowheads="1"/>
            </p:cNvPicPr>
            <p:nvPr/>
          </p:nvPicPr>
          <p:blipFill>
            <a:blip r:embed="rId11" cstate="print"/>
            <a:srcRect/>
            <a:stretch>
              <a:fillRect/>
            </a:stretch>
          </p:blipFill>
          <p:spPr bwMode="auto">
            <a:xfrm>
              <a:off x="4118" y="1516"/>
              <a:ext cx="398" cy="364"/>
            </a:xfrm>
            <a:prstGeom prst="rect">
              <a:avLst/>
            </a:prstGeom>
            <a:noFill/>
            <a:ln w="9525" algn="ctr">
              <a:noFill/>
              <a:miter lim="800000"/>
              <a:headEnd/>
              <a:tailEnd/>
            </a:ln>
          </p:spPr>
        </p:pic>
        <p:pic>
          <p:nvPicPr>
            <p:cNvPr id="28" name="Picture 28"/>
            <p:cNvPicPr>
              <a:picLocks noChangeAspect="1" noChangeArrowheads="1"/>
            </p:cNvPicPr>
            <p:nvPr/>
          </p:nvPicPr>
          <p:blipFill>
            <a:blip r:embed="rId10" cstate="print"/>
            <a:srcRect/>
            <a:stretch>
              <a:fillRect/>
            </a:stretch>
          </p:blipFill>
          <p:spPr bwMode="auto">
            <a:xfrm>
              <a:off x="5077" y="1422"/>
              <a:ext cx="409" cy="374"/>
            </a:xfrm>
            <a:prstGeom prst="rect">
              <a:avLst/>
            </a:prstGeom>
            <a:noFill/>
            <a:ln w="9525" algn="ctr">
              <a:noFill/>
              <a:miter lim="800000"/>
              <a:headEnd/>
              <a:tailEnd/>
            </a:ln>
          </p:spPr>
        </p:pic>
        <p:pic>
          <p:nvPicPr>
            <p:cNvPr id="29" name="Picture 29"/>
            <p:cNvPicPr>
              <a:picLocks noChangeAspect="1" noChangeArrowheads="1"/>
            </p:cNvPicPr>
            <p:nvPr/>
          </p:nvPicPr>
          <p:blipFill>
            <a:blip r:embed="rId10" cstate="print"/>
            <a:srcRect/>
            <a:stretch>
              <a:fillRect/>
            </a:stretch>
          </p:blipFill>
          <p:spPr bwMode="auto">
            <a:xfrm>
              <a:off x="5010" y="1494"/>
              <a:ext cx="409" cy="374"/>
            </a:xfrm>
            <a:prstGeom prst="rect">
              <a:avLst/>
            </a:prstGeom>
            <a:noFill/>
            <a:ln w="9525" algn="ctr">
              <a:noFill/>
              <a:miter lim="800000"/>
              <a:headEnd/>
              <a:tailEnd/>
            </a:ln>
          </p:spPr>
        </p:pic>
      </p:grpSp>
      <p:sp>
        <p:nvSpPr>
          <p:cNvPr id="30" name="Text Box 30"/>
          <p:cNvSpPr txBox="1">
            <a:spLocks noChangeArrowheads="1"/>
          </p:cNvSpPr>
          <p:nvPr/>
        </p:nvSpPr>
        <p:spPr bwMode="auto">
          <a:xfrm>
            <a:off x="711200" y="3319463"/>
            <a:ext cx="8148384" cy="246221"/>
          </a:xfrm>
          <a:prstGeom prst="rect">
            <a:avLst/>
          </a:prstGeom>
          <a:noFill/>
          <a:ln w="9525" algn="ctr">
            <a:noFill/>
            <a:miter lim="800000"/>
            <a:headEnd/>
            <a:tailEnd/>
          </a:ln>
        </p:spPr>
        <p:txBody>
          <a:bodyPr wrap="none">
            <a:spAutoFit/>
          </a:bodyPr>
          <a:lstStyle/>
          <a:p>
            <a:r>
              <a:rPr lang="en-US" sz="1000" dirty="0" smtClean="0">
                <a:solidFill>
                  <a:schemeClr val="tx2"/>
                </a:solidFill>
              </a:rPr>
              <a:t>January	February	March 	April    	May        	June	July   	August     	September</a:t>
            </a:r>
            <a:endParaRPr lang="en-US" sz="1000" dirty="0">
              <a:solidFill>
                <a:schemeClr val="tx2"/>
              </a:solidFill>
            </a:endParaRPr>
          </a:p>
        </p:txBody>
      </p:sp>
      <p:sp>
        <p:nvSpPr>
          <p:cNvPr id="31" name="Text Box 31"/>
          <p:cNvSpPr txBox="1">
            <a:spLocks noChangeArrowheads="1"/>
          </p:cNvSpPr>
          <p:nvPr/>
        </p:nvSpPr>
        <p:spPr bwMode="auto">
          <a:xfrm>
            <a:off x="166688" y="1960563"/>
            <a:ext cx="1899559" cy="400110"/>
          </a:xfrm>
          <a:prstGeom prst="rect">
            <a:avLst/>
          </a:prstGeom>
          <a:noFill/>
          <a:ln w="9525" algn="ctr">
            <a:noFill/>
            <a:miter lim="800000"/>
            <a:headEnd/>
            <a:tailEnd/>
          </a:ln>
        </p:spPr>
        <p:txBody>
          <a:bodyPr wrap="none">
            <a:spAutoFit/>
          </a:bodyPr>
          <a:lstStyle/>
          <a:p>
            <a:r>
              <a:rPr lang="en-US" sz="2000">
                <a:solidFill>
                  <a:schemeClr val="tx2"/>
                </a:solidFill>
              </a:rPr>
              <a:t>Content Changes</a:t>
            </a:r>
          </a:p>
        </p:txBody>
      </p:sp>
      <p:sp>
        <p:nvSpPr>
          <p:cNvPr id="33" name="Content Placeholder 2"/>
          <p:cNvSpPr txBox="1">
            <a:spLocks/>
          </p:cNvSpPr>
          <p:nvPr/>
        </p:nvSpPr>
        <p:spPr>
          <a:xfrm>
            <a:off x="609600" y="3725640"/>
            <a:ext cx="7810797" cy="259896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smtClean="0"/>
              <a:t>Large scale Web crawl over time</a:t>
            </a:r>
          </a:p>
          <a:p>
            <a:pPr lvl="1"/>
            <a:r>
              <a:rPr lang="en-US" dirty="0" smtClean="0"/>
              <a:t>Revisited pages</a:t>
            </a:r>
          </a:p>
          <a:p>
            <a:pPr lvl="2"/>
            <a:r>
              <a:rPr lang="en-US" dirty="0" smtClean="0"/>
              <a:t>55,000 </a:t>
            </a:r>
            <a:r>
              <a:rPr lang="en-US" dirty="0"/>
              <a:t>pages crawled hourly for 18+ </a:t>
            </a:r>
            <a:r>
              <a:rPr lang="en-US" dirty="0" smtClean="0"/>
              <a:t>months</a:t>
            </a:r>
          </a:p>
          <a:p>
            <a:pPr lvl="1"/>
            <a:r>
              <a:rPr lang="en-US" dirty="0" smtClean="0"/>
              <a:t>Judged pages (relevance to a query)</a:t>
            </a:r>
          </a:p>
          <a:p>
            <a:pPr lvl="2"/>
            <a:r>
              <a:rPr lang="en-US" dirty="0" smtClean="0"/>
              <a:t>6 million pages crawled every two days for 6 months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a:t>
            </a:r>
            <a:endParaRPr lang="en-US" dirty="0"/>
          </a:p>
        </p:txBody>
      </p:sp>
      <p:pic>
        <p:nvPicPr>
          <p:cNvPr id="7" name="Picture 5" descr="C:\Users\teevan\Desktop\examples\edit-big.jpg"/>
          <p:cNvPicPr>
            <a:picLocks noChangeAspect="1" noChangeArrowheads="1"/>
          </p:cNvPicPr>
          <p:nvPr/>
        </p:nvPicPr>
        <p:blipFill>
          <a:blip r:embed="rId3" cstate="print"/>
          <a:srcRect/>
          <a:stretch>
            <a:fillRect/>
          </a:stretch>
        </p:blipFill>
        <p:spPr bwMode="auto">
          <a:xfrm>
            <a:off x="1444752" y="1706691"/>
            <a:ext cx="6254496" cy="4698318"/>
          </a:xfrm>
          <a:prstGeom prst="rect">
            <a:avLst/>
          </a:prstGeom>
          <a:ln>
            <a:solidFill>
              <a:schemeClr val="tx2">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923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609600" y="1295400"/>
            <a:ext cx="2286000" cy="4800600"/>
          </a:xfrm>
          <a:prstGeom prst="rect">
            <a:avLst/>
          </a:prstGeom>
          <a:solidFill>
            <a:srgbClr val="94B6D2">
              <a:alpha val="40000"/>
            </a:srgb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971800" y="533400"/>
            <a:ext cx="5867400" cy="6096000"/>
          </a:xfrm>
          <a:prstGeom prst="rect">
            <a:avLst/>
          </a:prstGeom>
          <a:solidFill>
            <a:srgbClr val="DD8047">
              <a:alpha val="30196"/>
            </a:srgb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53"/>
          <p:cNvGrpSpPr/>
          <p:nvPr/>
        </p:nvGrpSpPr>
        <p:grpSpPr>
          <a:xfrm>
            <a:off x="4648200" y="4953000"/>
            <a:ext cx="2209800" cy="1713131"/>
            <a:chOff x="2101300" y="4343400"/>
            <a:chExt cx="2209800" cy="1713131"/>
          </a:xfrm>
        </p:grpSpPr>
        <p:pic>
          <p:nvPicPr>
            <p:cNvPr id="47" name="Picture 6" descr="C:\Users\teevan\Desktop\examples\unimportant.jpg"/>
            <p:cNvPicPr>
              <a:picLocks noChangeAspect="1" noChangeArrowheads="1"/>
            </p:cNvPicPr>
            <p:nvPr/>
          </p:nvPicPr>
          <p:blipFill>
            <a:blip r:embed="rId3" cstate="print"/>
            <a:srcRect/>
            <a:stretch>
              <a:fillRect/>
            </a:stretch>
          </p:blipFill>
          <p:spPr bwMode="auto">
            <a:xfrm>
              <a:off x="2476500" y="4343400"/>
              <a:ext cx="1459400" cy="1097280"/>
            </a:xfrm>
            <a:prstGeom prst="rect">
              <a:avLst/>
            </a:prstGeom>
            <a:ln>
              <a:solidFill>
                <a:schemeClr val="tx2">
                  <a:lumMod val="75000"/>
                </a:schemeClr>
              </a:solidFill>
            </a:ln>
            <a:effectLst>
              <a:outerShdw blurRad="292100" dist="139700" dir="2700000" algn="tl" rotWithShape="0">
                <a:srgbClr val="333333">
                  <a:alpha val="65000"/>
                </a:srgbClr>
              </a:outerShdw>
            </a:effectLst>
          </p:spPr>
        </p:pic>
        <p:sp>
          <p:nvSpPr>
            <p:cNvPr id="48" name="TextBox 47"/>
            <p:cNvSpPr txBox="1"/>
            <p:nvPr/>
          </p:nvSpPr>
          <p:spPr>
            <a:xfrm>
              <a:off x="2101300" y="5410200"/>
              <a:ext cx="2209800" cy="646331"/>
            </a:xfrm>
            <a:prstGeom prst="rect">
              <a:avLst/>
            </a:prstGeom>
            <a:noFill/>
          </p:spPr>
          <p:txBody>
            <a:bodyPr wrap="square" rtlCol="0">
              <a:spAutoFit/>
            </a:bodyPr>
            <a:lstStyle/>
            <a:p>
              <a:pPr algn="ctr"/>
              <a:r>
                <a:rPr lang="en-US" dirty="0" smtClean="0"/>
                <a:t>Unexpected Unimportant Content</a:t>
              </a:r>
              <a:endParaRPr lang="en-US" dirty="0"/>
            </a:p>
          </p:txBody>
        </p:sp>
      </p:grpSp>
      <p:grpSp>
        <p:nvGrpSpPr>
          <p:cNvPr id="3" name="Group 55"/>
          <p:cNvGrpSpPr/>
          <p:nvPr/>
        </p:nvGrpSpPr>
        <p:grpSpPr>
          <a:xfrm>
            <a:off x="4114800" y="2648188"/>
            <a:ext cx="1828800" cy="1466612"/>
            <a:chOff x="3886200" y="2819400"/>
            <a:chExt cx="1828800" cy="1466612"/>
          </a:xfrm>
        </p:grpSpPr>
        <p:pic>
          <p:nvPicPr>
            <p:cNvPr id="42" name="Picture 3" descr="C:\Users\teevan\Desktop\examples\activity-big.jpg"/>
            <p:cNvPicPr>
              <a:picLocks noChangeAspect="1" noChangeArrowheads="1"/>
            </p:cNvPicPr>
            <p:nvPr/>
          </p:nvPicPr>
          <p:blipFill>
            <a:blip r:embed="rId4" cstate="print"/>
            <a:srcRect/>
            <a:stretch>
              <a:fillRect/>
            </a:stretch>
          </p:blipFill>
          <p:spPr bwMode="auto">
            <a:xfrm>
              <a:off x="4069413" y="2819400"/>
              <a:ext cx="1462375" cy="1097280"/>
            </a:xfrm>
            <a:prstGeom prst="rect">
              <a:avLst/>
            </a:prstGeom>
            <a:ln>
              <a:solidFill>
                <a:schemeClr val="tx2">
                  <a:lumMod val="75000"/>
                </a:schemeClr>
              </a:solidFill>
            </a:ln>
            <a:effectLst>
              <a:outerShdw blurRad="292100" dist="139700" dir="2700000" algn="tl" rotWithShape="0">
                <a:srgbClr val="333333">
                  <a:alpha val="65000"/>
                </a:srgbClr>
              </a:outerShdw>
            </a:effectLst>
          </p:spPr>
        </p:pic>
        <p:sp>
          <p:nvSpPr>
            <p:cNvPr id="40" name="TextBox 39"/>
            <p:cNvSpPr txBox="1"/>
            <p:nvPr/>
          </p:nvSpPr>
          <p:spPr>
            <a:xfrm>
              <a:off x="3886200" y="3916680"/>
              <a:ext cx="1828800" cy="369332"/>
            </a:xfrm>
            <a:prstGeom prst="rect">
              <a:avLst/>
            </a:prstGeom>
            <a:noFill/>
          </p:spPr>
          <p:txBody>
            <a:bodyPr wrap="square" rtlCol="0">
              <a:spAutoFit/>
            </a:bodyPr>
            <a:lstStyle/>
            <a:p>
              <a:pPr algn="ctr"/>
              <a:r>
                <a:rPr lang="en-US" dirty="0" smtClean="0"/>
                <a:t>Attend to Activity</a:t>
              </a:r>
              <a:endParaRPr lang="en-US" dirty="0"/>
            </a:p>
          </p:txBody>
        </p:sp>
      </p:grpSp>
      <p:grpSp>
        <p:nvGrpSpPr>
          <p:cNvPr id="4" name="Group 49"/>
          <p:cNvGrpSpPr/>
          <p:nvPr/>
        </p:nvGrpSpPr>
        <p:grpSpPr>
          <a:xfrm>
            <a:off x="6400800" y="1600200"/>
            <a:ext cx="1600200" cy="1447800"/>
            <a:chOff x="6781800" y="1828800"/>
            <a:chExt cx="1600200" cy="1447800"/>
          </a:xfrm>
        </p:grpSpPr>
        <p:pic>
          <p:nvPicPr>
            <p:cNvPr id="43" name="Picture 5" descr="C:\Users\teevan\Desktop\examples\edit-big.jpg"/>
            <p:cNvPicPr>
              <a:picLocks noChangeAspect="1" noChangeArrowheads="1"/>
            </p:cNvPicPr>
            <p:nvPr/>
          </p:nvPicPr>
          <p:blipFill>
            <a:blip r:embed="rId5" cstate="print"/>
            <a:srcRect/>
            <a:stretch>
              <a:fillRect/>
            </a:stretch>
          </p:blipFill>
          <p:spPr bwMode="auto">
            <a:xfrm>
              <a:off x="6858000" y="1828800"/>
              <a:ext cx="1460721" cy="1097280"/>
            </a:xfrm>
            <a:prstGeom prst="rect">
              <a:avLst/>
            </a:prstGeom>
            <a:ln>
              <a:solidFill>
                <a:schemeClr val="tx2">
                  <a:lumMod val="75000"/>
                </a:schemeClr>
              </a:solidFill>
            </a:ln>
            <a:effectLst>
              <a:outerShdw blurRad="292100" dist="139700" dir="2700000" algn="tl" rotWithShape="0">
                <a:srgbClr val="333333">
                  <a:alpha val="65000"/>
                </a:srgbClr>
              </a:outerShdw>
            </a:effectLst>
          </p:spPr>
        </p:pic>
        <p:sp>
          <p:nvSpPr>
            <p:cNvPr id="13" name="TextBox 12"/>
            <p:cNvSpPr txBox="1"/>
            <p:nvPr/>
          </p:nvSpPr>
          <p:spPr>
            <a:xfrm>
              <a:off x="6781800" y="2907268"/>
              <a:ext cx="1600200" cy="369332"/>
            </a:xfrm>
            <a:prstGeom prst="rect">
              <a:avLst/>
            </a:prstGeom>
            <a:noFill/>
          </p:spPr>
          <p:txBody>
            <a:bodyPr wrap="square" rtlCol="0">
              <a:spAutoFit/>
            </a:bodyPr>
            <a:lstStyle/>
            <a:p>
              <a:pPr algn="ctr"/>
              <a:r>
                <a:rPr lang="en-US" dirty="0" smtClean="0"/>
                <a:t>Edit</a:t>
              </a:r>
              <a:endParaRPr lang="en-US" dirty="0"/>
            </a:p>
          </p:txBody>
        </p:sp>
      </p:grpSp>
      <p:grpSp>
        <p:nvGrpSpPr>
          <p:cNvPr id="5" name="Group 48"/>
          <p:cNvGrpSpPr/>
          <p:nvPr/>
        </p:nvGrpSpPr>
        <p:grpSpPr>
          <a:xfrm>
            <a:off x="6858000" y="3505200"/>
            <a:ext cx="1600200" cy="1713131"/>
            <a:chOff x="6629400" y="3657600"/>
            <a:chExt cx="1600200" cy="1713131"/>
          </a:xfrm>
        </p:grpSpPr>
        <p:pic>
          <p:nvPicPr>
            <p:cNvPr id="45" name="Picture 8" descr="C:\Users\teevan\Desktop\examples\dynamics-big.jpg"/>
            <p:cNvPicPr>
              <a:picLocks noChangeAspect="1" noChangeArrowheads="1"/>
            </p:cNvPicPr>
            <p:nvPr/>
          </p:nvPicPr>
          <p:blipFill>
            <a:blip r:embed="rId6" cstate="print"/>
            <a:srcRect/>
            <a:stretch>
              <a:fillRect/>
            </a:stretch>
          </p:blipFill>
          <p:spPr bwMode="auto">
            <a:xfrm>
              <a:off x="6698326" y="3657600"/>
              <a:ext cx="1462348" cy="1097280"/>
            </a:xfrm>
            <a:prstGeom prst="rect">
              <a:avLst/>
            </a:prstGeom>
            <a:ln>
              <a:solidFill>
                <a:schemeClr val="tx2">
                  <a:lumMod val="75000"/>
                </a:schemeClr>
              </a:solidFill>
            </a:ln>
            <a:effectLst>
              <a:outerShdw blurRad="292100" dist="139700" dir="2700000" algn="tl" rotWithShape="0">
                <a:srgbClr val="333333">
                  <a:alpha val="65000"/>
                </a:srgbClr>
              </a:outerShdw>
            </a:effectLst>
          </p:spPr>
        </p:pic>
        <p:sp>
          <p:nvSpPr>
            <p:cNvPr id="14" name="TextBox 13"/>
            <p:cNvSpPr txBox="1"/>
            <p:nvPr/>
          </p:nvSpPr>
          <p:spPr>
            <a:xfrm>
              <a:off x="6629400" y="4724400"/>
              <a:ext cx="1600200" cy="646331"/>
            </a:xfrm>
            <a:prstGeom prst="rect">
              <a:avLst/>
            </a:prstGeom>
            <a:noFill/>
          </p:spPr>
          <p:txBody>
            <a:bodyPr wrap="square" rtlCol="0">
              <a:spAutoFit/>
            </a:bodyPr>
            <a:lstStyle/>
            <a:p>
              <a:pPr algn="ctr"/>
              <a:r>
                <a:rPr lang="en-US" dirty="0" smtClean="0"/>
                <a:t>Understand Page Dynamics</a:t>
              </a:r>
            </a:p>
          </p:txBody>
        </p:sp>
      </p:grpSp>
      <p:grpSp>
        <p:nvGrpSpPr>
          <p:cNvPr id="6" name="Group 54"/>
          <p:cNvGrpSpPr/>
          <p:nvPr/>
        </p:nvGrpSpPr>
        <p:grpSpPr>
          <a:xfrm>
            <a:off x="2819400" y="4516457"/>
            <a:ext cx="2057400" cy="1731943"/>
            <a:chOff x="4114800" y="4934188"/>
            <a:chExt cx="2057400" cy="1731943"/>
          </a:xfrm>
        </p:grpSpPr>
        <p:pic>
          <p:nvPicPr>
            <p:cNvPr id="44" name="Picture 4" descr="C:\Users\teevan\Desktop\examples\serendip-big.jpg"/>
            <p:cNvPicPr>
              <a:picLocks noChangeAspect="1" noChangeArrowheads="1"/>
            </p:cNvPicPr>
            <p:nvPr/>
          </p:nvPicPr>
          <p:blipFill>
            <a:blip r:embed="rId7" cstate="print"/>
            <a:srcRect/>
            <a:stretch>
              <a:fillRect/>
            </a:stretch>
          </p:blipFill>
          <p:spPr bwMode="auto">
            <a:xfrm>
              <a:off x="4374595" y="4934188"/>
              <a:ext cx="1461872" cy="1097280"/>
            </a:xfrm>
            <a:prstGeom prst="rect">
              <a:avLst/>
            </a:prstGeom>
            <a:ln>
              <a:solidFill>
                <a:schemeClr val="tx2">
                  <a:lumMod val="75000"/>
                </a:schemeClr>
              </a:solidFill>
            </a:ln>
            <a:effectLst>
              <a:outerShdw blurRad="292100" dist="139700" dir="2700000" algn="tl" rotWithShape="0">
                <a:srgbClr val="333333">
                  <a:alpha val="65000"/>
                </a:srgbClr>
              </a:outerShdw>
            </a:effectLst>
          </p:spPr>
        </p:pic>
        <p:sp>
          <p:nvSpPr>
            <p:cNvPr id="15" name="TextBox 14"/>
            <p:cNvSpPr txBox="1"/>
            <p:nvPr/>
          </p:nvSpPr>
          <p:spPr>
            <a:xfrm>
              <a:off x="4114800" y="6019800"/>
              <a:ext cx="2057400" cy="646331"/>
            </a:xfrm>
            <a:prstGeom prst="rect">
              <a:avLst/>
            </a:prstGeom>
            <a:noFill/>
          </p:spPr>
          <p:txBody>
            <a:bodyPr wrap="square" rtlCol="0">
              <a:spAutoFit/>
            </a:bodyPr>
            <a:lstStyle/>
            <a:p>
              <a:pPr algn="ctr"/>
              <a:r>
                <a:rPr lang="en-US" dirty="0" smtClean="0"/>
                <a:t>Serendipitous Encounter</a:t>
              </a:r>
              <a:endParaRPr lang="en-US" dirty="0"/>
            </a:p>
          </p:txBody>
        </p:sp>
      </p:grpSp>
      <p:grpSp>
        <p:nvGrpSpPr>
          <p:cNvPr id="7" name="Group 50"/>
          <p:cNvGrpSpPr/>
          <p:nvPr/>
        </p:nvGrpSpPr>
        <p:grpSpPr>
          <a:xfrm>
            <a:off x="3124200" y="762000"/>
            <a:ext cx="2286000" cy="1713131"/>
            <a:chOff x="3581400" y="762000"/>
            <a:chExt cx="2286000" cy="1713131"/>
          </a:xfrm>
        </p:grpSpPr>
        <p:pic>
          <p:nvPicPr>
            <p:cNvPr id="46" name="Picture 45" descr="C:\Users\teevan\Desktop\examples\important-big.jpg"/>
            <p:cNvPicPr>
              <a:picLocks noChangeAspect="1" noChangeArrowheads="1"/>
            </p:cNvPicPr>
            <p:nvPr/>
          </p:nvPicPr>
          <p:blipFill>
            <a:blip r:embed="rId8" cstate="print"/>
            <a:srcRect/>
            <a:stretch>
              <a:fillRect/>
            </a:stretch>
          </p:blipFill>
          <p:spPr bwMode="auto">
            <a:xfrm>
              <a:off x="3993243" y="762000"/>
              <a:ext cx="1462315" cy="1097280"/>
            </a:xfrm>
            <a:prstGeom prst="rect">
              <a:avLst/>
            </a:prstGeom>
            <a:ln>
              <a:solidFill>
                <a:schemeClr val="tx2">
                  <a:lumMod val="75000"/>
                </a:schemeClr>
              </a:solidFill>
            </a:ln>
            <a:effectLst>
              <a:outerShdw blurRad="292100" dist="139700" dir="2700000" algn="tl" rotWithShape="0">
                <a:srgbClr val="333333">
                  <a:alpha val="65000"/>
                </a:srgbClr>
              </a:outerShdw>
            </a:effectLst>
          </p:spPr>
        </p:pic>
        <p:sp>
          <p:nvSpPr>
            <p:cNvPr id="37" name="TextBox 36"/>
            <p:cNvSpPr txBox="1"/>
            <p:nvPr/>
          </p:nvSpPr>
          <p:spPr>
            <a:xfrm>
              <a:off x="3581400" y="1828800"/>
              <a:ext cx="2286000" cy="646331"/>
            </a:xfrm>
            <a:prstGeom prst="rect">
              <a:avLst/>
            </a:prstGeom>
            <a:noFill/>
          </p:spPr>
          <p:txBody>
            <a:bodyPr wrap="square" rtlCol="0">
              <a:spAutoFit/>
            </a:bodyPr>
            <a:lstStyle/>
            <a:p>
              <a:pPr algn="ctr"/>
              <a:r>
                <a:rPr lang="en-US" dirty="0" smtClean="0"/>
                <a:t>Unexpected Important Content</a:t>
              </a:r>
              <a:endParaRPr lang="en-US" dirty="0"/>
            </a:p>
          </p:txBody>
        </p:sp>
      </p:grpSp>
      <p:grpSp>
        <p:nvGrpSpPr>
          <p:cNvPr id="8" name="Group 30"/>
          <p:cNvGrpSpPr/>
          <p:nvPr/>
        </p:nvGrpSpPr>
        <p:grpSpPr>
          <a:xfrm>
            <a:off x="914400" y="1524000"/>
            <a:ext cx="1752600" cy="1713131"/>
            <a:chOff x="914400" y="1524000"/>
            <a:chExt cx="1752600" cy="1713131"/>
          </a:xfrm>
        </p:grpSpPr>
        <p:pic>
          <p:nvPicPr>
            <p:cNvPr id="30" name="Picture 3" descr="C:\Users\teevan\Desktop\small changes.jpg"/>
            <p:cNvPicPr>
              <a:picLocks noChangeAspect="1" noChangeArrowheads="1"/>
            </p:cNvPicPr>
            <p:nvPr/>
          </p:nvPicPr>
          <p:blipFill>
            <a:blip r:embed="rId9" cstate="print"/>
            <a:srcRect/>
            <a:stretch>
              <a:fillRect/>
            </a:stretch>
          </p:blipFill>
          <p:spPr bwMode="auto">
            <a:xfrm>
              <a:off x="1059863" y="1524000"/>
              <a:ext cx="1462031" cy="1097280"/>
            </a:xfrm>
            <a:prstGeom prst="rect">
              <a:avLst/>
            </a:prstGeom>
            <a:ln>
              <a:solidFill>
                <a:schemeClr val="tx2">
                  <a:lumMod val="75000"/>
                </a:schemeClr>
              </a:solidFill>
            </a:ln>
            <a:effectLst>
              <a:outerShdw blurRad="292100" dist="139700" dir="2700000" algn="tl" rotWithShape="0">
                <a:srgbClr val="333333">
                  <a:alpha val="65000"/>
                </a:srgbClr>
              </a:outerShdw>
            </a:effectLst>
          </p:spPr>
        </p:pic>
        <p:sp>
          <p:nvSpPr>
            <p:cNvPr id="11" name="TextBox 10"/>
            <p:cNvSpPr txBox="1"/>
            <p:nvPr/>
          </p:nvSpPr>
          <p:spPr>
            <a:xfrm>
              <a:off x="914400" y="2590800"/>
              <a:ext cx="1752600" cy="646331"/>
            </a:xfrm>
            <a:prstGeom prst="rect">
              <a:avLst/>
            </a:prstGeom>
            <a:noFill/>
          </p:spPr>
          <p:txBody>
            <a:bodyPr wrap="square" rtlCol="0">
              <a:spAutoFit/>
            </a:bodyPr>
            <a:lstStyle/>
            <a:p>
              <a:pPr algn="ctr"/>
              <a:r>
                <a:rPr lang="en-US" dirty="0" smtClean="0"/>
                <a:t>Expected          New Content</a:t>
              </a:r>
              <a:endParaRPr lang="en-US" dirty="0"/>
            </a:p>
          </p:txBody>
        </p:sp>
      </p:grpSp>
      <p:grpSp>
        <p:nvGrpSpPr>
          <p:cNvPr id="10" name="Group 52"/>
          <p:cNvGrpSpPr/>
          <p:nvPr/>
        </p:nvGrpSpPr>
        <p:grpSpPr>
          <a:xfrm>
            <a:off x="900823" y="4236720"/>
            <a:ext cx="1462328" cy="1478280"/>
            <a:chOff x="900823" y="4236720"/>
            <a:chExt cx="1462328" cy="1478280"/>
          </a:xfrm>
        </p:grpSpPr>
        <p:pic>
          <p:nvPicPr>
            <p:cNvPr id="41" name="Picture 10" descr="C:\Users\teevan\Desktop\examples\monitor-big.jpg"/>
            <p:cNvPicPr>
              <a:picLocks noChangeAspect="1" noChangeArrowheads="1"/>
            </p:cNvPicPr>
            <p:nvPr/>
          </p:nvPicPr>
          <p:blipFill>
            <a:blip r:embed="rId10" cstate="print"/>
            <a:srcRect/>
            <a:stretch>
              <a:fillRect/>
            </a:stretch>
          </p:blipFill>
          <p:spPr bwMode="auto">
            <a:xfrm>
              <a:off x="900823" y="4236720"/>
              <a:ext cx="1462328" cy="1097280"/>
            </a:xfrm>
            <a:prstGeom prst="rect">
              <a:avLst/>
            </a:prstGeom>
            <a:ln>
              <a:solidFill>
                <a:schemeClr val="tx2">
                  <a:lumMod val="75000"/>
                </a:schemeClr>
              </a:solidFill>
            </a:ln>
            <a:effectLst>
              <a:outerShdw blurRad="292100" dist="139700" dir="2700000" algn="tl" rotWithShape="0">
                <a:srgbClr val="333333">
                  <a:alpha val="65000"/>
                </a:srgbClr>
              </a:outerShdw>
            </a:effectLst>
          </p:spPr>
        </p:pic>
        <p:sp>
          <p:nvSpPr>
            <p:cNvPr id="9" name="TextBox 8"/>
            <p:cNvSpPr txBox="1"/>
            <p:nvPr/>
          </p:nvSpPr>
          <p:spPr>
            <a:xfrm>
              <a:off x="1060487" y="5345668"/>
              <a:ext cx="1143000" cy="369332"/>
            </a:xfrm>
            <a:prstGeom prst="rect">
              <a:avLst/>
            </a:prstGeom>
            <a:noFill/>
          </p:spPr>
          <p:txBody>
            <a:bodyPr wrap="square" rtlCol="0">
              <a:spAutoFit/>
            </a:bodyPr>
            <a:lstStyle/>
            <a:p>
              <a:pPr algn="ctr"/>
              <a:r>
                <a:rPr lang="en-US" dirty="0" smtClean="0"/>
                <a:t>Monitor</a:t>
              </a:r>
              <a:endParaRPr lang="en-US" dirty="0"/>
            </a:p>
          </p:txBody>
        </p:sp>
      </p:grpSp>
      <p:sp>
        <p:nvSpPr>
          <p:cNvPr id="27" name="TextBox 26"/>
          <p:cNvSpPr txBox="1"/>
          <p:nvPr/>
        </p:nvSpPr>
        <p:spPr>
          <a:xfrm>
            <a:off x="914400" y="685800"/>
            <a:ext cx="1676400" cy="523220"/>
          </a:xfrm>
          <a:prstGeom prst="rect">
            <a:avLst/>
          </a:prstGeom>
          <a:noFill/>
        </p:spPr>
        <p:txBody>
          <a:bodyPr wrap="square" rtlCol="0">
            <a:spAutoFit/>
          </a:bodyPr>
          <a:lstStyle/>
          <a:p>
            <a:pPr algn="ctr"/>
            <a:r>
              <a:rPr lang="en-US" sz="2800" dirty="0" smtClean="0">
                <a:solidFill>
                  <a:schemeClr val="accent1">
                    <a:lumMod val="50000"/>
                  </a:schemeClr>
                </a:solidFill>
              </a:rPr>
              <a:t>Expected</a:t>
            </a:r>
            <a:endParaRPr lang="en-US" sz="2800" dirty="0">
              <a:solidFill>
                <a:schemeClr val="accent1">
                  <a:lumMod val="50000"/>
                </a:schemeClr>
              </a:solidFill>
            </a:endParaRPr>
          </a:p>
        </p:txBody>
      </p:sp>
      <p:sp>
        <p:nvSpPr>
          <p:cNvPr id="28" name="TextBox 27"/>
          <p:cNvSpPr txBox="1"/>
          <p:nvPr/>
        </p:nvSpPr>
        <p:spPr>
          <a:xfrm>
            <a:off x="6248400" y="609600"/>
            <a:ext cx="2209800" cy="523220"/>
          </a:xfrm>
          <a:prstGeom prst="rect">
            <a:avLst/>
          </a:prstGeom>
          <a:noFill/>
        </p:spPr>
        <p:txBody>
          <a:bodyPr wrap="square" rtlCol="0">
            <a:spAutoFit/>
          </a:bodyPr>
          <a:lstStyle/>
          <a:p>
            <a:r>
              <a:rPr lang="en-US" sz="2800" dirty="0" smtClean="0">
                <a:solidFill>
                  <a:schemeClr val="accent2">
                    <a:lumMod val="50000"/>
                  </a:schemeClr>
                </a:solidFill>
              </a:rPr>
              <a:t>Unexpected</a:t>
            </a:r>
            <a:endParaRPr lang="en-US" sz="2800" dirty="0">
              <a:solidFill>
                <a:schemeClr val="accent2">
                  <a:lumMod val="50000"/>
                </a:schemeClr>
              </a:solidFill>
            </a:endParaRPr>
          </a:p>
        </p:txBody>
      </p:sp>
    </p:spTree>
    <p:extLst>
      <p:ext uri="{BB962C8B-B14F-4D97-AF65-F5344CB8AC3E}">
        <p14:creationId xmlns:p14="http://schemas.microsoft.com/office/powerpoint/2010/main" val="227886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P spid="2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Monitor</a:t>
            </a:r>
            <a:endParaRPr lang="en-US" dirty="0"/>
          </a:p>
        </p:txBody>
      </p:sp>
      <p:pic>
        <p:nvPicPr>
          <p:cNvPr id="8" name="Picture 9" descr="C:\Users\teevan\Desktop\examples\monitor-bad-big.jpg"/>
          <p:cNvPicPr>
            <a:picLocks noChangeAspect="1" noChangeArrowheads="1"/>
          </p:cNvPicPr>
          <p:nvPr/>
        </p:nvPicPr>
        <p:blipFill>
          <a:blip r:embed="rId3" cstate="print"/>
          <a:srcRect/>
          <a:stretch>
            <a:fillRect/>
          </a:stretch>
        </p:blipFill>
        <p:spPr bwMode="auto">
          <a:xfrm>
            <a:off x="1444752" y="1706691"/>
            <a:ext cx="6254496" cy="4690872"/>
          </a:xfrm>
          <a:prstGeom prst="rect">
            <a:avLst/>
          </a:prstGeom>
          <a:ln>
            <a:solidFill>
              <a:schemeClr val="tx2">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17517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C:\Users\teevan\Desktop\small changes.jpg"/>
          <p:cNvPicPr>
            <a:picLocks noChangeAspect="1" noChangeArrowheads="1"/>
          </p:cNvPicPr>
          <p:nvPr/>
        </p:nvPicPr>
        <p:blipFill>
          <a:blip r:embed="rId3" cstate="print"/>
          <a:srcRect/>
          <a:stretch>
            <a:fillRect/>
          </a:stretch>
        </p:blipFill>
        <p:spPr bwMode="auto">
          <a:xfrm>
            <a:off x="1444752" y="1706691"/>
            <a:ext cx="6254496" cy="4694109"/>
          </a:xfrm>
          <a:prstGeom prst="rect">
            <a:avLst/>
          </a:prstGeom>
          <a:ln>
            <a:solidFill>
              <a:schemeClr val="tx2">
                <a:lumMod val="75000"/>
              </a:schemeClr>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Find Expected New Content</a:t>
            </a:r>
            <a:endParaRPr lang="en-US" dirty="0"/>
          </a:p>
        </p:txBody>
      </p:sp>
      <p:pic>
        <p:nvPicPr>
          <p:cNvPr id="15" name="Picture 2" descr="C:\Users\teevan\Desktop\big changes.jpg"/>
          <p:cNvPicPr>
            <a:picLocks noChangeAspect="1" noChangeArrowheads="1"/>
          </p:cNvPicPr>
          <p:nvPr/>
        </p:nvPicPr>
        <p:blipFill>
          <a:blip r:embed="rId4" cstate="print"/>
          <a:srcRect/>
          <a:stretch>
            <a:fillRect/>
          </a:stretch>
        </p:blipFill>
        <p:spPr bwMode="auto">
          <a:xfrm>
            <a:off x="1444752" y="1706691"/>
            <a:ext cx="6254496" cy="4694109"/>
          </a:xfrm>
          <a:prstGeom prst="rect">
            <a:avLst/>
          </a:prstGeom>
          <a:ln>
            <a:solidFill>
              <a:schemeClr val="tx2">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344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US" dirty="0" smtClean="0"/>
              <a:t>Example: Click Entropy</a:t>
            </a:r>
          </a:p>
        </p:txBody>
      </p:sp>
      <p:sp>
        <p:nvSpPr>
          <p:cNvPr id="4" name="Content Placeholder 3"/>
          <p:cNvSpPr>
            <a:spLocks noGrp="1"/>
          </p:cNvSpPr>
          <p:nvPr>
            <p:ph sz="quarter" idx="1"/>
          </p:nvPr>
        </p:nvSpPr>
        <p:spPr/>
        <p:txBody>
          <a:bodyPr/>
          <a:lstStyle/>
          <a:p>
            <a:r>
              <a:rPr lang="en-US" dirty="0" smtClean="0"/>
              <a:t>Question: How ambiguous is a query?</a:t>
            </a:r>
          </a:p>
          <a:p>
            <a:r>
              <a:rPr lang="en-US" dirty="0" smtClean="0"/>
              <a:t>Approach: Look at variation in clicks</a:t>
            </a:r>
            <a:endParaRPr lang="en-US" sz="1400" dirty="0" smtClean="0"/>
          </a:p>
          <a:p>
            <a:r>
              <a:rPr lang="en-US" dirty="0" smtClean="0"/>
              <a:t>Click entropy</a:t>
            </a:r>
          </a:p>
          <a:p>
            <a:pPr lvl="1"/>
            <a:r>
              <a:rPr lang="en-US" dirty="0" smtClean="0"/>
              <a:t>Low if no variation</a:t>
            </a:r>
          </a:p>
          <a:p>
            <a:pPr lvl="2">
              <a:buFont typeface="Arial" pitchFamily="34" charset="0"/>
              <a:buNone/>
            </a:pPr>
            <a:r>
              <a:rPr lang="en-US" sz="2200" i="1" dirty="0" smtClean="0"/>
              <a:t>human computer interaction</a:t>
            </a:r>
          </a:p>
          <a:p>
            <a:pPr lvl="1"/>
            <a:r>
              <a:rPr lang="en-US" dirty="0" smtClean="0"/>
              <a:t>High if lots of variation</a:t>
            </a:r>
          </a:p>
          <a:p>
            <a:pPr lvl="2">
              <a:buFont typeface="Arial" pitchFamily="34" charset="0"/>
              <a:buNone/>
            </a:pPr>
            <a:r>
              <a:rPr lang="en-US" sz="2200" i="1" dirty="0" err="1" smtClean="0"/>
              <a:t>hci</a:t>
            </a:r>
            <a:endParaRPr lang="en-US" sz="2200" i="1" dirty="0" smtClean="0"/>
          </a:p>
        </p:txBody>
      </p:sp>
      <p:pic>
        <p:nvPicPr>
          <p:cNvPr id="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9788" y="1531938"/>
            <a:ext cx="4040187"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4648200" y="4948238"/>
            <a:ext cx="1420132" cy="646331"/>
          </a:xfrm>
          <a:prstGeom prst="rect">
            <a:avLst/>
          </a:prstGeom>
          <a:noFill/>
        </p:spPr>
        <p:txBody>
          <a:bodyPr wrap="none">
            <a:spAutoFit/>
          </a:bodyPr>
          <a:lstStyle/>
          <a:p>
            <a:pPr defTabSz="914391" fontAlgn="auto">
              <a:spcBef>
                <a:spcPts val="0"/>
              </a:spcBef>
              <a:spcAft>
                <a:spcPts val="0"/>
              </a:spcAft>
              <a:defRPr/>
            </a:pPr>
            <a:r>
              <a:rPr lang="en-US" b="1" dirty="0">
                <a:solidFill>
                  <a:schemeClr val="accent2"/>
                </a:solidFill>
                <a:effectLst>
                  <a:outerShdw blurRad="50800" dist="38100" dir="2700000" algn="tl" rotWithShape="0">
                    <a:prstClr val="black">
                      <a:alpha val="40000"/>
                    </a:prstClr>
                  </a:outerShdw>
                </a:effectLst>
                <a:latin typeface="+mn-lt"/>
                <a:cs typeface="+mn-cs"/>
              </a:rPr>
              <a:t>Government </a:t>
            </a:r>
          </a:p>
          <a:p>
            <a:pPr defTabSz="914391" fontAlgn="auto">
              <a:spcBef>
                <a:spcPts val="0"/>
              </a:spcBef>
              <a:spcAft>
                <a:spcPts val="0"/>
              </a:spcAft>
              <a:defRPr/>
            </a:pPr>
            <a:r>
              <a:rPr lang="en-US" b="1" dirty="0">
                <a:solidFill>
                  <a:schemeClr val="accent2"/>
                </a:solidFill>
                <a:effectLst>
                  <a:outerShdw blurRad="50800" dist="38100" dir="2700000" algn="tl" rotWithShape="0">
                    <a:prstClr val="black">
                      <a:alpha val="40000"/>
                    </a:prstClr>
                  </a:outerShdw>
                </a:effectLst>
                <a:latin typeface="+mn-lt"/>
                <a:cs typeface="+mn-cs"/>
              </a:rPr>
              <a:t>contractor</a:t>
            </a:r>
          </a:p>
        </p:txBody>
      </p:sp>
      <p:sp>
        <p:nvSpPr>
          <p:cNvPr id="22" name="TextBox 21"/>
          <p:cNvSpPr txBox="1"/>
          <p:nvPr/>
        </p:nvSpPr>
        <p:spPr>
          <a:xfrm>
            <a:off x="4995863" y="2938463"/>
            <a:ext cx="1131592" cy="369332"/>
          </a:xfrm>
          <a:prstGeom prst="rect">
            <a:avLst/>
          </a:prstGeom>
          <a:noFill/>
        </p:spPr>
        <p:txBody>
          <a:bodyPr wrap="none">
            <a:spAutoFit/>
          </a:bodyPr>
          <a:lstStyle/>
          <a:p>
            <a:pPr defTabSz="914391" fontAlgn="auto">
              <a:spcBef>
                <a:spcPts val="0"/>
              </a:spcBef>
              <a:spcAft>
                <a:spcPts val="0"/>
              </a:spcAft>
              <a:defRPr/>
            </a:pPr>
            <a:r>
              <a:rPr lang="en-US" b="1" dirty="0">
                <a:solidFill>
                  <a:schemeClr val="accent2"/>
                </a:solidFill>
                <a:effectLst>
                  <a:outerShdw blurRad="50800" dist="38100" dir="2700000" algn="tl" rotWithShape="0">
                    <a:prstClr val="black">
                      <a:alpha val="40000"/>
                    </a:prstClr>
                  </a:outerShdw>
                </a:effectLst>
                <a:latin typeface="+mn-lt"/>
                <a:cs typeface="+mn-cs"/>
              </a:rPr>
              <a:t>Recruiting</a:t>
            </a:r>
          </a:p>
        </p:txBody>
      </p:sp>
      <p:cxnSp>
        <p:nvCxnSpPr>
          <p:cNvPr id="23" name="Straight Arrow Connector 22"/>
          <p:cNvCxnSpPr/>
          <p:nvPr/>
        </p:nvCxnSpPr>
        <p:spPr>
          <a:xfrm flipV="1">
            <a:off x="5410200" y="4795838"/>
            <a:ext cx="304800" cy="228600"/>
          </a:xfrm>
          <a:prstGeom prst="straightConnector1">
            <a:avLst/>
          </a:prstGeom>
          <a:ln w="28575">
            <a:solidFill>
              <a:schemeClr val="accent1"/>
            </a:solidFill>
            <a:tailEnd type="arrow"/>
          </a:ln>
          <a:effectLst>
            <a:outerShdw blurRad="50800" dist="38100" dir="2700000" algn="tl" rotWithShape="0">
              <a:prstClr val="black">
                <a:alpha val="40000"/>
              </a:prstClr>
            </a:outerShdw>
          </a:effectLst>
        </p:spPr>
        <p:style>
          <a:lnRef idx="2">
            <a:schemeClr val="accent6"/>
          </a:lnRef>
          <a:fillRef idx="0">
            <a:schemeClr val="accent6"/>
          </a:fillRef>
          <a:effectRef idx="1">
            <a:schemeClr val="accent6"/>
          </a:effectRef>
          <a:fontRef idx="minor">
            <a:schemeClr val="tx1"/>
          </a:fontRef>
        </p:style>
      </p:cxnSp>
      <p:cxnSp>
        <p:nvCxnSpPr>
          <p:cNvPr id="24" name="Straight Arrow Connector 23"/>
          <p:cNvCxnSpPr/>
          <p:nvPr/>
        </p:nvCxnSpPr>
        <p:spPr>
          <a:xfrm>
            <a:off x="5715000" y="3308350"/>
            <a:ext cx="246063" cy="347663"/>
          </a:xfrm>
          <a:prstGeom prst="straightConnector1">
            <a:avLst/>
          </a:prstGeom>
          <a:ln w="28575">
            <a:solidFill>
              <a:schemeClr val="accent1"/>
            </a:solidFill>
            <a:tailEnd type="arrow"/>
          </a:ln>
          <a:effectLst>
            <a:outerShdw blurRad="50800" dist="38100" dir="2700000" algn="tl" rotWithShape="0">
              <a:prstClr val="black">
                <a:alpha val="40000"/>
              </a:prstClr>
            </a:outerShdw>
          </a:effectLst>
        </p:spPr>
        <p:style>
          <a:lnRef idx="2">
            <a:schemeClr val="accent6"/>
          </a:lnRef>
          <a:fillRef idx="0">
            <a:schemeClr val="accent6"/>
          </a:fillRef>
          <a:effectRef idx="1">
            <a:schemeClr val="accent6"/>
          </a:effectRef>
          <a:fontRef idx="minor">
            <a:schemeClr val="tx1"/>
          </a:fontRef>
        </p:style>
      </p:cxn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9788" y="1531938"/>
            <a:ext cx="4041775"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6781800" y="3514725"/>
            <a:ext cx="1609736" cy="415498"/>
          </a:xfrm>
          <a:prstGeom prst="rect">
            <a:avLst/>
          </a:prstGeom>
          <a:noFill/>
        </p:spPr>
        <p:txBody>
          <a:bodyPr wrap="none" tIns="91440">
            <a:spAutoFit/>
          </a:bodyPr>
          <a:lstStyle/>
          <a:p>
            <a:pPr defTabSz="914391" fontAlgn="auto">
              <a:spcBef>
                <a:spcPts val="600"/>
              </a:spcBef>
              <a:spcAft>
                <a:spcPts val="0"/>
              </a:spcAft>
              <a:defRPr/>
            </a:pPr>
            <a:r>
              <a:rPr lang="en-US" b="1" dirty="0">
                <a:solidFill>
                  <a:schemeClr val="accent2"/>
                </a:solidFill>
                <a:effectLst>
                  <a:outerShdw blurRad="50800" dist="38100" dir="2700000" algn="tl" rotWithShape="0">
                    <a:prstClr val="black">
                      <a:alpha val="40000"/>
                    </a:prstClr>
                  </a:outerShdw>
                </a:effectLst>
                <a:latin typeface="+mn-lt"/>
                <a:cs typeface="+mn-cs"/>
              </a:rPr>
              <a:t>Academic</a:t>
            </a:r>
            <a:r>
              <a:rPr lang="en-US" b="1" dirty="0">
                <a:solidFill>
                  <a:srgbClr val="FF9900"/>
                </a:solidFill>
                <a:effectLst>
                  <a:outerShdw blurRad="50800" dist="38100" dir="2700000" algn="tl" rotWithShape="0">
                    <a:prstClr val="black">
                      <a:alpha val="40000"/>
                    </a:prstClr>
                  </a:outerShdw>
                </a:effectLst>
                <a:latin typeface="+mn-lt"/>
                <a:cs typeface="+mn-cs"/>
              </a:rPr>
              <a:t> </a:t>
            </a:r>
            <a:r>
              <a:rPr lang="en-US" b="1" dirty="0">
                <a:solidFill>
                  <a:schemeClr val="accent2"/>
                </a:solidFill>
                <a:effectLst>
                  <a:outerShdw blurRad="50800" dist="38100" dir="2700000" algn="tl" rotWithShape="0">
                    <a:prstClr val="black">
                      <a:alpha val="40000"/>
                    </a:prstClr>
                  </a:outerShdw>
                </a:effectLst>
                <a:latin typeface="+mn-lt"/>
                <a:cs typeface="+mn-cs"/>
              </a:rPr>
              <a:t>field</a:t>
            </a:r>
          </a:p>
        </p:txBody>
      </p:sp>
      <p:cxnSp>
        <p:nvCxnSpPr>
          <p:cNvPr id="27" name="Straight Arrow Connector 26"/>
          <p:cNvCxnSpPr/>
          <p:nvPr/>
        </p:nvCxnSpPr>
        <p:spPr>
          <a:xfrm flipH="1">
            <a:off x="6781800" y="3886200"/>
            <a:ext cx="762000" cy="225425"/>
          </a:xfrm>
          <a:prstGeom prst="straightConnector1">
            <a:avLst/>
          </a:prstGeom>
          <a:ln w="28575">
            <a:solidFill>
              <a:schemeClr val="accent1"/>
            </a:solidFill>
            <a:tailEnd type="arrow"/>
          </a:ln>
          <a:effectLst>
            <a:outerShdw blurRad="50800" dist="38100" dir="2700000" algn="tl" rotWithShape="0">
              <a:prstClr val="black">
                <a:alpha val="40000"/>
              </a:prstClr>
            </a:outerShdw>
          </a:effectLst>
        </p:spPr>
        <p:style>
          <a:lnRef idx="2">
            <a:schemeClr val="accent6"/>
          </a:lnRef>
          <a:fillRef idx="0">
            <a:schemeClr val="accent6"/>
          </a:fillRef>
          <a:effectRef idx="1">
            <a:schemeClr val="accent6"/>
          </a:effectRef>
          <a:fontRef idx="minor">
            <a:schemeClr val="tx1"/>
          </a:fontRef>
        </p:style>
      </p:cxnSp>
      <p:cxnSp>
        <p:nvCxnSpPr>
          <p:cNvPr id="28" name="Straight Arrow Connector 27"/>
          <p:cNvCxnSpPr/>
          <p:nvPr/>
        </p:nvCxnSpPr>
        <p:spPr>
          <a:xfrm flipH="1">
            <a:off x="7086600" y="4038600"/>
            <a:ext cx="609600" cy="604838"/>
          </a:xfrm>
          <a:prstGeom prst="straightConnector1">
            <a:avLst/>
          </a:prstGeom>
          <a:ln w="28575">
            <a:solidFill>
              <a:schemeClr val="accent1"/>
            </a:solidFill>
            <a:tailEnd type="arrow"/>
          </a:ln>
          <a:effectLst>
            <a:outerShdw blurRad="50800" dist="38100" dir="2700000" algn="tl" rotWithShape="0">
              <a:prstClr val="black">
                <a:alpha val="40000"/>
              </a:prstClr>
            </a:outerShdw>
          </a:effectLst>
        </p:spPr>
        <p:style>
          <a:lnRef idx="2">
            <a:schemeClr val="accent6"/>
          </a:lnRef>
          <a:fillRef idx="0">
            <a:schemeClr val="accent6"/>
          </a:fillRef>
          <a:effectRef idx="1">
            <a:schemeClr val="accent6"/>
          </a:effectRef>
          <a:fontRef idx="minor">
            <a:schemeClr val="tx1"/>
          </a:fontRef>
        </p:style>
      </p:cxnSp>
      <p:cxnSp>
        <p:nvCxnSpPr>
          <p:cNvPr id="29" name="Straight Arrow Connector 28"/>
          <p:cNvCxnSpPr/>
          <p:nvPr/>
        </p:nvCxnSpPr>
        <p:spPr>
          <a:xfrm flipH="1">
            <a:off x="7391400" y="4191000"/>
            <a:ext cx="457200" cy="908050"/>
          </a:xfrm>
          <a:prstGeom prst="straightConnector1">
            <a:avLst/>
          </a:prstGeom>
          <a:ln w="28575">
            <a:solidFill>
              <a:schemeClr val="accent1"/>
            </a:solidFill>
            <a:tailEnd type="arrow"/>
          </a:ln>
          <a:effectLst>
            <a:outerShdw blurRad="50800" dist="38100" dir="2700000" algn="tl" rotWithShape="0">
              <a:prstClr val="black">
                <a:alpha val="40000"/>
              </a:prstClr>
            </a:outerShdw>
          </a:effectLst>
        </p:spPr>
        <p:style>
          <a:lnRef idx="2">
            <a:schemeClr val="accent6"/>
          </a:lnRef>
          <a:fillRef idx="0">
            <a:schemeClr val="accent6"/>
          </a:fillRef>
          <a:effectRef idx="1">
            <a:schemeClr val="accent6"/>
          </a:effectRef>
          <a:fontRef idx="minor">
            <a:schemeClr val="tx1"/>
          </a:fontRef>
        </p:style>
      </p:cxnSp>
      <p:cxnSp>
        <p:nvCxnSpPr>
          <p:cNvPr id="30" name="Straight Arrow Connector 29"/>
          <p:cNvCxnSpPr/>
          <p:nvPr/>
        </p:nvCxnSpPr>
        <p:spPr>
          <a:xfrm flipH="1" flipV="1">
            <a:off x="6781800" y="3201988"/>
            <a:ext cx="609600" cy="303212"/>
          </a:xfrm>
          <a:prstGeom prst="straightConnector1">
            <a:avLst/>
          </a:prstGeom>
          <a:ln w="28575">
            <a:solidFill>
              <a:schemeClr val="accent1"/>
            </a:solidFill>
            <a:tailEnd type="arrow"/>
          </a:ln>
          <a:effectLst>
            <a:outerShdw blurRad="50800" dist="38100" dir="2700000" algn="tl" rotWithShape="0">
              <a:prstClr val="black">
                <a:alpha val="40000"/>
              </a:prstClr>
            </a:outerShdw>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943406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38188" y="1646238"/>
            <a:ext cx="2895600" cy="457200"/>
          </a:xfrm>
          <a:prstGeom prst="roundRect">
            <a:avLst/>
          </a:prstGeom>
          <a:solidFill>
            <a:schemeClr val="accent4">
              <a:lumMod val="40000"/>
              <a:lumOff val="60000"/>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a:p>
        </p:txBody>
      </p:sp>
      <p:sp>
        <p:nvSpPr>
          <p:cNvPr id="8" name="Rounded Rectangle 7"/>
          <p:cNvSpPr/>
          <p:nvPr/>
        </p:nvSpPr>
        <p:spPr>
          <a:xfrm>
            <a:off x="4243388" y="2174875"/>
            <a:ext cx="2371725" cy="457200"/>
          </a:xfrm>
          <a:prstGeom prst="roundRect">
            <a:avLst/>
          </a:prstGeom>
          <a:solidFill>
            <a:schemeClr val="accent4">
              <a:lumMod val="40000"/>
              <a:lumOff val="60000"/>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a:p>
        </p:txBody>
      </p:sp>
      <p:sp>
        <p:nvSpPr>
          <p:cNvPr id="9" name="Rounded Rectangle 8"/>
          <p:cNvSpPr/>
          <p:nvPr/>
        </p:nvSpPr>
        <p:spPr>
          <a:xfrm>
            <a:off x="747713" y="2759075"/>
            <a:ext cx="2590800" cy="457200"/>
          </a:xfrm>
          <a:prstGeom prst="roundRect">
            <a:avLst/>
          </a:prstGeom>
          <a:solidFill>
            <a:schemeClr val="accent4">
              <a:lumMod val="40000"/>
              <a:lumOff val="60000"/>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a:p>
        </p:txBody>
      </p:sp>
      <p:sp>
        <p:nvSpPr>
          <p:cNvPr id="71684" name="Title 1"/>
          <p:cNvSpPr>
            <a:spLocks noGrp="1"/>
          </p:cNvSpPr>
          <p:nvPr>
            <p:ph type="title"/>
          </p:nvPr>
        </p:nvSpPr>
        <p:spPr/>
        <p:txBody>
          <a:bodyPr>
            <a:normAutofit/>
          </a:bodyPr>
          <a:lstStyle/>
          <a:p>
            <a:r>
              <a:rPr lang="en-US" dirty="0" smtClean="0"/>
              <a:t>Find the Lower Click Variation</a:t>
            </a:r>
          </a:p>
        </p:txBody>
      </p:sp>
      <p:sp>
        <p:nvSpPr>
          <p:cNvPr id="3" name="Content Placeholder 2"/>
          <p:cNvSpPr>
            <a:spLocks noGrp="1"/>
          </p:cNvSpPr>
          <p:nvPr>
            <p:ph sz="quarter" idx="1"/>
          </p:nvPr>
        </p:nvSpPr>
        <p:spPr>
          <a:xfrm>
            <a:off x="428625" y="1538288"/>
            <a:ext cx="8229600" cy="4938712"/>
          </a:xfrm>
        </p:spPr>
        <p:txBody>
          <a:bodyPr/>
          <a:lstStyle/>
          <a:p>
            <a:r>
              <a:rPr lang="en-US" sz="3100" dirty="0" smtClean="0">
                <a:solidFill>
                  <a:schemeClr val="accent1">
                    <a:lumMod val="75000"/>
                  </a:schemeClr>
                </a:solidFill>
              </a:rPr>
              <a:t>www.usajobs.gov </a:t>
            </a:r>
            <a:r>
              <a:rPr lang="en-US" sz="3100" dirty="0" smtClean="0"/>
              <a:t>v. </a:t>
            </a:r>
            <a:r>
              <a:rPr lang="en-US" sz="3100" dirty="0" smtClean="0">
                <a:solidFill>
                  <a:schemeClr val="accent1">
                    <a:lumMod val="75000"/>
                  </a:schemeClr>
                </a:solidFill>
              </a:rPr>
              <a:t>federal government jobs</a:t>
            </a:r>
          </a:p>
          <a:p>
            <a:r>
              <a:rPr lang="en-US" sz="3100" dirty="0" smtClean="0">
                <a:solidFill>
                  <a:schemeClr val="accent1">
                    <a:lumMod val="75000"/>
                  </a:schemeClr>
                </a:solidFill>
              </a:rPr>
              <a:t>find phone number</a:t>
            </a:r>
            <a:r>
              <a:rPr lang="en-US" sz="3100" dirty="0" smtClean="0"/>
              <a:t> v. </a:t>
            </a:r>
            <a:r>
              <a:rPr lang="en-US" sz="3100" dirty="0" smtClean="0">
                <a:solidFill>
                  <a:srgbClr val="0070C0"/>
                </a:solidFill>
              </a:rPr>
              <a:t>msn live search</a:t>
            </a:r>
          </a:p>
          <a:p>
            <a:r>
              <a:rPr lang="en-US" sz="3100" dirty="0" err="1" smtClean="0">
                <a:solidFill>
                  <a:schemeClr val="accent1">
                    <a:lumMod val="75000"/>
                  </a:schemeClr>
                </a:solidFill>
              </a:rPr>
              <a:t>singapore</a:t>
            </a:r>
            <a:r>
              <a:rPr lang="en-US" sz="3100" dirty="0" smtClean="0">
                <a:solidFill>
                  <a:schemeClr val="accent1">
                    <a:lumMod val="75000"/>
                  </a:schemeClr>
                </a:solidFill>
              </a:rPr>
              <a:t> pools </a:t>
            </a:r>
            <a:r>
              <a:rPr lang="en-US" sz="3100" dirty="0" smtClean="0"/>
              <a:t>v. </a:t>
            </a:r>
            <a:r>
              <a:rPr lang="en-US" sz="3100" dirty="0" smtClean="0">
                <a:solidFill>
                  <a:schemeClr val="accent1">
                    <a:lumMod val="75000"/>
                  </a:schemeClr>
                </a:solidFill>
              </a:rPr>
              <a:t>singaporepools.com</a:t>
            </a:r>
          </a:p>
          <a:p>
            <a:endParaRPr lang="en-US" sz="3100" dirty="0" smtClean="0">
              <a:solidFill>
                <a:srgbClr val="0070C0"/>
              </a:solidFill>
            </a:endParaRPr>
          </a:p>
          <a:p>
            <a:endParaRPr lang="en-US" sz="3100" dirty="0" smtClean="0">
              <a:solidFill>
                <a:srgbClr val="0070C0"/>
              </a:solidFill>
            </a:endParaRPr>
          </a:p>
          <a:p>
            <a:pPr>
              <a:buFont typeface="Arial" pitchFamily="34" charset="0"/>
              <a:buNone/>
            </a:pPr>
            <a:endParaRPr lang="en-US" sz="3100" dirty="0" smtClean="0"/>
          </a:p>
        </p:txBody>
      </p:sp>
      <p:sp>
        <p:nvSpPr>
          <p:cNvPr id="14" name="TextBox 13"/>
          <p:cNvSpPr txBox="1">
            <a:spLocks noChangeArrowheads="1"/>
          </p:cNvSpPr>
          <p:nvPr/>
        </p:nvSpPr>
        <p:spPr bwMode="auto">
          <a:xfrm>
            <a:off x="976313" y="3444875"/>
            <a:ext cx="2057400" cy="369888"/>
          </a:xfrm>
          <a:prstGeom prst="rect">
            <a:avLst/>
          </a:prstGeom>
          <a:noFill/>
          <a:ln w="9525">
            <a:noFill/>
            <a:miter lim="800000"/>
            <a:headEnd/>
            <a:tailEnd/>
          </a:ln>
        </p:spPr>
        <p:txBody>
          <a:bodyPr>
            <a:spAutoFit/>
          </a:bodyPr>
          <a:lstStyle/>
          <a:p>
            <a:pPr defTabSz="914391" fontAlgn="auto">
              <a:spcBef>
                <a:spcPts val="0"/>
              </a:spcBef>
              <a:spcAft>
                <a:spcPts val="0"/>
              </a:spcAft>
              <a:defRPr/>
            </a:pPr>
            <a:r>
              <a:rPr lang="en-US">
                <a:solidFill>
                  <a:schemeClr val="accent5">
                    <a:lumMod val="50000"/>
                  </a:schemeClr>
                </a:solidFill>
                <a:latin typeface="Calibri" pitchFamily="34" charset="0"/>
                <a:cs typeface="+mn-cs"/>
              </a:rPr>
              <a:t>Click entropy = 1.5</a:t>
            </a:r>
          </a:p>
        </p:txBody>
      </p:sp>
      <p:sp>
        <p:nvSpPr>
          <p:cNvPr id="15" name="TextBox 14"/>
          <p:cNvSpPr txBox="1">
            <a:spLocks noChangeArrowheads="1"/>
          </p:cNvSpPr>
          <p:nvPr/>
        </p:nvSpPr>
        <p:spPr bwMode="auto">
          <a:xfrm>
            <a:off x="4557713" y="3444875"/>
            <a:ext cx="2057400" cy="369888"/>
          </a:xfrm>
          <a:prstGeom prst="rect">
            <a:avLst/>
          </a:prstGeom>
          <a:noFill/>
          <a:ln w="9525">
            <a:noFill/>
            <a:miter lim="800000"/>
            <a:headEnd/>
            <a:tailEnd/>
          </a:ln>
        </p:spPr>
        <p:txBody>
          <a:bodyPr>
            <a:spAutoFit/>
          </a:bodyPr>
          <a:lstStyle/>
          <a:p>
            <a:pPr defTabSz="914391" fontAlgn="auto">
              <a:spcBef>
                <a:spcPts val="0"/>
              </a:spcBef>
              <a:spcAft>
                <a:spcPts val="0"/>
              </a:spcAft>
              <a:defRPr/>
            </a:pPr>
            <a:r>
              <a:rPr lang="en-US">
                <a:solidFill>
                  <a:schemeClr val="accent5">
                    <a:lumMod val="50000"/>
                  </a:schemeClr>
                </a:solidFill>
                <a:latin typeface="Calibri" pitchFamily="34" charset="0"/>
                <a:cs typeface="+mn-cs"/>
              </a:rPr>
              <a:t>Click entropy = 2.0</a:t>
            </a:r>
          </a:p>
        </p:txBody>
      </p:sp>
      <p:sp>
        <p:nvSpPr>
          <p:cNvPr id="16" name="TextBox 15"/>
          <p:cNvSpPr txBox="1">
            <a:spLocks noChangeArrowheads="1"/>
          </p:cNvSpPr>
          <p:nvPr/>
        </p:nvSpPr>
        <p:spPr bwMode="auto">
          <a:xfrm>
            <a:off x="976313" y="3836988"/>
            <a:ext cx="2438400" cy="369887"/>
          </a:xfrm>
          <a:prstGeom prst="rect">
            <a:avLst/>
          </a:prstGeom>
          <a:noFill/>
          <a:ln w="9525">
            <a:noFill/>
            <a:miter lim="800000"/>
            <a:headEnd/>
            <a:tailEnd/>
          </a:ln>
        </p:spPr>
        <p:txBody>
          <a:bodyPr>
            <a:spAutoFit/>
          </a:bodyPr>
          <a:lstStyle/>
          <a:p>
            <a:pPr defTabSz="914391" fontAlgn="auto">
              <a:spcBef>
                <a:spcPts val="0"/>
              </a:spcBef>
              <a:spcAft>
                <a:spcPts val="0"/>
              </a:spcAft>
              <a:defRPr/>
            </a:pPr>
            <a:r>
              <a:rPr lang="en-US">
                <a:solidFill>
                  <a:schemeClr val="accent5">
                    <a:lumMod val="50000"/>
                  </a:schemeClr>
                </a:solidFill>
                <a:latin typeface="Calibri" pitchFamily="34" charset="0"/>
                <a:cs typeface="+mn-cs"/>
              </a:rPr>
              <a:t>Result entropy = 5.7</a:t>
            </a:r>
          </a:p>
        </p:txBody>
      </p:sp>
      <p:sp>
        <p:nvSpPr>
          <p:cNvPr id="17" name="TextBox 16"/>
          <p:cNvSpPr txBox="1">
            <a:spLocks noChangeArrowheads="1"/>
          </p:cNvSpPr>
          <p:nvPr/>
        </p:nvSpPr>
        <p:spPr bwMode="auto">
          <a:xfrm>
            <a:off x="4557713" y="3836988"/>
            <a:ext cx="2438400" cy="369887"/>
          </a:xfrm>
          <a:prstGeom prst="rect">
            <a:avLst/>
          </a:prstGeom>
          <a:noFill/>
          <a:ln w="9525">
            <a:noFill/>
            <a:miter lim="800000"/>
            <a:headEnd/>
            <a:tailEnd/>
          </a:ln>
        </p:spPr>
        <p:txBody>
          <a:bodyPr>
            <a:spAutoFit/>
          </a:bodyPr>
          <a:lstStyle/>
          <a:p>
            <a:pPr defTabSz="914391" fontAlgn="auto">
              <a:spcBef>
                <a:spcPts val="0"/>
              </a:spcBef>
              <a:spcAft>
                <a:spcPts val="0"/>
              </a:spcAft>
              <a:defRPr/>
            </a:pPr>
            <a:r>
              <a:rPr lang="en-US">
                <a:solidFill>
                  <a:schemeClr val="accent5">
                    <a:lumMod val="50000"/>
                  </a:schemeClr>
                </a:solidFill>
                <a:latin typeface="Calibri" pitchFamily="34" charset="0"/>
                <a:cs typeface="+mn-cs"/>
              </a:rPr>
              <a:t>Result entropy = 10.7</a:t>
            </a:r>
          </a:p>
        </p:txBody>
      </p:sp>
      <p:pic>
        <p:nvPicPr>
          <p:cNvPr id="1026" name="Picture 2" descr="C:\Users\teevan\AppData\Local\Microsoft\Windows\Temporary Internet Files\Content.IE5\GPKDP1NA\MCj04344030000[1].wmf"/>
          <p:cNvPicPr>
            <a:picLocks noChangeAspect="1" noChangeArrowheads="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7377113" y="3421063"/>
            <a:ext cx="76358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p:cNvCxnSpPr>
            <a:stCxn id="14" idx="0"/>
          </p:cNvCxnSpPr>
          <p:nvPr/>
        </p:nvCxnSpPr>
        <p:spPr>
          <a:xfrm rot="16200000" flipV="1">
            <a:off x="1833563" y="3273425"/>
            <a:ext cx="228600" cy="114300"/>
          </a:xfrm>
          <a:prstGeom prst="straightConnector1">
            <a:avLst/>
          </a:prstGeom>
          <a:ln>
            <a:solidFill>
              <a:schemeClr val="accent5">
                <a:lumMod val="50000"/>
              </a:schemeClr>
            </a:solidFill>
            <a:tailEnd type="arrow"/>
          </a:ln>
        </p:spPr>
        <p:style>
          <a:lnRef idx="2">
            <a:schemeClr val="dk1"/>
          </a:lnRef>
          <a:fillRef idx="0">
            <a:schemeClr val="dk1"/>
          </a:fillRef>
          <a:effectRef idx="1">
            <a:schemeClr val="dk1"/>
          </a:effectRef>
          <a:fontRef idx="minor">
            <a:schemeClr val="tx1"/>
          </a:fontRef>
        </p:style>
      </p:cxnSp>
      <p:cxnSp>
        <p:nvCxnSpPr>
          <p:cNvPr id="22" name="Straight Arrow Connector 21"/>
          <p:cNvCxnSpPr>
            <a:stCxn id="15" idx="0"/>
          </p:cNvCxnSpPr>
          <p:nvPr/>
        </p:nvCxnSpPr>
        <p:spPr>
          <a:xfrm rot="5400000" flipH="1" flipV="1">
            <a:off x="5491163" y="3235325"/>
            <a:ext cx="304800" cy="114300"/>
          </a:xfrm>
          <a:prstGeom prst="straightConnector1">
            <a:avLst/>
          </a:prstGeom>
          <a:ln>
            <a:solidFill>
              <a:schemeClr val="accent5">
                <a:lumMod val="50000"/>
              </a:schemeClr>
            </a:solidFill>
            <a:tailEnd type="arrow"/>
          </a:ln>
        </p:spPr>
        <p:style>
          <a:lnRef idx="2">
            <a:schemeClr val="dk1"/>
          </a:lnRef>
          <a:fillRef idx="0">
            <a:schemeClr val="dk1"/>
          </a:fillRef>
          <a:effectRef idx="1">
            <a:schemeClr val="dk1"/>
          </a:effectRef>
          <a:fontRef idx="minor">
            <a:schemeClr val="tx1"/>
          </a:fontRef>
        </p:style>
      </p:cxnSp>
      <p:sp>
        <p:nvSpPr>
          <p:cNvPr id="18" name="TextBox 17"/>
          <p:cNvSpPr txBox="1">
            <a:spLocks noChangeArrowheads="1"/>
          </p:cNvSpPr>
          <p:nvPr/>
        </p:nvSpPr>
        <p:spPr bwMode="auto">
          <a:xfrm>
            <a:off x="7148513" y="2770188"/>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a:cs typeface="Arial" pitchFamily="34" charset="0"/>
              </a:defRPr>
            </a:lvl1pPr>
            <a:lvl2pPr marL="742950" indent="-285750">
              <a:defRPr>
                <a:solidFill>
                  <a:schemeClr val="tx1"/>
                </a:solidFill>
                <a:latin typeface="Gill Sans MT"/>
                <a:cs typeface="Arial" pitchFamily="34" charset="0"/>
              </a:defRPr>
            </a:lvl2pPr>
            <a:lvl3pPr marL="1143000" indent="-228600">
              <a:defRPr>
                <a:solidFill>
                  <a:schemeClr val="tx1"/>
                </a:solidFill>
                <a:latin typeface="Gill Sans MT"/>
                <a:cs typeface="Arial" pitchFamily="34" charset="0"/>
              </a:defRPr>
            </a:lvl3pPr>
            <a:lvl4pPr marL="1600200" indent="-228600">
              <a:defRPr>
                <a:solidFill>
                  <a:schemeClr val="tx1"/>
                </a:solidFill>
                <a:latin typeface="Gill Sans MT"/>
                <a:cs typeface="Arial" pitchFamily="34" charset="0"/>
              </a:defRPr>
            </a:lvl4pPr>
            <a:lvl5pPr marL="2057400" indent="-228600">
              <a:defRPr>
                <a:solidFill>
                  <a:schemeClr val="tx1"/>
                </a:solidFill>
                <a:latin typeface="Gill Sans MT"/>
                <a:cs typeface="Arial" pitchFamily="34" charset="0"/>
              </a:defRPr>
            </a:lvl5pPr>
            <a:lvl6pPr marL="2514600" indent="-228600" defTabSz="912813" fontAlgn="base">
              <a:spcBef>
                <a:spcPct val="0"/>
              </a:spcBef>
              <a:spcAft>
                <a:spcPct val="0"/>
              </a:spcAft>
              <a:defRPr>
                <a:solidFill>
                  <a:schemeClr val="tx1"/>
                </a:solidFill>
                <a:latin typeface="Gill Sans MT"/>
                <a:cs typeface="Arial" pitchFamily="34" charset="0"/>
              </a:defRPr>
            </a:lvl6pPr>
            <a:lvl7pPr marL="2971800" indent="-228600" defTabSz="912813" fontAlgn="base">
              <a:spcBef>
                <a:spcPct val="0"/>
              </a:spcBef>
              <a:spcAft>
                <a:spcPct val="0"/>
              </a:spcAft>
              <a:defRPr>
                <a:solidFill>
                  <a:schemeClr val="tx1"/>
                </a:solidFill>
                <a:latin typeface="Gill Sans MT"/>
                <a:cs typeface="Arial" pitchFamily="34" charset="0"/>
              </a:defRPr>
            </a:lvl7pPr>
            <a:lvl8pPr marL="3429000" indent="-228600" defTabSz="912813" fontAlgn="base">
              <a:spcBef>
                <a:spcPct val="0"/>
              </a:spcBef>
              <a:spcAft>
                <a:spcPct val="0"/>
              </a:spcAft>
              <a:defRPr>
                <a:solidFill>
                  <a:schemeClr val="tx1"/>
                </a:solidFill>
                <a:latin typeface="Gill Sans MT"/>
                <a:cs typeface="Arial" pitchFamily="34" charset="0"/>
              </a:defRPr>
            </a:lvl8pPr>
            <a:lvl9pPr marL="3886200" indent="-228600" defTabSz="912813" fontAlgn="base">
              <a:spcBef>
                <a:spcPct val="0"/>
              </a:spcBef>
              <a:spcAft>
                <a:spcPct val="0"/>
              </a:spcAft>
              <a:defRPr>
                <a:solidFill>
                  <a:schemeClr val="tx1"/>
                </a:solidFill>
                <a:latin typeface="Gill Sans MT"/>
                <a:cs typeface="Arial" pitchFamily="34" charset="0"/>
              </a:defRPr>
            </a:lvl9pPr>
          </a:lstStyle>
          <a:p>
            <a:r>
              <a:rPr lang="en-US" b="1" i="1">
                <a:solidFill>
                  <a:schemeClr val="accent2"/>
                </a:solidFill>
              </a:rPr>
              <a:t>Results change</a:t>
            </a:r>
          </a:p>
        </p:txBody>
      </p:sp>
    </p:spTree>
    <p:extLst>
      <p:ext uri="{BB962C8B-B14F-4D97-AF65-F5344CB8AC3E}">
        <p14:creationId xmlns:p14="http://schemas.microsoft.com/office/powerpoint/2010/main" val="2310882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3" presetClass="emph" presetSubtype="2" fill="hold" nodeType="withEffect">
                                  <p:stCondLst>
                                    <p:cond delay="0"/>
                                  </p:stCondLst>
                                  <p:childTnLst>
                                    <p:animClr clrSpc="rgb" dir="cw">
                                      <p:cBhvr override="childStyle">
                                        <p:cTn id="18" dur="500" fill="hold"/>
                                        <p:tgtEl>
                                          <p:spTgt spid="3">
                                            <p:txEl>
                                              <p:pRg st="0" end="0"/>
                                            </p:txEl>
                                          </p:spTgt>
                                        </p:tgtEl>
                                        <p:attrNameLst>
                                          <p:attrName>style.color</p:attrName>
                                        </p:attrNameLst>
                                      </p:cBhvr>
                                      <p:to>
                                        <a:srgbClr val="777777"/>
                                      </p:to>
                                    </p:animClr>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3" presetClass="emph" presetSubtype="2" fill="hold" nodeType="withEffect">
                                  <p:stCondLst>
                                    <p:cond delay="0"/>
                                  </p:stCondLst>
                                  <p:childTnLst>
                                    <p:animClr clrSpc="rgb" dir="cw">
                                      <p:cBhvr override="childStyle">
                                        <p:cTn id="30" dur="500" fill="hold"/>
                                        <p:tgtEl>
                                          <p:spTgt spid="3">
                                            <p:txEl>
                                              <p:pRg st="1" end="1"/>
                                            </p:txEl>
                                          </p:spTgt>
                                        </p:tgtEl>
                                        <p:attrNameLst>
                                          <p:attrName>style.color</p:attrName>
                                        </p:attrNameLst>
                                      </p:cBhvr>
                                      <p:to>
                                        <a:srgbClr val="777777"/>
                                      </p:to>
                                    </p:animClr>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31" presetClass="entr" presetSubtype="0" fill="hold" nodeType="withEffect">
                                  <p:stCondLst>
                                    <p:cond delay="0"/>
                                  </p:stCondLst>
                                  <p:iterate type="lt">
                                    <p:tmPct val="5000"/>
                                  </p:iterate>
                                  <p:childTnLst>
                                    <p:set>
                                      <p:cBhvr>
                                        <p:cTn id="36" dur="1" fill="hold">
                                          <p:stCondLst>
                                            <p:cond delay="0"/>
                                          </p:stCondLst>
                                        </p:cTn>
                                        <p:tgtEl>
                                          <p:spTgt spid="1026"/>
                                        </p:tgtEl>
                                        <p:attrNameLst>
                                          <p:attrName>style.visibility</p:attrName>
                                        </p:attrNameLst>
                                      </p:cBhvr>
                                      <p:to>
                                        <p:strVal val="visible"/>
                                      </p:to>
                                    </p:set>
                                    <p:anim calcmode="lin" valueType="num">
                                      <p:cBhvr>
                                        <p:cTn id="37" dur="1000" fill="hold"/>
                                        <p:tgtEl>
                                          <p:spTgt spid="1026"/>
                                        </p:tgtEl>
                                        <p:attrNameLst>
                                          <p:attrName>ppt_w</p:attrName>
                                        </p:attrNameLst>
                                      </p:cBhvr>
                                      <p:tavLst>
                                        <p:tav tm="0">
                                          <p:val>
                                            <p:fltVal val="0"/>
                                          </p:val>
                                        </p:tav>
                                        <p:tav tm="100000">
                                          <p:val>
                                            <p:strVal val="#ppt_w"/>
                                          </p:val>
                                        </p:tav>
                                      </p:tavLst>
                                    </p:anim>
                                    <p:anim calcmode="lin" valueType="num">
                                      <p:cBhvr>
                                        <p:cTn id="38" dur="1000" fill="hold"/>
                                        <p:tgtEl>
                                          <p:spTgt spid="1026"/>
                                        </p:tgtEl>
                                        <p:attrNameLst>
                                          <p:attrName>ppt_h</p:attrName>
                                        </p:attrNameLst>
                                      </p:cBhvr>
                                      <p:tavLst>
                                        <p:tav tm="0">
                                          <p:val>
                                            <p:fltVal val="0"/>
                                          </p:val>
                                        </p:tav>
                                        <p:tav tm="100000">
                                          <p:val>
                                            <p:strVal val="#ppt_h"/>
                                          </p:val>
                                        </p:tav>
                                      </p:tavLst>
                                    </p:anim>
                                    <p:anim calcmode="lin" valueType="num">
                                      <p:cBhvr>
                                        <p:cTn id="39" dur="1000" fill="hold"/>
                                        <p:tgtEl>
                                          <p:spTgt spid="1026"/>
                                        </p:tgtEl>
                                        <p:attrNameLst>
                                          <p:attrName>style.rotation</p:attrName>
                                        </p:attrNameLst>
                                      </p:cBhvr>
                                      <p:tavLst>
                                        <p:tav tm="0">
                                          <p:val>
                                            <p:fltVal val="90"/>
                                          </p:val>
                                        </p:tav>
                                        <p:tav tm="100000">
                                          <p:val>
                                            <p:fltVal val="0"/>
                                          </p:val>
                                        </p:tav>
                                      </p:tavLst>
                                    </p:anim>
                                    <p:animEffect transition="in" filter="fade">
                                      <p:cBhvr>
                                        <p:cTn id="40" dur="1000"/>
                                        <p:tgtEl>
                                          <p:spTgt spid="1026"/>
                                        </p:tgtEl>
                                      </p:cBhvr>
                                    </p:animEffect>
                                  </p:childTnLst>
                                </p:cTn>
                              </p:par>
                            </p:childTnLst>
                          </p:cTn>
                        </p:par>
                        <p:par>
                          <p:cTn id="41" fill="hold" nodeType="afterGroup">
                            <p:stCondLst>
                              <p:cond delay="1000"/>
                            </p:stCondLst>
                            <p:childTnLst>
                              <p:par>
                                <p:cTn id="42" presetID="1"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14" grpId="0"/>
      <p:bldP spid="15" grpId="0"/>
      <p:bldP spid="16" grpId="0"/>
      <p:bldP spid="17" grpId="0"/>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Box 16"/>
          <p:cNvSpPr txBox="1">
            <a:spLocks noChangeArrowheads="1"/>
          </p:cNvSpPr>
          <p:nvPr/>
        </p:nvSpPr>
        <p:spPr bwMode="auto">
          <a:xfrm>
            <a:off x="7148513" y="2770188"/>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a:cs typeface="Arial" pitchFamily="34" charset="0"/>
              </a:defRPr>
            </a:lvl1pPr>
            <a:lvl2pPr marL="742950" indent="-285750">
              <a:defRPr>
                <a:solidFill>
                  <a:schemeClr val="tx1"/>
                </a:solidFill>
                <a:latin typeface="Gill Sans MT"/>
                <a:cs typeface="Arial" pitchFamily="34" charset="0"/>
              </a:defRPr>
            </a:lvl2pPr>
            <a:lvl3pPr marL="1143000" indent="-228600">
              <a:defRPr>
                <a:solidFill>
                  <a:schemeClr val="tx1"/>
                </a:solidFill>
                <a:latin typeface="Gill Sans MT"/>
                <a:cs typeface="Arial" pitchFamily="34" charset="0"/>
              </a:defRPr>
            </a:lvl3pPr>
            <a:lvl4pPr marL="1600200" indent="-228600">
              <a:defRPr>
                <a:solidFill>
                  <a:schemeClr val="tx1"/>
                </a:solidFill>
                <a:latin typeface="Gill Sans MT"/>
                <a:cs typeface="Arial" pitchFamily="34" charset="0"/>
              </a:defRPr>
            </a:lvl4pPr>
            <a:lvl5pPr marL="2057400" indent="-228600">
              <a:defRPr>
                <a:solidFill>
                  <a:schemeClr val="tx1"/>
                </a:solidFill>
                <a:latin typeface="Gill Sans MT"/>
                <a:cs typeface="Arial" pitchFamily="34" charset="0"/>
              </a:defRPr>
            </a:lvl5pPr>
            <a:lvl6pPr marL="2514600" indent="-228600" defTabSz="912813" fontAlgn="base">
              <a:spcBef>
                <a:spcPct val="0"/>
              </a:spcBef>
              <a:spcAft>
                <a:spcPct val="0"/>
              </a:spcAft>
              <a:defRPr>
                <a:solidFill>
                  <a:schemeClr val="tx1"/>
                </a:solidFill>
                <a:latin typeface="Gill Sans MT"/>
                <a:cs typeface="Arial" pitchFamily="34" charset="0"/>
              </a:defRPr>
            </a:lvl6pPr>
            <a:lvl7pPr marL="2971800" indent="-228600" defTabSz="912813" fontAlgn="base">
              <a:spcBef>
                <a:spcPct val="0"/>
              </a:spcBef>
              <a:spcAft>
                <a:spcPct val="0"/>
              </a:spcAft>
              <a:defRPr>
                <a:solidFill>
                  <a:schemeClr val="tx1"/>
                </a:solidFill>
                <a:latin typeface="Gill Sans MT"/>
                <a:cs typeface="Arial" pitchFamily="34" charset="0"/>
              </a:defRPr>
            </a:lvl7pPr>
            <a:lvl8pPr marL="3429000" indent="-228600" defTabSz="912813" fontAlgn="base">
              <a:spcBef>
                <a:spcPct val="0"/>
              </a:spcBef>
              <a:spcAft>
                <a:spcPct val="0"/>
              </a:spcAft>
              <a:defRPr>
                <a:solidFill>
                  <a:schemeClr val="tx1"/>
                </a:solidFill>
                <a:latin typeface="Gill Sans MT"/>
                <a:cs typeface="Arial" pitchFamily="34" charset="0"/>
              </a:defRPr>
            </a:lvl8pPr>
            <a:lvl9pPr marL="3886200" indent="-228600" defTabSz="912813" fontAlgn="base">
              <a:spcBef>
                <a:spcPct val="0"/>
              </a:spcBef>
              <a:spcAft>
                <a:spcPct val="0"/>
              </a:spcAft>
              <a:defRPr>
                <a:solidFill>
                  <a:schemeClr val="tx1"/>
                </a:solidFill>
                <a:latin typeface="Gill Sans MT"/>
                <a:cs typeface="Arial" pitchFamily="34" charset="0"/>
              </a:defRPr>
            </a:lvl9pPr>
          </a:lstStyle>
          <a:p>
            <a:r>
              <a:rPr lang="en-US" b="1" i="1">
                <a:solidFill>
                  <a:schemeClr val="accent2"/>
                </a:solidFill>
              </a:rPr>
              <a:t>Results change</a:t>
            </a:r>
          </a:p>
        </p:txBody>
      </p:sp>
      <p:sp>
        <p:nvSpPr>
          <p:cNvPr id="10" name="Rounded Rectangle 9"/>
          <p:cNvSpPr/>
          <p:nvPr/>
        </p:nvSpPr>
        <p:spPr>
          <a:xfrm>
            <a:off x="2286000" y="3262313"/>
            <a:ext cx="1371600" cy="457200"/>
          </a:xfrm>
          <a:prstGeom prst="roundRect">
            <a:avLst/>
          </a:prstGeom>
          <a:solidFill>
            <a:schemeClr val="accent4">
              <a:lumMod val="40000"/>
              <a:lumOff val="60000"/>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a:solidFill>
                <a:schemeClr val="accent6">
                  <a:lumMod val="75000"/>
                </a:schemeClr>
              </a:solidFill>
            </a:endParaRPr>
          </a:p>
        </p:txBody>
      </p:sp>
      <p:sp>
        <p:nvSpPr>
          <p:cNvPr id="11" name="Rounded Rectangle 10"/>
          <p:cNvSpPr/>
          <p:nvPr/>
        </p:nvSpPr>
        <p:spPr>
          <a:xfrm>
            <a:off x="2362200" y="3851275"/>
            <a:ext cx="3733800" cy="457200"/>
          </a:xfrm>
          <a:prstGeom prst="roundRect">
            <a:avLst/>
          </a:prstGeom>
          <a:solidFill>
            <a:schemeClr val="accent4">
              <a:lumMod val="40000"/>
              <a:lumOff val="60000"/>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a:solidFill>
                <a:schemeClr val="accent6">
                  <a:lumMod val="75000"/>
                </a:schemeClr>
              </a:solidFill>
            </a:endParaRPr>
          </a:p>
        </p:txBody>
      </p:sp>
      <p:sp>
        <p:nvSpPr>
          <p:cNvPr id="73732" name="Title 1"/>
          <p:cNvSpPr>
            <a:spLocks noGrp="1"/>
          </p:cNvSpPr>
          <p:nvPr>
            <p:ph type="title"/>
          </p:nvPr>
        </p:nvSpPr>
        <p:spPr/>
        <p:txBody>
          <a:bodyPr>
            <a:normAutofit/>
          </a:bodyPr>
          <a:lstStyle/>
          <a:p>
            <a:r>
              <a:rPr lang="en-US" dirty="0" smtClean="0"/>
              <a:t>Find the Lower Click Variation</a:t>
            </a:r>
          </a:p>
        </p:txBody>
      </p:sp>
      <p:sp>
        <p:nvSpPr>
          <p:cNvPr id="3" name="Content Placeholder 2"/>
          <p:cNvSpPr>
            <a:spLocks noGrp="1"/>
          </p:cNvSpPr>
          <p:nvPr>
            <p:ph sz="quarter" idx="1"/>
          </p:nvPr>
        </p:nvSpPr>
        <p:spPr>
          <a:xfrm>
            <a:off x="428625" y="1538288"/>
            <a:ext cx="8229600" cy="4938712"/>
          </a:xfrm>
        </p:spPr>
        <p:txBody>
          <a:bodyPr/>
          <a:lstStyle/>
          <a:p>
            <a:r>
              <a:rPr lang="en-US" sz="3100" dirty="0" smtClean="0">
                <a:solidFill>
                  <a:srgbClr val="777777"/>
                </a:solidFill>
              </a:rPr>
              <a:t>www.usajobs.gov v. federal government jobs</a:t>
            </a:r>
          </a:p>
          <a:p>
            <a:r>
              <a:rPr lang="en-US" sz="3100" dirty="0" smtClean="0">
                <a:solidFill>
                  <a:srgbClr val="777777"/>
                </a:solidFill>
              </a:rPr>
              <a:t>find phone number v. msn live search</a:t>
            </a:r>
          </a:p>
          <a:p>
            <a:r>
              <a:rPr lang="en-US" sz="3100" dirty="0" err="1" smtClean="0">
                <a:solidFill>
                  <a:srgbClr val="777777"/>
                </a:solidFill>
              </a:rPr>
              <a:t>singapore</a:t>
            </a:r>
            <a:r>
              <a:rPr lang="en-US" sz="3100" dirty="0" smtClean="0">
                <a:solidFill>
                  <a:srgbClr val="777777"/>
                </a:solidFill>
              </a:rPr>
              <a:t> pools v. singaporepools.com</a:t>
            </a:r>
          </a:p>
          <a:p>
            <a:r>
              <a:rPr lang="en-US" sz="3100" dirty="0" smtClean="0">
                <a:solidFill>
                  <a:schemeClr val="accent1">
                    <a:lumMod val="75000"/>
                  </a:schemeClr>
                </a:solidFill>
              </a:rPr>
              <a:t>tiffany </a:t>
            </a:r>
            <a:r>
              <a:rPr lang="en-US" sz="3100" dirty="0" smtClean="0"/>
              <a:t>v. </a:t>
            </a:r>
            <a:r>
              <a:rPr lang="en-US" sz="3100" dirty="0" smtClean="0">
                <a:solidFill>
                  <a:schemeClr val="accent1">
                    <a:lumMod val="75000"/>
                  </a:schemeClr>
                </a:solidFill>
              </a:rPr>
              <a:t>tiffany’s</a:t>
            </a:r>
          </a:p>
          <a:p>
            <a:r>
              <a:rPr lang="en-US" sz="3100" dirty="0" err="1" smtClean="0">
                <a:solidFill>
                  <a:schemeClr val="accent1">
                    <a:lumMod val="75000"/>
                  </a:schemeClr>
                </a:solidFill>
              </a:rPr>
              <a:t>nytimes</a:t>
            </a:r>
            <a:r>
              <a:rPr lang="en-US" sz="3100" dirty="0" smtClean="0"/>
              <a:t> v. </a:t>
            </a:r>
            <a:r>
              <a:rPr lang="en-US" sz="3100" dirty="0" err="1" smtClean="0">
                <a:solidFill>
                  <a:schemeClr val="accent1">
                    <a:lumMod val="75000"/>
                  </a:schemeClr>
                </a:solidFill>
              </a:rPr>
              <a:t>connecticut</a:t>
            </a:r>
            <a:r>
              <a:rPr lang="en-US" sz="3100" dirty="0" smtClean="0">
                <a:solidFill>
                  <a:schemeClr val="accent1">
                    <a:lumMod val="75000"/>
                  </a:schemeClr>
                </a:solidFill>
              </a:rPr>
              <a:t> newspapers</a:t>
            </a:r>
          </a:p>
          <a:p>
            <a:endParaRPr lang="en-US" sz="3100" dirty="0" smtClean="0">
              <a:solidFill>
                <a:srgbClr val="0070C0"/>
              </a:solidFill>
            </a:endParaRPr>
          </a:p>
          <a:p>
            <a:pPr>
              <a:buFont typeface="Arial" pitchFamily="34" charset="0"/>
              <a:buNone/>
            </a:pPr>
            <a:endParaRPr lang="en-US" sz="3100" dirty="0" smtClean="0"/>
          </a:p>
          <a:p>
            <a:pPr>
              <a:buFont typeface="Arial" pitchFamily="34" charset="0"/>
              <a:buNone/>
            </a:pPr>
            <a:endParaRPr lang="en-US" sz="3100" dirty="0" smtClean="0"/>
          </a:p>
        </p:txBody>
      </p:sp>
      <p:sp>
        <p:nvSpPr>
          <p:cNvPr id="19" name="TextBox 18"/>
          <p:cNvSpPr txBox="1">
            <a:spLocks noChangeArrowheads="1"/>
          </p:cNvSpPr>
          <p:nvPr/>
        </p:nvSpPr>
        <p:spPr bwMode="auto">
          <a:xfrm>
            <a:off x="890588" y="4613275"/>
            <a:ext cx="2057400" cy="369888"/>
          </a:xfrm>
          <a:prstGeom prst="rect">
            <a:avLst/>
          </a:prstGeom>
          <a:noFill/>
          <a:ln w="9525">
            <a:noFill/>
            <a:miter lim="800000"/>
            <a:headEnd/>
            <a:tailEnd/>
          </a:ln>
        </p:spPr>
        <p:txBody>
          <a:bodyPr>
            <a:spAutoFit/>
          </a:bodyPr>
          <a:lstStyle/>
          <a:p>
            <a:pPr defTabSz="914391" fontAlgn="auto">
              <a:spcBef>
                <a:spcPts val="0"/>
              </a:spcBef>
              <a:spcAft>
                <a:spcPts val="0"/>
              </a:spcAft>
              <a:defRPr/>
            </a:pPr>
            <a:r>
              <a:rPr lang="en-US" dirty="0">
                <a:solidFill>
                  <a:schemeClr val="accent5">
                    <a:lumMod val="50000"/>
                  </a:schemeClr>
                </a:solidFill>
                <a:latin typeface="Calibri" pitchFamily="34" charset="0"/>
                <a:cs typeface="+mn-cs"/>
              </a:rPr>
              <a:t>Click entropy = 2.5</a:t>
            </a:r>
          </a:p>
        </p:txBody>
      </p:sp>
      <p:sp>
        <p:nvSpPr>
          <p:cNvPr id="20" name="TextBox 19"/>
          <p:cNvSpPr txBox="1">
            <a:spLocks noChangeArrowheads="1"/>
          </p:cNvSpPr>
          <p:nvPr/>
        </p:nvSpPr>
        <p:spPr bwMode="auto">
          <a:xfrm>
            <a:off x="4090988" y="4613275"/>
            <a:ext cx="2057400" cy="369888"/>
          </a:xfrm>
          <a:prstGeom prst="rect">
            <a:avLst/>
          </a:prstGeom>
          <a:noFill/>
          <a:ln w="9525">
            <a:noFill/>
            <a:miter lim="800000"/>
            <a:headEnd/>
            <a:tailEnd/>
          </a:ln>
        </p:spPr>
        <p:txBody>
          <a:bodyPr>
            <a:spAutoFit/>
          </a:bodyPr>
          <a:lstStyle/>
          <a:p>
            <a:pPr defTabSz="914391" fontAlgn="auto">
              <a:spcBef>
                <a:spcPts val="0"/>
              </a:spcBef>
              <a:spcAft>
                <a:spcPts val="0"/>
              </a:spcAft>
              <a:defRPr/>
            </a:pPr>
            <a:r>
              <a:rPr lang="en-US">
                <a:solidFill>
                  <a:schemeClr val="accent5">
                    <a:lumMod val="50000"/>
                  </a:schemeClr>
                </a:solidFill>
                <a:latin typeface="Calibri" pitchFamily="34" charset="0"/>
                <a:cs typeface="+mn-cs"/>
              </a:rPr>
              <a:t>Click entropy = 1.0</a:t>
            </a:r>
          </a:p>
        </p:txBody>
      </p:sp>
      <p:sp>
        <p:nvSpPr>
          <p:cNvPr id="21" name="TextBox 20"/>
          <p:cNvSpPr txBox="1">
            <a:spLocks noChangeArrowheads="1"/>
          </p:cNvSpPr>
          <p:nvPr/>
        </p:nvSpPr>
        <p:spPr bwMode="auto">
          <a:xfrm>
            <a:off x="890588" y="5005388"/>
            <a:ext cx="2438400" cy="369887"/>
          </a:xfrm>
          <a:prstGeom prst="rect">
            <a:avLst/>
          </a:prstGeom>
          <a:noFill/>
          <a:ln w="9525">
            <a:noFill/>
            <a:miter lim="800000"/>
            <a:headEnd/>
            <a:tailEnd/>
          </a:ln>
        </p:spPr>
        <p:txBody>
          <a:bodyPr>
            <a:spAutoFit/>
          </a:bodyPr>
          <a:lstStyle/>
          <a:p>
            <a:pPr defTabSz="914391" fontAlgn="auto">
              <a:spcBef>
                <a:spcPts val="0"/>
              </a:spcBef>
              <a:spcAft>
                <a:spcPts val="0"/>
              </a:spcAft>
              <a:defRPr/>
            </a:pPr>
            <a:r>
              <a:rPr lang="en-US">
                <a:solidFill>
                  <a:schemeClr val="accent5">
                    <a:lumMod val="50000"/>
                  </a:schemeClr>
                </a:solidFill>
                <a:latin typeface="Calibri" pitchFamily="34" charset="0"/>
                <a:cs typeface="+mn-cs"/>
              </a:rPr>
              <a:t>Click position = 2.6</a:t>
            </a:r>
          </a:p>
        </p:txBody>
      </p:sp>
      <p:sp>
        <p:nvSpPr>
          <p:cNvPr id="22" name="TextBox 21"/>
          <p:cNvSpPr txBox="1">
            <a:spLocks noChangeArrowheads="1"/>
          </p:cNvSpPr>
          <p:nvPr/>
        </p:nvSpPr>
        <p:spPr bwMode="auto">
          <a:xfrm>
            <a:off x="4090988" y="5005388"/>
            <a:ext cx="2438400" cy="369887"/>
          </a:xfrm>
          <a:prstGeom prst="rect">
            <a:avLst/>
          </a:prstGeom>
          <a:noFill/>
          <a:ln w="9525">
            <a:noFill/>
            <a:miter lim="800000"/>
            <a:headEnd/>
            <a:tailEnd/>
          </a:ln>
        </p:spPr>
        <p:txBody>
          <a:bodyPr>
            <a:spAutoFit/>
          </a:bodyPr>
          <a:lstStyle/>
          <a:p>
            <a:pPr defTabSz="914391" fontAlgn="auto">
              <a:spcBef>
                <a:spcPts val="0"/>
              </a:spcBef>
              <a:spcAft>
                <a:spcPts val="0"/>
              </a:spcAft>
              <a:defRPr/>
            </a:pPr>
            <a:r>
              <a:rPr lang="en-US">
                <a:solidFill>
                  <a:schemeClr val="accent5">
                    <a:lumMod val="50000"/>
                  </a:schemeClr>
                </a:solidFill>
                <a:latin typeface="Calibri" pitchFamily="34" charset="0"/>
                <a:cs typeface="+mn-cs"/>
              </a:rPr>
              <a:t>Click position = 1.6</a:t>
            </a:r>
          </a:p>
        </p:txBody>
      </p:sp>
      <p:pic>
        <p:nvPicPr>
          <p:cNvPr id="23" name="Picture 2" descr="C:\Users\teevan\AppData\Local\Microsoft\Windows\Temporary Internet Files\Content.IE5\GPKDP1NA\MCj04344030000[1].wmf"/>
          <p:cNvPicPr>
            <a:picLocks noChangeAspect="1" noChangeArrowheads="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910388" y="4305300"/>
            <a:ext cx="76358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a:stCxn id="19" idx="0"/>
          </p:cNvCxnSpPr>
          <p:nvPr/>
        </p:nvCxnSpPr>
        <p:spPr>
          <a:xfrm rot="16200000" flipV="1">
            <a:off x="1633538" y="4327525"/>
            <a:ext cx="381000" cy="190500"/>
          </a:xfrm>
          <a:prstGeom prst="straightConnector1">
            <a:avLst/>
          </a:prstGeom>
          <a:ln>
            <a:solidFill>
              <a:schemeClr val="accent5">
                <a:lumMod val="50000"/>
              </a:schemeClr>
            </a:solidFill>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20" idx="0"/>
          </p:cNvCxnSpPr>
          <p:nvPr/>
        </p:nvCxnSpPr>
        <p:spPr>
          <a:xfrm rot="5400000" flipH="1" flipV="1">
            <a:off x="5024438" y="4403725"/>
            <a:ext cx="304800" cy="114300"/>
          </a:xfrm>
          <a:prstGeom prst="straightConnector1">
            <a:avLst/>
          </a:prstGeom>
          <a:ln>
            <a:solidFill>
              <a:schemeClr val="accent5">
                <a:lumMod val="50000"/>
              </a:schemeClr>
            </a:solidFill>
            <a:tailEnd type="arrow"/>
          </a:ln>
        </p:spPr>
        <p:style>
          <a:lnRef idx="2">
            <a:schemeClr val="dk1"/>
          </a:lnRef>
          <a:fillRef idx="0">
            <a:schemeClr val="dk1"/>
          </a:fillRef>
          <a:effectRef idx="1">
            <a:schemeClr val="dk1"/>
          </a:effectRef>
          <a:fontRef idx="minor">
            <a:schemeClr val="tx1"/>
          </a:fontRef>
        </p:style>
      </p:cxnSp>
      <p:sp>
        <p:nvSpPr>
          <p:cNvPr id="14" name="TextBox 13"/>
          <p:cNvSpPr txBox="1">
            <a:spLocks noChangeArrowheads="1"/>
          </p:cNvSpPr>
          <p:nvPr/>
        </p:nvSpPr>
        <p:spPr bwMode="auto">
          <a:xfrm>
            <a:off x="6681788" y="3862388"/>
            <a:ext cx="2371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a:cs typeface="Arial" pitchFamily="34" charset="0"/>
              </a:defRPr>
            </a:lvl1pPr>
            <a:lvl2pPr marL="742950" indent="-285750">
              <a:defRPr>
                <a:solidFill>
                  <a:schemeClr val="tx1"/>
                </a:solidFill>
                <a:latin typeface="Gill Sans MT"/>
                <a:cs typeface="Arial" pitchFamily="34" charset="0"/>
              </a:defRPr>
            </a:lvl2pPr>
            <a:lvl3pPr marL="1143000" indent="-228600">
              <a:defRPr>
                <a:solidFill>
                  <a:schemeClr val="tx1"/>
                </a:solidFill>
                <a:latin typeface="Gill Sans MT"/>
                <a:cs typeface="Arial" pitchFamily="34" charset="0"/>
              </a:defRPr>
            </a:lvl3pPr>
            <a:lvl4pPr marL="1600200" indent="-228600">
              <a:defRPr>
                <a:solidFill>
                  <a:schemeClr val="tx1"/>
                </a:solidFill>
                <a:latin typeface="Gill Sans MT"/>
                <a:cs typeface="Arial" pitchFamily="34" charset="0"/>
              </a:defRPr>
            </a:lvl4pPr>
            <a:lvl5pPr marL="2057400" indent="-228600">
              <a:defRPr>
                <a:solidFill>
                  <a:schemeClr val="tx1"/>
                </a:solidFill>
                <a:latin typeface="Gill Sans MT"/>
                <a:cs typeface="Arial" pitchFamily="34" charset="0"/>
              </a:defRPr>
            </a:lvl5pPr>
            <a:lvl6pPr marL="2514600" indent="-228600" defTabSz="912813" fontAlgn="base">
              <a:spcBef>
                <a:spcPct val="0"/>
              </a:spcBef>
              <a:spcAft>
                <a:spcPct val="0"/>
              </a:spcAft>
              <a:defRPr>
                <a:solidFill>
                  <a:schemeClr val="tx1"/>
                </a:solidFill>
                <a:latin typeface="Gill Sans MT"/>
                <a:cs typeface="Arial" pitchFamily="34" charset="0"/>
              </a:defRPr>
            </a:lvl6pPr>
            <a:lvl7pPr marL="2971800" indent="-228600" defTabSz="912813" fontAlgn="base">
              <a:spcBef>
                <a:spcPct val="0"/>
              </a:spcBef>
              <a:spcAft>
                <a:spcPct val="0"/>
              </a:spcAft>
              <a:defRPr>
                <a:solidFill>
                  <a:schemeClr val="tx1"/>
                </a:solidFill>
                <a:latin typeface="Gill Sans MT"/>
                <a:cs typeface="Arial" pitchFamily="34" charset="0"/>
              </a:defRPr>
            </a:lvl7pPr>
            <a:lvl8pPr marL="3429000" indent="-228600" defTabSz="912813" fontAlgn="base">
              <a:spcBef>
                <a:spcPct val="0"/>
              </a:spcBef>
              <a:spcAft>
                <a:spcPct val="0"/>
              </a:spcAft>
              <a:defRPr>
                <a:solidFill>
                  <a:schemeClr val="tx1"/>
                </a:solidFill>
                <a:latin typeface="Gill Sans MT"/>
                <a:cs typeface="Arial" pitchFamily="34" charset="0"/>
              </a:defRPr>
            </a:lvl8pPr>
            <a:lvl9pPr marL="3886200" indent="-228600" defTabSz="912813" fontAlgn="base">
              <a:spcBef>
                <a:spcPct val="0"/>
              </a:spcBef>
              <a:spcAft>
                <a:spcPct val="0"/>
              </a:spcAft>
              <a:defRPr>
                <a:solidFill>
                  <a:schemeClr val="tx1"/>
                </a:solidFill>
                <a:latin typeface="Gill Sans MT"/>
                <a:cs typeface="Arial" pitchFamily="34" charset="0"/>
              </a:defRPr>
            </a:lvl9pPr>
          </a:lstStyle>
          <a:p>
            <a:r>
              <a:rPr lang="en-US" b="1" i="1" dirty="0">
                <a:solidFill>
                  <a:schemeClr val="accent2"/>
                </a:solidFill>
              </a:rPr>
              <a:t>Result quality varies</a:t>
            </a:r>
          </a:p>
        </p:txBody>
      </p:sp>
    </p:spTree>
    <p:extLst>
      <p:ext uri="{BB962C8B-B14F-4D97-AF65-F5344CB8AC3E}">
        <p14:creationId xmlns:p14="http://schemas.microsoft.com/office/powerpoint/2010/main" val="3354331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3" presetClass="emph" presetSubtype="2" fill="hold" nodeType="withEffect">
                                  <p:stCondLst>
                                    <p:cond delay="0"/>
                                  </p:stCondLst>
                                  <p:childTnLst>
                                    <p:animClr clrSpc="rgb" dir="cw">
                                      <p:cBhvr override="childStyle">
                                        <p:cTn id="14" dur="500" fill="hold"/>
                                        <p:tgtEl>
                                          <p:spTgt spid="3">
                                            <p:txEl>
                                              <p:pRg st="3" end="3"/>
                                            </p:txEl>
                                          </p:spTgt>
                                        </p:tgtEl>
                                        <p:attrNameLst>
                                          <p:attrName>style.color</p:attrName>
                                        </p:attrNameLst>
                                      </p:cBhvr>
                                      <p:to>
                                        <a:srgbClr val="777777"/>
                                      </p:to>
                                    </p:animClr>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31" presetClass="entr" presetSubtype="0" fill="hold" nodeType="withEffect">
                                  <p:stCondLst>
                                    <p:cond delay="0"/>
                                  </p:stCondLst>
                                  <p:iterate type="lt">
                                    <p:tmPct val="5000"/>
                                  </p:iterate>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 calcmode="lin" valueType="num">
                                      <p:cBhvr>
                                        <p:cTn id="23" dur="1000" fill="hold"/>
                                        <p:tgtEl>
                                          <p:spTgt spid="23"/>
                                        </p:tgtEl>
                                        <p:attrNameLst>
                                          <p:attrName>style.rotation</p:attrName>
                                        </p:attrNameLst>
                                      </p:cBhvr>
                                      <p:tavLst>
                                        <p:tav tm="0">
                                          <p:val>
                                            <p:fltVal val="90"/>
                                          </p:val>
                                        </p:tav>
                                        <p:tav tm="100000">
                                          <p:val>
                                            <p:fltVal val="0"/>
                                          </p:val>
                                        </p:tav>
                                      </p:tavLst>
                                    </p:anim>
                                    <p:animEffect transition="in" filter="fade">
                                      <p:cBhvr>
                                        <p:cTn id="24" dur="1000"/>
                                        <p:tgtEl>
                                          <p:spTgt spid="23"/>
                                        </p:tgtEl>
                                      </p:cBhvr>
                                    </p:animEffect>
                                  </p:childTnLst>
                                </p:cTn>
                              </p:par>
                            </p:childTnLst>
                          </p:cTn>
                        </p:par>
                        <p:par>
                          <p:cTn id="25" fill="hold" nodeType="afterGroup">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9" grpId="0"/>
      <p:bldP spid="20" grpId="0"/>
      <p:bldP spid="21" grpId="0"/>
      <p:bldP spid="22"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738188" y="4395788"/>
            <a:ext cx="3810000" cy="457200"/>
          </a:xfrm>
          <a:prstGeom prst="roundRect">
            <a:avLst/>
          </a:prstGeom>
          <a:solidFill>
            <a:schemeClr val="accent4">
              <a:lumMod val="40000"/>
              <a:lumOff val="60000"/>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a:p>
        </p:txBody>
      </p:sp>
      <p:sp>
        <p:nvSpPr>
          <p:cNvPr id="13" name="Rounded Rectangle 12"/>
          <p:cNvSpPr/>
          <p:nvPr/>
        </p:nvSpPr>
        <p:spPr>
          <a:xfrm>
            <a:off x="738188" y="4924425"/>
            <a:ext cx="1981200" cy="457200"/>
          </a:xfrm>
          <a:prstGeom prst="roundRect">
            <a:avLst/>
          </a:prstGeom>
          <a:solidFill>
            <a:schemeClr val="accent4">
              <a:lumMod val="40000"/>
              <a:lumOff val="60000"/>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a:p>
        </p:txBody>
      </p:sp>
      <p:sp>
        <p:nvSpPr>
          <p:cNvPr id="75779" name="Title 1"/>
          <p:cNvSpPr>
            <a:spLocks noGrp="1"/>
          </p:cNvSpPr>
          <p:nvPr>
            <p:ph type="title"/>
          </p:nvPr>
        </p:nvSpPr>
        <p:spPr/>
        <p:txBody>
          <a:bodyPr>
            <a:normAutofit/>
          </a:bodyPr>
          <a:lstStyle/>
          <a:p>
            <a:r>
              <a:rPr lang="en-US" dirty="0" smtClean="0"/>
              <a:t>Find the Lower Click Variation</a:t>
            </a:r>
          </a:p>
        </p:txBody>
      </p:sp>
      <p:sp>
        <p:nvSpPr>
          <p:cNvPr id="3" name="Content Placeholder 2"/>
          <p:cNvSpPr>
            <a:spLocks noGrp="1"/>
          </p:cNvSpPr>
          <p:nvPr>
            <p:ph sz="quarter" idx="1"/>
          </p:nvPr>
        </p:nvSpPr>
        <p:spPr>
          <a:xfrm>
            <a:off x="428625" y="1538288"/>
            <a:ext cx="8229600" cy="4938712"/>
          </a:xfrm>
        </p:spPr>
        <p:txBody>
          <a:bodyPr/>
          <a:lstStyle/>
          <a:p>
            <a:r>
              <a:rPr lang="en-US" sz="3100" dirty="0" smtClean="0">
                <a:solidFill>
                  <a:srgbClr val="777777"/>
                </a:solidFill>
              </a:rPr>
              <a:t>www.usajobs.gov v. federal government jobs</a:t>
            </a:r>
          </a:p>
          <a:p>
            <a:r>
              <a:rPr lang="en-US" sz="3100" dirty="0" smtClean="0">
                <a:solidFill>
                  <a:srgbClr val="777777"/>
                </a:solidFill>
              </a:rPr>
              <a:t>find phone number v. msn live search</a:t>
            </a:r>
          </a:p>
          <a:p>
            <a:r>
              <a:rPr lang="en-US" sz="3100" dirty="0" err="1" smtClean="0">
                <a:solidFill>
                  <a:srgbClr val="777777"/>
                </a:solidFill>
              </a:rPr>
              <a:t>singapore</a:t>
            </a:r>
            <a:r>
              <a:rPr lang="en-US" sz="3100" dirty="0" smtClean="0">
                <a:solidFill>
                  <a:srgbClr val="777777"/>
                </a:solidFill>
              </a:rPr>
              <a:t> pools v. singaporepools.com</a:t>
            </a:r>
          </a:p>
          <a:p>
            <a:r>
              <a:rPr lang="en-US" sz="3100" dirty="0" smtClean="0">
                <a:solidFill>
                  <a:srgbClr val="777777"/>
                </a:solidFill>
              </a:rPr>
              <a:t>tiffany v. tiffany’s</a:t>
            </a:r>
          </a:p>
          <a:p>
            <a:r>
              <a:rPr lang="en-US" sz="3100" dirty="0" err="1" smtClean="0">
                <a:solidFill>
                  <a:srgbClr val="777777"/>
                </a:solidFill>
              </a:rPr>
              <a:t>nytimes</a:t>
            </a:r>
            <a:r>
              <a:rPr lang="en-US" sz="3100" dirty="0" smtClean="0">
                <a:solidFill>
                  <a:srgbClr val="777777"/>
                </a:solidFill>
              </a:rPr>
              <a:t> v. </a:t>
            </a:r>
            <a:r>
              <a:rPr lang="en-US" sz="3100" dirty="0" err="1" smtClean="0">
                <a:solidFill>
                  <a:srgbClr val="777777"/>
                </a:solidFill>
              </a:rPr>
              <a:t>connecticut</a:t>
            </a:r>
            <a:r>
              <a:rPr lang="en-US" sz="3100" dirty="0" smtClean="0">
                <a:solidFill>
                  <a:srgbClr val="777777"/>
                </a:solidFill>
              </a:rPr>
              <a:t> newspapers</a:t>
            </a:r>
          </a:p>
          <a:p>
            <a:r>
              <a:rPr lang="en-US" sz="3100" dirty="0" err="1" smtClean="0">
                <a:solidFill>
                  <a:schemeClr val="accent1">
                    <a:lumMod val="75000"/>
                  </a:schemeClr>
                </a:solidFill>
              </a:rPr>
              <a:t>campbells</a:t>
            </a:r>
            <a:r>
              <a:rPr lang="en-US" sz="3100" dirty="0" smtClean="0">
                <a:solidFill>
                  <a:schemeClr val="accent1">
                    <a:lumMod val="75000"/>
                  </a:schemeClr>
                </a:solidFill>
              </a:rPr>
              <a:t> soup recipes </a:t>
            </a:r>
            <a:r>
              <a:rPr lang="en-US" sz="3100" dirty="0" smtClean="0"/>
              <a:t>v. </a:t>
            </a:r>
            <a:r>
              <a:rPr lang="en-US" sz="3100" dirty="0" smtClean="0">
                <a:solidFill>
                  <a:schemeClr val="accent1">
                    <a:lumMod val="75000"/>
                  </a:schemeClr>
                </a:solidFill>
              </a:rPr>
              <a:t>vegetable soup recipe</a:t>
            </a:r>
          </a:p>
          <a:p>
            <a:r>
              <a:rPr lang="en-US" sz="3100" dirty="0" smtClean="0">
                <a:solidFill>
                  <a:schemeClr val="accent1">
                    <a:lumMod val="75000"/>
                  </a:schemeClr>
                </a:solidFill>
              </a:rPr>
              <a:t>soccer rules</a:t>
            </a:r>
            <a:r>
              <a:rPr lang="en-US" sz="3100" dirty="0" smtClean="0"/>
              <a:t> v. </a:t>
            </a:r>
            <a:r>
              <a:rPr lang="en-US" sz="3100" dirty="0" smtClean="0">
                <a:solidFill>
                  <a:schemeClr val="accent1">
                    <a:lumMod val="75000"/>
                  </a:schemeClr>
                </a:solidFill>
              </a:rPr>
              <a:t>hockey equipment</a:t>
            </a:r>
          </a:p>
          <a:p>
            <a:pPr>
              <a:buFont typeface="Arial" pitchFamily="34" charset="0"/>
              <a:buNone/>
            </a:pPr>
            <a:endParaRPr lang="en-US" dirty="0" smtClean="0"/>
          </a:p>
        </p:txBody>
      </p:sp>
      <p:sp>
        <p:nvSpPr>
          <p:cNvPr id="14" name="TextBox 13"/>
          <p:cNvSpPr txBox="1">
            <a:spLocks noChangeArrowheads="1"/>
          </p:cNvSpPr>
          <p:nvPr/>
        </p:nvSpPr>
        <p:spPr bwMode="auto">
          <a:xfrm>
            <a:off x="890588" y="5610225"/>
            <a:ext cx="2057400" cy="369888"/>
          </a:xfrm>
          <a:prstGeom prst="rect">
            <a:avLst/>
          </a:prstGeom>
          <a:noFill/>
          <a:ln w="9525">
            <a:noFill/>
            <a:miter lim="800000"/>
            <a:headEnd/>
            <a:tailEnd/>
          </a:ln>
        </p:spPr>
        <p:txBody>
          <a:bodyPr>
            <a:spAutoFit/>
          </a:bodyPr>
          <a:lstStyle/>
          <a:p>
            <a:pPr defTabSz="914391" fontAlgn="auto">
              <a:spcBef>
                <a:spcPts val="0"/>
              </a:spcBef>
              <a:spcAft>
                <a:spcPts val="0"/>
              </a:spcAft>
              <a:defRPr/>
            </a:pPr>
            <a:r>
              <a:rPr lang="en-US" dirty="0">
                <a:solidFill>
                  <a:schemeClr val="accent5">
                    <a:lumMod val="50000"/>
                  </a:schemeClr>
                </a:solidFill>
                <a:latin typeface="Calibri" pitchFamily="34" charset="0"/>
                <a:cs typeface="+mn-cs"/>
              </a:rPr>
              <a:t>Click entropy = 1.7</a:t>
            </a:r>
          </a:p>
        </p:txBody>
      </p:sp>
      <p:sp>
        <p:nvSpPr>
          <p:cNvPr id="15" name="TextBox 14"/>
          <p:cNvSpPr txBox="1">
            <a:spLocks noChangeArrowheads="1"/>
          </p:cNvSpPr>
          <p:nvPr/>
        </p:nvSpPr>
        <p:spPr bwMode="auto">
          <a:xfrm>
            <a:off x="4090988" y="5610225"/>
            <a:ext cx="2057400" cy="369888"/>
          </a:xfrm>
          <a:prstGeom prst="rect">
            <a:avLst/>
          </a:prstGeom>
          <a:noFill/>
          <a:ln w="9525">
            <a:noFill/>
            <a:miter lim="800000"/>
            <a:headEnd/>
            <a:tailEnd/>
          </a:ln>
        </p:spPr>
        <p:txBody>
          <a:bodyPr>
            <a:spAutoFit/>
          </a:bodyPr>
          <a:lstStyle/>
          <a:p>
            <a:pPr defTabSz="914391" fontAlgn="auto">
              <a:spcBef>
                <a:spcPts val="0"/>
              </a:spcBef>
              <a:spcAft>
                <a:spcPts val="0"/>
              </a:spcAft>
              <a:defRPr/>
            </a:pPr>
            <a:r>
              <a:rPr lang="en-US">
                <a:solidFill>
                  <a:schemeClr val="accent5">
                    <a:lumMod val="50000"/>
                  </a:schemeClr>
                </a:solidFill>
                <a:latin typeface="Calibri" pitchFamily="34" charset="0"/>
                <a:cs typeface="+mn-cs"/>
              </a:rPr>
              <a:t>Click entropy = 2.2</a:t>
            </a:r>
          </a:p>
        </p:txBody>
      </p:sp>
      <p:sp>
        <p:nvSpPr>
          <p:cNvPr id="16" name="TextBox 15"/>
          <p:cNvSpPr txBox="1">
            <a:spLocks noChangeArrowheads="1"/>
          </p:cNvSpPr>
          <p:nvPr/>
        </p:nvSpPr>
        <p:spPr bwMode="auto">
          <a:xfrm>
            <a:off x="890588" y="6002338"/>
            <a:ext cx="2438400" cy="369887"/>
          </a:xfrm>
          <a:prstGeom prst="rect">
            <a:avLst/>
          </a:prstGeom>
          <a:noFill/>
          <a:ln w="9525">
            <a:noFill/>
            <a:miter lim="800000"/>
            <a:headEnd/>
            <a:tailEnd/>
          </a:ln>
        </p:spPr>
        <p:txBody>
          <a:bodyPr>
            <a:spAutoFit/>
          </a:bodyPr>
          <a:lstStyle/>
          <a:p>
            <a:pPr defTabSz="914391" fontAlgn="auto">
              <a:spcBef>
                <a:spcPts val="0"/>
              </a:spcBef>
              <a:spcAft>
                <a:spcPts val="0"/>
              </a:spcAft>
              <a:defRPr/>
            </a:pPr>
            <a:r>
              <a:rPr lang="en-US" dirty="0">
                <a:solidFill>
                  <a:schemeClr val="accent5">
                    <a:lumMod val="50000"/>
                  </a:schemeClr>
                </a:solidFill>
                <a:latin typeface="Calibri" pitchFamily="34" charset="0"/>
                <a:cs typeface="+mn-cs"/>
              </a:rPr>
              <a:t>Clicks/user = 1.1</a:t>
            </a:r>
          </a:p>
        </p:txBody>
      </p:sp>
      <p:sp>
        <p:nvSpPr>
          <p:cNvPr id="17" name="TextBox 16"/>
          <p:cNvSpPr txBox="1">
            <a:spLocks noChangeArrowheads="1"/>
          </p:cNvSpPr>
          <p:nvPr/>
        </p:nvSpPr>
        <p:spPr bwMode="auto">
          <a:xfrm>
            <a:off x="4090988" y="6002338"/>
            <a:ext cx="2438400" cy="369887"/>
          </a:xfrm>
          <a:prstGeom prst="rect">
            <a:avLst/>
          </a:prstGeom>
          <a:noFill/>
          <a:ln w="9525">
            <a:noFill/>
            <a:miter lim="800000"/>
            <a:headEnd/>
            <a:tailEnd/>
          </a:ln>
        </p:spPr>
        <p:txBody>
          <a:bodyPr>
            <a:spAutoFit/>
          </a:bodyPr>
          <a:lstStyle/>
          <a:p>
            <a:pPr defTabSz="914391" fontAlgn="auto">
              <a:spcBef>
                <a:spcPts val="0"/>
              </a:spcBef>
              <a:spcAft>
                <a:spcPts val="0"/>
              </a:spcAft>
              <a:defRPr/>
            </a:pPr>
            <a:r>
              <a:rPr lang="en-US">
                <a:solidFill>
                  <a:schemeClr val="accent5">
                    <a:lumMod val="50000"/>
                  </a:schemeClr>
                </a:solidFill>
                <a:latin typeface="Calibri" pitchFamily="34" charset="0"/>
                <a:cs typeface="+mn-cs"/>
              </a:rPr>
              <a:t>Clicks/user = 2.1</a:t>
            </a:r>
          </a:p>
        </p:txBody>
      </p:sp>
      <p:pic>
        <p:nvPicPr>
          <p:cNvPr id="18" name="Picture 2" descr="C:\Users\teevan\AppData\Local\Microsoft\Windows\Temporary Internet Files\Content.IE5\GPKDP1NA\MCj04344030000[1].wmf"/>
          <p:cNvPicPr>
            <a:picLocks noChangeAspect="1" noChangeArrowheads="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910388" y="5302250"/>
            <a:ext cx="76358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a:stCxn id="14" idx="0"/>
          </p:cNvCxnSpPr>
          <p:nvPr/>
        </p:nvCxnSpPr>
        <p:spPr>
          <a:xfrm rot="16200000" flipV="1">
            <a:off x="1747838" y="5438775"/>
            <a:ext cx="228600" cy="114300"/>
          </a:xfrm>
          <a:prstGeom prst="straightConnector1">
            <a:avLst/>
          </a:prstGeom>
          <a:ln>
            <a:solidFill>
              <a:schemeClr val="accent5">
                <a:lumMod val="50000"/>
              </a:schemeClr>
            </a:solidFill>
            <a:tailEnd type="arrow"/>
          </a:ln>
        </p:spPr>
        <p:style>
          <a:lnRef idx="2">
            <a:schemeClr val="dk1"/>
          </a:lnRef>
          <a:fillRef idx="0">
            <a:schemeClr val="dk1"/>
          </a:fillRef>
          <a:effectRef idx="1">
            <a:schemeClr val="dk1"/>
          </a:effectRef>
          <a:fontRef idx="minor">
            <a:schemeClr val="tx1"/>
          </a:fontRef>
        </p:style>
      </p:cxnSp>
      <p:cxnSp>
        <p:nvCxnSpPr>
          <p:cNvPr id="20" name="Straight Arrow Connector 19"/>
          <p:cNvCxnSpPr>
            <a:stCxn id="15" idx="0"/>
          </p:cNvCxnSpPr>
          <p:nvPr/>
        </p:nvCxnSpPr>
        <p:spPr>
          <a:xfrm rot="5400000" flipH="1" flipV="1">
            <a:off x="5024438" y="5400675"/>
            <a:ext cx="304800" cy="114300"/>
          </a:xfrm>
          <a:prstGeom prst="straightConnector1">
            <a:avLst/>
          </a:prstGeom>
          <a:ln>
            <a:solidFill>
              <a:schemeClr val="accent5">
                <a:lumMod val="50000"/>
              </a:schemeClr>
            </a:solidFill>
            <a:tailEnd type="arrow"/>
          </a:ln>
        </p:spPr>
        <p:style>
          <a:lnRef idx="2">
            <a:schemeClr val="dk1"/>
          </a:lnRef>
          <a:fillRef idx="0">
            <a:schemeClr val="dk1"/>
          </a:fillRef>
          <a:effectRef idx="1">
            <a:schemeClr val="dk1"/>
          </a:effectRef>
          <a:fontRef idx="minor">
            <a:schemeClr val="tx1"/>
          </a:fontRef>
        </p:style>
      </p:cxnSp>
      <p:sp>
        <p:nvSpPr>
          <p:cNvPr id="25" name="TextBox 24"/>
          <p:cNvSpPr txBox="1">
            <a:spLocks noChangeArrowheads="1"/>
          </p:cNvSpPr>
          <p:nvPr/>
        </p:nvSpPr>
        <p:spPr bwMode="auto">
          <a:xfrm>
            <a:off x="6529388" y="4859338"/>
            <a:ext cx="2614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a:cs typeface="Arial" pitchFamily="34" charset="0"/>
              </a:defRPr>
            </a:lvl1pPr>
            <a:lvl2pPr marL="742950" indent="-285750">
              <a:defRPr>
                <a:solidFill>
                  <a:schemeClr val="tx1"/>
                </a:solidFill>
                <a:latin typeface="Gill Sans MT"/>
                <a:cs typeface="Arial" pitchFamily="34" charset="0"/>
              </a:defRPr>
            </a:lvl2pPr>
            <a:lvl3pPr marL="1143000" indent="-228600">
              <a:defRPr>
                <a:solidFill>
                  <a:schemeClr val="tx1"/>
                </a:solidFill>
                <a:latin typeface="Gill Sans MT"/>
                <a:cs typeface="Arial" pitchFamily="34" charset="0"/>
              </a:defRPr>
            </a:lvl3pPr>
            <a:lvl4pPr marL="1600200" indent="-228600">
              <a:defRPr>
                <a:solidFill>
                  <a:schemeClr val="tx1"/>
                </a:solidFill>
                <a:latin typeface="Gill Sans MT"/>
                <a:cs typeface="Arial" pitchFamily="34" charset="0"/>
              </a:defRPr>
            </a:lvl4pPr>
            <a:lvl5pPr marL="2057400" indent="-228600">
              <a:defRPr>
                <a:solidFill>
                  <a:schemeClr val="tx1"/>
                </a:solidFill>
                <a:latin typeface="Gill Sans MT"/>
                <a:cs typeface="Arial" pitchFamily="34" charset="0"/>
              </a:defRPr>
            </a:lvl5pPr>
            <a:lvl6pPr marL="2514600" indent="-228600" defTabSz="912813" fontAlgn="base">
              <a:spcBef>
                <a:spcPct val="0"/>
              </a:spcBef>
              <a:spcAft>
                <a:spcPct val="0"/>
              </a:spcAft>
              <a:defRPr>
                <a:solidFill>
                  <a:schemeClr val="tx1"/>
                </a:solidFill>
                <a:latin typeface="Gill Sans MT"/>
                <a:cs typeface="Arial" pitchFamily="34" charset="0"/>
              </a:defRPr>
            </a:lvl6pPr>
            <a:lvl7pPr marL="2971800" indent="-228600" defTabSz="912813" fontAlgn="base">
              <a:spcBef>
                <a:spcPct val="0"/>
              </a:spcBef>
              <a:spcAft>
                <a:spcPct val="0"/>
              </a:spcAft>
              <a:defRPr>
                <a:solidFill>
                  <a:schemeClr val="tx1"/>
                </a:solidFill>
                <a:latin typeface="Gill Sans MT"/>
                <a:cs typeface="Arial" pitchFamily="34" charset="0"/>
              </a:defRPr>
            </a:lvl7pPr>
            <a:lvl8pPr marL="3429000" indent="-228600" defTabSz="912813" fontAlgn="base">
              <a:spcBef>
                <a:spcPct val="0"/>
              </a:spcBef>
              <a:spcAft>
                <a:spcPct val="0"/>
              </a:spcAft>
              <a:defRPr>
                <a:solidFill>
                  <a:schemeClr val="tx1"/>
                </a:solidFill>
                <a:latin typeface="Gill Sans MT"/>
                <a:cs typeface="Arial" pitchFamily="34" charset="0"/>
              </a:defRPr>
            </a:lvl8pPr>
            <a:lvl9pPr marL="3886200" indent="-228600" defTabSz="912813" fontAlgn="base">
              <a:spcBef>
                <a:spcPct val="0"/>
              </a:spcBef>
              <a:spcAft>
                <a:spcPct val="0"/>
              </a:spcAft>
              <a:defRPr>
                <a:solidFill>
                  <a:schemeClr val="tx1"/>
                </a:solidFill>
                <a:latin typeface="Gill Sans MT"/>
                <a:cs typeface="Arial" pitchFamily="34" charset="0"/>
              </a:defRPr>
            </a:lvl9pPr>
          </a:lstStyle>
          <a:p>
            <a:r>
              <a:rPr lang="en-US" b="1" i="1">
                <a:solidFill>
                  <a:schemeClr val="accent2"/>
                </a:solidFill>
              </a:rPr>
              <a:t>Task affects # of clicks</a:t>
            </a:r>
          </a:p>
        </p:txBody>
      </p:sp>
      <p:sp>
        <p:nvSpPr>
          <p:cNvPr id="75789" name="TextBox 21"/>
          <p:cNvSpPr txBox="1">
            <a:spLocks noChangeArrowheads="1"/>
          </p:cNvSpPr>
          <p:nvPr/>
        </p:nvSpPr>
        <p:spPr bwMode="auto">
          <a:xfrm>
            <a:off x="7148513" y="2770188"/>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a:cs typeface="Arial" pitchFamily="34" charset="0"/>
              </a:defRPr>
            </a:lvl1pPr>
            <a:lvl2pPr marL="742950" indent="-285750">
              <a:defRPr>
                <a:solidFill>
                  <a:schemeClr val="tx1"/>
                </a:solidFill>
                <a:latin typeface="Gill Sans MT"/>
                <a:cs typeface="Arial" pitchFamily="34" charset="0"/>
              </a:defRPr>
            </a:lvl2pPr>
            <a:lvl3pPr marL="1143000" indent="-228600">
              <a:defRPr>
                <a:solidFill>
                  <a:schemeClr val="tx1"/>
                </a:solidFill>
                <a:latin typeface="Gill Sans MT"/>
                <a:cs typeface="Arial" pitchFamily="34" charset="0"/>
              </a:defRPr>
            </a:lvl3pPr>
            <a:lvl4pPr marL="1600200" indent="-228600">
              <a:defRPr>
                <a:solidFill>
                  <a:schemeClr val="tx1"/>
                </a:solidFill>
                <a:latin typeface="Gill Sans MT"/>
                <a:cs typeface="Arial" pitchFamily="34" charset="0"/>
              </a:defRPr>
            </a:lvl4pPr>
            <a:lvl5pPr marL="2057400" indent="-228600">
              <a:defRPr>
                <a:solidFill>
                  <a:schemeClr val="tx1"/>
                </a:solidFill>
                <a:latin typeface="Gill Sans MT"/>
                <a:cs typeface="Arial" pitchFamily="34" charset="0"/>
              </a:defRPr>
            </a:lvl5pPr>
            <a:lvl6pPr marL="2514600" indent="-228600" defTabSz="912813" fontAlgn="base">
              <a:spcBef>
                <a:spcPct val="0"/>
              </a:spcBef>
              <a:spcAft>
                <a:spcPct val="0"/>
              </a:spcAft>
              <a:defRPr>
                <a:solidFill>
                  <a:schemeClr val="tx1"/>
                </a:solidFill>
                <a:latin typeface="Gill Sans MT"/>
                <a:cs typeface="Arial" pitchFamily="34" charset="0"/>
              </a:defRPr>
            </a:lvl6pPr>
            <a:lvl7pPr marL="2971800" indent="-228600" defTabSz="912813" fontAlgn="base">
              <a:spcBef>
                <a:spcPct val="0"/>
              </a:spcBef>
              <a:spcAft>
                <a:spcPct val="0"/>
              </a:spcAft>
              <a:defRPr>
                <a:solidFill>
                  <a:schemeClr val="tx1"/>
                </a:solidFill>
                <a:latin typeface="Gill Sans MT"/>
                <a:cs typeface="Arial" pitchFamily="34" charset="0"/>
              </a:defRPr>
            </a:lvl7pPr>
            <a:lvl8pPr marL="3429000" indent="-228600" defTabSz="912813" fontAlgn="base">
              <a:spcBef>
                <a:spcPct val="0"/>
              </a:spcBef>
              <a:spcAft>
                <a:spcPct val="0"/>
              </a:spcAft>
              <a:defRPr>
                <a:solidFill>
                  <a:schemeClr val="tx1"/>
                </a:solidFill>
                <a:latin typeface="Gill Sans MT"/>
                <a:cs typeface="Arial" pitchFamily="34" charset="0"/>
              </a:defRPr>
            </a:lvl8pPr>
            <a:lvl9pPr marL="3886200" indent="-228600" defTabSz="912813" fontAlgn="base">
              <a:spcBef>
                <a:spcPct val="0"/>
              </a:spcBef>
              <a:spcAft>
                <a:spcPct val="0"/>
              </a:spcAft>
              <a:defRPr>
                <a:solidFill>
                  <a:schemeClr val="tx1"/>
                </a:solidFill>
                <a:latin typeface="Gill Sans MT"/>
                <a:cs typeface="Arial" pitchFamily="34" charset="0"/>
              </a:defRPr>
            </a:lvl9pPr>
          </a:lstStyle>
          <a:p>
            <a:r>
              <a:rPr lang="en-US" b="1" i="1">
                <a:solidFill>
                  <a:schemeClr val="accent2"/>
                </a:solidFill>
              </a:rPr>
              <a:t>Results change</a:t>
            </a:r>
          </a:p>
        </p:txBody>
      </p:sp>
      <p:sp>
        <p:nvSpPr>
          <p:cNvPr id="75790" name="TextBox 22"/>
          <p:cNvSpPr txBox="1">
            <a:spLocks noChangeArrowheads="1"/>
          </p:cNvSpPr>
          <p:nvPr/>
        </p:nvSpPr>
        <p:spPr bwMode="auto">
          <a:xfrm>
            <a:off x="6681788" y="3862388"/>
            <a:ext cx="2371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a:cs typeface="Arial" pitchFamily="34" charset="0"/>
              </a:defRPr>
            </a:lvl1pPr>
            <a:lvl2pPr marL="742950" indent="-285750">
              <a:defRPr>
                <a:solidFill>
                  <a:schemeClr val="tx1"/>
                </a:solidFill>
                <a:latin typeface="Gill Sans MT"/>
                <a:cs typeface="Arial" pitchFamily="34" charset="0"/>
              </a:defRPr>
            </a:lvl2pPr>
            <a:lvl3pPr marL="1143000" indent="-228600">
              <a:defRPr>
                <a:solidFill>
                  <a:schemeClr val="tx1"/>
                </a:solidFill>
                <a:latin typeface="Gill Sans MT"/>
                <a:cs typeface="Arial" pitchFamily="34" charset="0"/>
              </a:defRPr>
            </a:lvl3pPr>
            <a:lvl4pPr marL="1600200" indent="-228600">
              <a:defRPr>
                <a:solidFill>
                  <a:schemeClr val="tx1"/>
                </a:solidFill>
                <a:latin typeface="Gill Sans MT"/>
                <a:cs typeface="Arial" pitchFamily="34" charset="0"/>
              </a:defRPr>
            </a:lvl4pPr>
            <a:lvl5pPr marL="2057400" indent="-228600">
              <a:defRPr>
                <a:solidFill>
                  <a:schemeClr val="tx1"/>
                </a:solidFill>
                <a:latin typeface="Gill Sans MT"/>
                <a:cs typeface="Arial" pitchFamily="34" charset="0"/>
              </a:defRPr>
            </a:lvl5pPr>
            <a:lvl6pPr marL="2514600" indent="-228600" defTabSz="912813" fontAlgn="base">
              <a:spcBef>
                <a:spcPct val="0"/>
              </a:spcBef>
              <a:spcAft>
                <a:spcPct val="0"/>
              </a:spcAft>
              <a:defRPr>
                <a:solidFill>
                  <a:schemeClr val="tx1"/>
                </a:solidFill>
                <a:latin typeface="Gill Sans MT"/>
                <a:cs typeface="Arial" pitchFamily="34" charset="0"/>
              </a:defRPr>
            </a:lvl6pPr>
            <a:lvl7pPr marL="2971800" indent="-228600" defTabSz="912813" fontAlgn="base">
              <a:spcBef>
                <a:spcPct val="0"/>
              </a:spcBef>
              <a:spcAft>
                <a:spcPct val="0"/>
              </a:spcAft>
              <a:defRPr>
                <a:solidFill>
                  <a:schemeClr val="tx1"/>
                </a:solidFill>
                <a:latin typeface="Gill Sans MT"/>
                <a:cs typeface="Arial" pitchFamily="34" charset="0"/>
              </a:defRPr>
            </a:lvl7pPr>
            <a:lvl8pPr marL="3429000" indent="-228600" defTabSz="912813" fontAlgn="base">
              <a:spcBef>
                <a:spcPct val="0"/>
              </a:spcBef>
              <a:spcAft>
                <a:spcPct val="0"/>
              </a:spcAft>
              <a:defRPr>
                <a:solidFill>
                  <a:schemeClr val="tx1"/>
                </a:solidFill>
                <a:latin typeface="Gill Sans MT"/>
                <a:cs typeface="Arial" pitchFamily="34" charset="0"/>
              </a:defRPr>
            </a:lvl8pPr>
            <a:lvl9pPr marL="3886200" indent="-228600" defTabSz="912813" fontAlgn="base">
              <a:spcBef>
                <a:spcPct val="0"/>
              </a:spcBef>
              <a:spcAft>
                <a:spcPct val="0"/>
              </a:spcAft>
              <a:defRPr>
                <a:solidFill>
                  <a:schemeClr val="tx1"/>
                </a:solidFill>
                <a:latin typeface="Gill Sans MT"/>
                <a:cs typeface="Arial" pitchFamily="34" charset="0"/>
              </a:defRPr>
            </a:lvl9pPr>
          </a:lstStyle>
          <a:p>
            <a:r>
              <a:rPr lang="en-US" b="1" i="1">
                <a:solidFill>
                  <a:schemeClr val="accent2"/>
                </a:solidFill>
              </a:rPr>
              <a:t>Result quality varies</a:t>
            </a:r>
          </a:p>
        </p:txBody>
      </p:sp>
    </p:spTree>
    <p:extLst>
      <p:ext uri="{BB962C8B-B14F-4D97-AF65-F5344CB8AC3E}">
        <p14:creationId xmlns:p14="http://schemas.microsoft.com/office/powerpoint/2010/main" val="665327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3" presetClass="emph" presetSubtype="2" fill="hold" nodeType="withEffect">
                                  <p:stCondLst>
                                    <p:cond delay="0"/>
                                  </p:stCondLst>
                                  <p:childTnLst>
                                    <p:animClr clrSpc="rgb" dir="cw">
                                      <p:cBhvr override="childStyle">
                                        <p:cTn id="14" dur="500" fill="hold"/>
                                        <p:tgtEl>
                                          <p:spTgt spid="3">
                                            <p:txEl>
                                              <p:pRg st="5" end="5"/>
                                            </p:txEl>
                                          </p:spTgt>
                                        </p:tgtEl>
                                        <p:attrNameLst>
                                          <p:attrName>style.color</p:attrName>
                                        </p:attrNameLst>
                                      </p:cBhvr>
                                      <p:to>
                                        <a:srgbClr val="777777"/>
                                      </p:to>
                                    </p:animClr>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nodeType="afterGroup">
                            <p:stCondLst>
                              <p:cond delay="0"/>
                            </p:stCondLst>
                            <p:childTnLst>
                              <p:par>
                                <p:cTn id="20" presetID="31" presetClass="entr" presetSubtype="0" fill="hold" nodeType="afterEffect">
                                  <p:stCondLst>
                                    <p:cond delay="0"/>
                                  </p:stCondLst>
                                  <p:iterate type="lt">
                                    <p:tmPct val="5000"/>
                                  </p:iterate>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fltVal val="0"/>
                                          </p:val>
                                        </p:tav>
                                        <p:tav tm="100000">
                                          <p:val>
                                            <p:strVal val="#ppt_w"/>
                                          </p:val>
                                        </p:tav>
                                      </p:tavLst>
                                    </p:anim>
                                    <p:anim calcmode="lin" valueType="num">
                                      <p:cBhvr>
                                        <p:cTn id="23" dur="1000" fill="hold"/>
                                        <p:tgtEl>
                                          <p:spTgt spid="18"/>
                                        </p:tgtEl>
                                        <p:attrNameLst>
                                          <p:attrName>ppt_h</p:attrName>
                                        </p:attrNameLst>
                                      </p:cBhvr>
                                      <p:tavLst>
                                        <p:tav tm="0">
                                          <p:val>
                                            <p:fltVal val="0"/>
                                          </p:val>
                                        </p:tav>
                                        <p:tav tm="100000">
                                          <p:val>
                                            <p:strVal val="#ppt_h"/>
                                          </p:val>
                                        </p:tav>
                                      </p:tavLst>
                                    </p:anim>
                                    <p:anim calcmode="lin" valueType="num">
                                      <p:cBhvr>
                                        <p:cTn id="24" dur="1000" fill="hold"/>
                                        <p:tgtEl>
                                          <p:spTgt spid="18"/>
                                        </p:tgtEl>
                                        <p:attrNameLst>
                                          <p:attrName>style.rotation</p:attrName>
                                        </p:attrNameLst>
                                      </p:cBhvr>
                                      <p:tavLst>
                                        <p:tav tm="0">
                                          <p:val>
                                            <p:fltVal val="90"/>
                                          </p:val>
                                        </p:tav>
                                        <p:tav tm="100000">
                                          <p:val>
                                            <p:fltVal val="0"/>
                                          </p:val>
                                        </p:tav>
                                      </p:tavLst>
                                    </p:anim>
                                    <p:animEffect transition="in" filter="fade">
                                      <p:cBhvr>
                                        <p:cTn id="25" dur="1000"/>
                                        <p:tgtEl>
                                          <p:spTgt spid="18"/>
                                        </p:tgtEl>
                                      </p:cBhvr>
                                    </p:animEffec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4" grpId="0"/>
      <p:bldP spid="15" grpId="0"/>
      <p:bldP spid="16" grpId="0"/>
      <p:bldP spid="17"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Web Page Change</a:t>
            </a:r>
            <a:endParaRPr lang="en-US" dirty="0"/>
          </a:p>
        </p:txBody>
      </p:sp>
      <p:sp>
        <p:nvSpPr>
          <p:cNvPr id="3" name="Content Placeholder 2"/>
          <p:cNvSpPr>
            <a:spLocks noGrp="1"/>
          </p:cNvSpPr>
          <p:nvPr>
            <p:ph sz="quarter" idx="1"/>
          </p:nvPr>
        </p:nvSpPr>
        <p:spPr>
          <a:xfrm>
            <a:off x="609600" y="1589567"/>
            <a:ext cx="3886200" cy="4572000"/>
          </a:xfrm>
        </p:spPr>
        <p:txBody>
          <a:bodyPr/>
          <a:lstStyle/>
          <a:p>
            <a:r>
              <a:rPr lang="en-US" dirty="0" smtClean="0"/>
              <a:t>Summary metrics</a:t>
            </a:r>
          </a:p>
          <a:p>
            <a:pPr lvl="1"/>
            <a:r>
              <a:rPr lang="en-US" dirty="0" smtClean="0"/>
              <a:t>Number of changes</a:t>
            </a:r>
          </a:p>
          <a:p>
            <a:pPr lvl="1"/>
            <a:r>
              <a:rPr lang="en-US" dirty="0" smtClean="0"/>
              <a:t>Time between changes</a:t>
            </a:r>
          </a:p>
          <a:p>
            <a:pPr lvl="1"/>
            <a:r>
              <a:rPr lang="en-US" dirty="0" smtClean="0"/>
              <a:t>Amount of change</a:t>
            </a:r>
          </a:p>
        </p:txBody>
      </p:sp>
      <p:sp>
        <p:nvSpPr>
          <p:cNvPr id="4" name="Content Placeholder 3"/>
          <p:cNvSpPr>
            <a:spLocks noGrp="1"/>
          </p:cNvSpPr>
          <p:nvPr>
            <p:ph sz="quarter" idx="2"/>
          </p:nvPr>
        </p:nvSpPr>
        <p:spPr/>
        <p:txBody>
          <a:bodyPr/>
          <a:lstStyle/>
          <a:p>
            <a:endParaRPr lang="en-US" dirty="0"/>
          </a:p>
        </p:txBody>
      </p:sp>
      <p:sp>
        <p:nvSpPr>
          <p:cNvPr id="22" name="TextBox 21"/>
          <p:cNvSpPr txBox="1"/>
          <p:nvPr/>
        </p:nvSpPr>
        <p:spPr>
          <a:xfrm>
            <a:off x="4428960" y="1589567"/>
            <a:ext cx="4648200" cy="830997"/>
          </a:xfrm>
          <a:prstGeom prst="rect">
            <a:avLst/>
          </a:prstGeom>
          <a:noFill/>
        </p:spPr>
        <p:txBody>
          <a:bodyPr wrap="square" rtlCol="0">
            <a:spAutoFit/>
          </a:bodyPr>
          <a:lstStyle/>
          <a:p>
            <a:pPr algn="ctr"/>
            <a:r>
              <a:rPr lang="en-US" sz="2400" i="1" dirty="0" smtClean="0">
                <a:solidFill>
                  <a:schemeClr val="accent2"/>
                </a:solidFill>
              </a:rPr>
              <a:t>Top level pages change by more and faster than pages with long URLS.</a:t>
            </a:r>
            <a:endParaRPr lang="en-US" sz="2400" i="1" dirty="0">
              <a:solidFill>
                <a:schemeClr val="accent2"/>
              </a:solidFill>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1981" y="4038600"/>
            <a:ext cx="2441448" cy="2327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0571" y="4038600"/>
            <a:ext cx="2440839" cy="232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4428960" y="2356883"/>
            <a:ext cx="4648200" cy="830997"/>
          </a:xfrm>
          <a:prstGeom prst="rect">
            <a:avLst/>
          </a:prstGeom>
          <a:noFill/>
        </p:spPr>
        <p:txBody>
          <a:bodyPr wrap="square" rtlCol="0">
            <a:spAutoFit/>
          </a:bodyPr>
          <a:lstStyle/>
          <a:p>
            <a:pPr algn="ctr"/>
            <a:r>
              <a:rPr lang="en-US" sz="2400" i="1" dirty="0" smtClean="0">
                <a:solidFill>
                  <a:schemeClr val="accent2"/>
                </a:solidFill>
              </a:rPr>
              <a:t>.</a:t>
            </a:r>
            <a:r>
              <a:rPr lang="en-US" sz="2400" i="1" dirty="0" err="1" smtClean="0">
                <a:solidFill>
                  <a:schemeClr val="accent2"/>
                </a:solidFill>
              </a:rPr>
              <a:t>edu</a:t>
            </a:r>
            <a:r>
              <a:rPr lang="en-US" sz="2400" i="1" dirty="0" smtClean="0">
                <a:solidFill>
                  <a:schemeClr val="accent2"/>
                </a:solidFill>
              </a:rPr>
              <a:t> and .</a:t>
            </a:r>
            <a:r>
              <a:rPr lang="en-US" sz="2400" i="1" dirty="0" err="1" smtClean="0">
                <a:solidFill>
                  <a:schemeClr val="accent2"/>
                </a:solidFill>
              </a:rPr>
              <a:t>gov</a:t>
            </a:r>
            <a:r>
              <a:rPr lang="en-US" sz="2400" i="1" dirty="0" smtClean="0">
                <a:solidFill>
                  <a:schemeClr val="accent2"/>
                </a:solidFill>
              </a:rPr>
              <a:t> pages do not change by very much or very often</a:t>
            </a:r>
            <a:endParaRPr lang="en-US" sz="2400" i="1" dirty="0">
              <a:solidFill>
                <a:schemeClr val="accent2"/>
              </a:solidFill>
            </a:endParaRPr>
          </a:p>
        </p:txBody>
      </p:sp>
      <p:sp>
        <p:nvSpPr>
          <p:cNvPr id="25" name="TextBox 24"/>
          <p:cNvSpPr txBox="1"/>
          <p:nvPr/>
        </p:nvSpPr>
        <p:spPr>
          <a:xfrm>
            <a:off x="4428960" y="3124200"/>
            <a:ext cx="4648200" cy="830997"/>
          </a:xfrm>
          <a:prstGeom prst="rect">
            <a:avLst/>
          </a:prstGeom>
          <a:noFill/>
        </p:spPr>
        <p:txBody>
          <a:bodyPr wrap="square" rtlCol="0">
            <a:spAutoFit/>
          </a:bodyPr>
          <a:lstStyle/>
          <a:p>
            <a:pPr algn="ctr"/>
            <a:r>
              <a:rPr lang="en-US" sz="2400" i="1" dirty="0" smtClean="0">
                <a:solidFill>
                  <a:schemeClr val="accent2"/>
                </a:solidFill>
              </a:rPr>
              <a:t>News pages change quickly, but not as drastically as other types of pages</a:t>
            </a:r>
            <a:endParaRPr lang="en-US" sz="2400" i="1" dirty="0">
              <a:solidFill>
                <a:schemeClr val="accent2"/>
              </a:solidFill>
            </a:endParaRPr>
          </a:p>
        </p:txBody>
      </p:sp>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1981" y="4038600"/>
            <a:ext cx="2441448" cy="2327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81981" y="4038600"/>
            <a:ext cx="2441448" cy="2327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22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3"/>
                                        </p:tgtEl>
                                        <p:attrNameLst>
                                          <p:attrName>style.visibility</p:attrName>
                                        </p:attrNameLst>
                                      </p:cBhvr>
                                      <p:to>
                                        <p:strVal val="visible"/>
                                      </p:to>
                                    </p:set>
                                  </p:childTnLst>
                                </p:cTn>
                              </p:par>
                              <p:par>
                                <p:cTn id="17" presetID="3" presetClass="emph" presetSubtype="2" fill="hold" grpId="1" nodeType="withEffect">
                                  <p:stCondLst>
                                    <p:cond delay="0"/>
                                  </p:stCondLst>
                                  <p:childTnLst>
                                    <p:animClr clrSpc="rgb" dir="cw">
                                      <p:cBhvr override="childStyle">
                                        <p:cTn id="18" dur="250" fill="hold"/>
                                        <p:tgtEl>
                                          <p:spTgt spid="22"/>
                                        </p:tgtEl>
                                        <p:attrNameLst>
                                          <p:attrName>style.color</p:attrName>
                                        </p:attrNameLst>
                                      </p:cBhvr>
                                      <p:to>
                                        <a:srgbClr val="969696"/>
                                      </p:to>
                                    </p:animClr>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4"/>
                                        </p:tgtEl>
                                        <p:attrNameLst>
                                          <p:attrName>style.visibility</p:attrName>
                                        </p:attrNameLst>
                                      </p:cBhvr>
                                      <p:to>
                                        <p:strVal val="visible"/>
                                      </p:to>
                                    </p:set>
                                  </p:childTnLst>
                                </p:cTn>
                              </p:par>
                              <p:par>
                                <p:cTn id="25" presetID="3" presetClass="emph" presetSubtype="2" fill="hold" grpId="1" nodeType="withEffect">
                                  <p:stCondLst>
                                    <p:cond delay="0"/>
                                  </p:stCondLst>
                                  <p:childTnLst>
                                    <p:animClr clrSpc="rgb" dir="cw">
                                      <p:cBhvr override="childStyle">
                                        <p:cTn id="26" dur="250" fill="hold"/>
                                        <p:tgtEl>
                                          <p:spTgt spid="24"/>
                                        </p:tgtEl>
                                        <p:attrNameLst>
                                          <p:attrName>style.color</p:attrName>
                                        </p:attrNameLst>
                                      </p:cBhvr>
                                      <p:to>
                                        <a:srgbClr val="96969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4" grpId="0"/>
      <p:bldP spid="24" grpId="1"/>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Web Page Change</a:t>
            </a:r>
            <a:endParaRPr lang="en-US" dirty="0"/>
          </a:p>
        </p:txBody>
      </p:sp>
      <p:sp>
        <p:nvSpPr>
          <p:cNvPr id="3" name="Content Placeholder 2"/>
          <p:cNvSpPr>
            <a:spLocks noGrp="1"/>
          </p:cNvSpPr>
          <p:nvPr>
            <p:ph sz="quarter" idx="1"/>
          </p:nvPr>
        </p:nvSpPr>
        <p:spPr/>
        <p:txBody>
          <a:bodyPr/>
          <a:lstStyle/>
          <a:p>
            <a:r>
              <a:rPr lang="en-US" dirty="0" smtClean="0"/>
              <a:t>Summary metrics</a:t>
            </a:r>
          </a:p>
          <a:p>
            <a:pPr lvl="1"/>
            <a:r>
              <a:rPr lang="en-US" dirty="0" smtClean="0"/>
              <a:t>Number of changes</a:t>
            </a:r>
          </a:p>
          <a:p>
            <a:pPr lvl="1"/>
            <a:r>
              <a:rPr lang="en-US" dirty="0" smtClean="0"/>
              <a:t>Time between changes</a:t>
            </a:r>
          </a:p>
          <a:p>
            <a:pPr lvl="1"/>
            <a:r>
              <a:rPr lang="en-US" dirty="0" smtClean="0"/>
              <a:t>Amount of change</a:t>
            </a:r>
          </a:p>
          <a:p>
            <a:r>
              <a:rPr lang="en-US" dirty="0" smtClean="0"/>
              <a:t>Change curves</a:t>
            </a:r>
          </a:p>
          <a:p>
            <a:pPr lvl="1"/>
            <a:r>
              <a:rPr lang="en-US" dirty="0" smtClean="0"/>
              <a:t>Fixed starting point</a:t>
            </a:r>
          </a:p>
          <a:p>
            <a:pPr lvl="1"/>
            <a:r>
              <a:rPr lang="en-US" dirty="0" smtClean="0"/>
              <a:t>Measure similarity over different time intervals</a:t>
            </a:r>
          </a:p>
        </p:txBody>
      </p:sp>
      <p:graphicFrame>
        <p:nvGraphicFramePr>
          <p:cNvPr id="5" name="Content Placeholder 4"/>
          <p:cNvGraphicFramePr>
            <a:graphicFrameLocks noGrp="1"/>
          </p:cNvGraphicFramePr>
          <p:nvPr>
            <p:ph sz="quarter" idx="2"/>
            <p:extLst>
              <p:ext uri="{D42A27DB-BD31-4B8C-83A1-F6EECF244321}">
                <p14:modId xmlns:p14="http://schemas.microsoft.com/office/powerpoint/2010/main" val="4210714761"/>
              </p:ext>
            </p:extLst>
          </p:nvPr>
        </p:nvGraphicFramePr>
        <p:xfrm>
          <a:off x="4648200" y="1600201"/>
          <a:ext cx="4038600" cy="43434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Lst>
          </a:blip>
          <a:srcRect/>
          <a:stretch>
            <a:fillRect/>
          </a:stretch>
        </p:blipFill>
        <p:spPr bwMode="auto">
          <a:xfrm>
            <a:off x="838200" y="5524502"/>
            <a:ext cx="579300" cy="659098"/>
          </a:xfrm>
          <a:prstGeom prst="rect">
            <a:avLst/>
          </a:prstGeom>
          <a:noFill/>
          <a:ln w="9525">
            <a:solidFill>
              <a:schemeClr val="tx2"/>
            </a:solidFill>
            <a:miter lim="800000"/>
            <a:headEnd/>
            <a:tailEnd/>
          </a:ln>
          <a:effectLst/>
        </p:spPr>
      </p:pic>
      <p:grpSp>
        <p:nvGrpSpPr>
          <p:cNvPr id="15" name="Group 14"/>
          <p:cNvGrpSpPr/>
          <p:nvPr/>
        </p:nvGrpSpPr>
        <p:grpSpPr>
          <a:xfrm>
            <a:off x="1143000" y="5524502"/>
            <a:ext cx="1265100" cy="911225"/>
            <a:chOff x="1143000" y="5257800"/>
            <a:chExt cx="1265100" cy="911225"/>
          </a:xfrm>
        </p:grpSpPr>
        <p:pic>
          <p:nvPicPr>
            <p:cNvPr id="9"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Lst>
            </a:blip>
            <a:srcRect/>
            <a:stretch>
              <a:fillRect/>
            </a:stretch>
          </p:blipFill>
          <p:spPr bwMode="auto">
            <a:xfrm>
              <a:off x="1828800" y="5257800"/>
              <a:ext cx="579300" cy="659098"/>
            </a:xfrm>
            <a:prstGeom prst="rect">
              <a:avLst/>
            </a:prstGeom>
            <a:noFill/>
            <a:ln w="9525">
              <a:solidFill>
                <a:schemeClr val="tx2"/>
              </a:solidFill>
              <a:miter lim="800000"/>
              <a:headEnd/>
              <a:tailEnd/>
            </a:ln>
            <a:effectLst/>
          </p:spPr>
        </p:pic>
        <p:sp>
          <p:nvSpPr>
            <p:cNvPr id="12" name="Arc 66"/>
            <p:cNvSpPr>
              <a:spLocks/>
            </p:cNvSpPr>
            <p:nvPr/>
          </p:nvSpPr>
          <p:spPr bwMode="auto">
            <a:xfrm rot="10800000">
              <a:off x="1143000" y="5867400"/>
              <a:ext cx="1030288" cy="301625"/>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anchor="ctr">
              <a:spAutoFit/>
            </a:bodyPr>
            <a:lstStyle/>
            <a:p>
              <a:endParaRPr lang="en-US">
                <a:latin typeface="Garamond" pitchFamily="18" charset="0"/>
              </a:endParaRPr>
            </a:p>
          </p:txBody>
        </p:sp>
      </p:grpSp>
      <p:grpSp>
        <p:nvGrpSpPr>
          <p:cNvPr id="16" name="Group 15"/>
          <p:cNvGrpSpPr/>
          <p:nvPr/>
        </p:nvGrpSpPr>
        <p:grpSpPr>
          <a:xfrm>
            <a:off x="1143000" y="5524502"/>
            <a:ext cx="2255700" cy="978932"/>
            <a:chOff x="1143000" y="5257800"/>
            <a:chExt cx="2255700" cy="978932"/>
          </a:xfrm>
        </p:grpSpPr>
        <p:pic>
          <p:nvPicPr>
            <p:cNvPr id="10"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Lst>
            </a:blip>
            <a:srcRect/>
            <a:stretch>
              <a:fillRect/>
            </a:stretch>
          </p:blipFill>
          <p:spPr bwMode="auto">
            <a:xfrm>
              <a:off x="2819400" y="5257800"/>
              <a:ext cx="579300" cy="659098"/>
            </a:xfrm>
            <a:prstGeom prst="rect">
              <a:avLst/>
            </a:prstGeom>
            <a:noFill/>
            <a:ln w="9525">
              <a:solidFill>
                <a:schemeClr val="tx2"/>
              </a:solidFill>
              <a:miter lim="800000"/>
              <a:headEnd/>
              <a:tailEnd/>
            </a:ln>
            <a:effectLst/>
          </p:spPr>
        </p:pic>
        <p:sp>
          <p:nvSpPr>
            <p:cNvPr id="13" name="Arc 66"/>
            <p:cNvSpPr>
              <a:spLocks/>
            </p:cNvSpPr>
            <p:nvPr/>
          </p:nvSpPr>
          <p:spPr bwMode="auto">
            <a:xfrm rot="10800000">
              <a:off x="1143000" y="5867400"/>
              <a:ext cx="1981200" cy="369332"/>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wrap="square" anchor="ctr">
              <a:spAutoFit/>
            </a:bodyPr>
            <a:lstStyle/>
            <a:p>
              <a:endParaRPr lang="en-US">
                <a:latin typeface="Garamond" pitchFamily="18" charset="0"/>
              </a:endParaRPr>
            </a:p>
          </p:txBody>
        </p:sp>
      </p:grpSp>
      <p:grpSp>
        <p:nvGrpSpPr>
          <p:cNvPr id="17" name="Group 16"/>
          <p:cNvGrpSpPr/>
          <p:nvPr/>
        </p:nvGrpSpPr>
        <p:grpSpPr>
          <a:xfrm>
            <a:off x="1143000" y="5524502"/>
            <a:ext cx="3246300" cy="1028698"/>
            <a:chOff x="1143000" y="5257800"/>
            <a:chExt cx="3246300" cy="1028698"/>
          </a:xfrm>
        </p:grpSpPr>
        <p:pic>
          <p:nvPicPr>
            <p:cNvPr id="11"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Lst>
            </a:blip>
            <a:srcRect/>
            <a:stretch>
              <a:fillRect/>
            </a:stretch>
          </p:blipFill>
          <p:spPr bwMode="auto">
            <a:xfrm>
              <a:off x="3810000" y="5257800"/>
              <a:ext cx="579300" cy="659098"/>
            </a:xfrm>
            <a:prstGeom prst="rect">
              <a:avLst/>
            </a:prstGeom>
            <a:noFill/>
            <a:ln w="9525">
              <a:solidFill>
                <a:schemeClr val="tx2"/>
              </a:solidFill>
              <a:miter lim="800000"/>
              <a:headEnd/>
              <a:tailEnd/>
            </a:ln>
            <a:effectLst/>
          </p:spPr>
        </p:pic>
        <p:sp>
          <p:nvSpPr>
            <p:cNvPr id="14" name="Arc 66"/>
            <p:cNvSpPr>
              <a:spLocks/>
            </p:cNvSpPr>
            <p:nvPr/>
          </p:nvSpPr>
          <p:spPr bwMode="auto">
            <a:xfrm rot="10800000">
              <a:off x="1143000" y="5917166"/>
              <a:ext cx="2971800" cy="369332"/>
            </a:xfrm>
            <a:custGeom>
              <a:avLst/>
              <a:gdLst>
                <a:gd name="T0" fmla="*/ 0 w 43200"/>
                <a:gd name="T1" fmla="*/ 0 h 24897"/>
                <a:gd name="T2" fmla="*/ 0 w 43200"/>
                <a:gd name="T3" fmla="*/ 0 h 24897"/>
                <a:gd name="T4" fmla="*/ 0 w 43200"/>
                <a:gd name="T5" fmla="*/ 0 h 24897"/>
                <a:gd name="T6" fmla="*/ 0 60000 65536"/>
                <a:gd name="T7" fmla="*/ 0 60000 65536"/>
                <a:gd name="T8" fmla="*/ 0 60000 65536"/>
                <a:gd name="T9" fmla="*/ 0 w 43200"/>
                <a:gd name="T10" fmla="*/ 0 h 24897"/>
                <a:gd name="T11" fmla="*/ 43200 w 43200"/>
                <a:gd name="T12" fmla="*/ 24897 h 24897"/>
              </a:gdLst>
              <a:ahLst/>
              <a:cxnLst>
                <a:cxn ang="T6">
                  <a:pos x="T0" y="T1"/>
                </a:cxn>
                <a:cxn ang="T7">
                  <a:pos x="T2" y="T3"/>
                </a:cxn>
                <a:cxn ang="T8">
                  <a:pos x="T4" y="T5"/>
                </a:cxn>
              </a:cxnLst>
              <a:rect l="T9" t="T10" r="T11" b="T12"/>
              <a:pathLst>
                <a:path w="43200" h="24897" fill="none" extrusionOk="0">
                  <a:moveTo>
                    <a:pt x="253" y="24896"/>
                  </a:moveTo>
                  <a:cubicBezTo>
                    <a:pt x="84" y="23806"/>
                    <a:pt x="0" y="22703"/>
                    <a:pt x="0" y="21600"/>
                  </a:cubicBezTo>
                  <a:cubicBezTo>
                    <a:pt x="0" y="9670"/>
                    <a:pt x="9670" y="0"/>
                    <a:pt x="21600" y="0"/>
                  </a:cubicBezTo>
                  <a:cubicBezTo>
                    <a:pt x="33529" y="-1"/>
                    <a:pt x="43199" y="9670"/>
                    <a:pt x="43200" y="21599"/>
                  </a:cubicBezTo>
                </a:path>
                <a:path w="43200" h="24897" stroke="0" extrusionOk="0">
                  <a:moveTo>
                    <a:pt x="253" y="24896"/>
                  </a:moveTo>
                  <a:cubicBezTo>
                    <a:pt x="84" y="23806"/>
                    <a:pt x="0" y="22703"/>
                    <a:pt x="0" y="21600"/>
                  </a:cubicBezTo>
                  <a:cubicBezTo>
                    <a:pt x="0" y="9670"/>
                    <a:pt x="9670" y="0"/>
                    <a:pt x="21600" y="0"/>
                  </a:cubicBezTo>
                  <a:cubicBezTo>
                    <a:pt x="33529" y="-1"/>
                    <a:pt x="43199" y="9670"/>
                    <a:pt x="43200" y="21599"/>
                  </a:cubicBezTo>
                  <a:lnTo>
                    <a:pt x="21600" y="21600"/>
                  </a:lnTo>
                  <a:close/>
                </a:path>
              </a:pathLst>
            </a:custGeom>
            <a:noFill/>
            <a:ln w="38100">
              <a:solidFill>
                <a:schemeClr val="accent2"/>
              </a:solidFill>
              <a:round/>
              <a:headEnd type="triangle" w="med" len="med"/>
              <a:tailEnd/>
            </a:ln>
          </p:spPr>
          <p:txBody>
            <a:bodyPr wrap="square" anchor="ctr">
              <a:spAutoFit/>
            </a:bodyPr>
            <a:lstStyle/>
            <a:p>
              <a:endParaRPr lang="en-US">
                <a:latin typeface="Garamond" pitchFamily="18" charset="0"/>
              </a:endParaRPr>
            </a:p>
          </p:txBody>
        </p:sp>
      </p:grpSp>
      <p:sp>
        <p:nvSpPr>
          <p:cNvPr id="18" name="Straight Connector 17"/>
          <p:cNvSpPr/>
          <p:nvPr/>
        </p:nvSpPr>
        <p:spPr>
          <a:xfrm>
            <a:off x="5410200" y="4229100"/>
            <a:ext cx="3352800" cy="19050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9" name="Straight Connector 18"/>
          <p:cNvSpPr/>
          <p:nvPr/>
        </p:nvSpPr>
        <p:spPr>
          <a:xfrm>
            <a:off x="5638800" y="1828800"/>
            <a:ext cx="533400" cy="289560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20" name="Oval 19"/>
          <p:cNvSpPr/>
          <p:nvPr/>
        </p:nvSpPr>
        <p:spPr>
          <a:xfrm>
            <a:off x="5867400" y="4038600"/>
            <a:ext cx="381000" cy="381000"/>
          </a:xfrm>
          <a:prstGeom prst="ellipse">
            <a:avLst/>
          </a:prstGeom>
          <a:solidFill>
            <a:schemeClr val="accent4">
              <a:lumMod val="60000"/>
              <a:lumOff val="40000"/>
              <a:alpha val="50196"/>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096000" y="4267200"/>
            <a:ext cx="1220912" cy="369332"/>
          </a:xfrm>
          <a:prstGeom prst="rect">
            <a:avLst/>
          </a:prstGeom>
        </p:spPr>
        <p:txBody>
          <a:bodyPr wrap="none">
            <a:spAutoFit/>
          </a:bodyPr>
          <a:lstStyle/>
          <a:p>
            <a:r>
              <a:rPr lang="en-US" dirty="0" smtClean="0">
                <a:solidFill>
                  <a:schemeClr val="tx2"/>
                </a:solidFill>
              </a:rPr>
              <a:t> Knot point</a:t>
            </a:r>
            <a:endParaRPr 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500"/>
                                  </p:stCondLst>
                                  <p:childTnLst>
                                    <p:set>
                                      <p:cBhvr>
                                        <p:cTn id="17" dur="1" fill="hold">
                                          <p:stCondLst>
                                            <p:cond delay="0"/>
                                          </p:stCondLst>
                                        </p:cTn>
                                        <p:tgtEl>
                                          <p:spTgt spid="16"/>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50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64" presetClass="path" presetSubtype="0" accel="50000" decel="50000" fill="hold" grpId="1" nodeType="clickEffect">
                                  <p:stCondLst>
                                    <p:cond delay="0"/>
                                  </p:stCondLst>
                                  <p:childTnLst>
                                    <p:animMotion origin="layout" path="M 0 0  L 0 -0.33333  E" pathEditMode="relative" ptsTypes="">
                                      <p:cBhvr>
                                        <p:cTn id="40" dur="1000" fill="hold"/>
                                        <p:tgtEl>
                                          <p:spTgt spid="20"/>
                                        </p:tgtEl>
                                        <p:attrNameLst>
                                          <p:attrName>ppt_x</p:attrName>
                                          <p:attrName>ppt_y</p:attrName>
                                        </p:attrNameLst>
                                      </p:cBhvr>
                                    </p:animMotion>
                                  </p:childTnLst>
                                </p:cTn>
                              </p:par>
                              <p:par>
                                <p:cTn id="41" presetID="10" presetClass="exit" presetSubtype="0" fill="hold" grpId="1" nodeType="withEffect">
                                  <p:stCondLst>
                                    <p:cond delay="0"/>
                                  </p:stCondLst>
                                  <p:childTnLst>
                                    <p:animEffect transition="out" filter="fade">
                                      <p:cBhvr>
                                        <p:cTn id="42" dur="250"/>
                                        <p:tgtEl>
                                          <p:spTgt spid="21"/>
                                        </p:tgtEl>
                                      </p:cBhvr>
                                    </p:animEffect>
                                    <p:set>
                                      <p:cBhvr>
                                        <p:cTn id="43" dur="1" fill="hold">
                                          <p:stCondLst>
                                            <p:cond delay="249"/>
                                          </p:stCondLst>
                                        </p:cTn>
                                        <p:tgtEl>
                                          <p:spTgt spid="2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9" presetClass="path" presetSubtype="0" accel="50000" decel="50000" fill="hold" grpId="2" nodeType="clickEffect">
                                  <p:stCondLst>
                                    <p:cond delay="0"/>
                                  </p:stCondLst>
                                  <p:childTnLst>
                                    <p:animMotion origin="layout" path="M 1.11022E-16 -0.33334 L 0.20417 -0.26111 " pathEditMode="relative" rAng="0" ptsTypes="AA">
                                      <p:cBhvr>
                                        <p:cTn id="47" dur="1000" fill="hold"/>
                                        <p:tgtEl>
                                          <p:spTgt spid="20"/>
                                        </p:tgtEl>
                                        <p:attrNameLst>
                                          <p:attrName>ppt_x</p:attrName>
                                          <p:attrName>ppt_y</p:attrName>
                                        </p:attrNameLst>
                                      </p:cBhvr>
                                      <p:rCtr x="10200" y="3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5" grpId="0">
        <p:bldAsOne/>
      </p:bldGraphic>
      <p:bldP spid="18" grpId="0" animBg="1"/>
      <p:bldP spid="19" grpId="0" animBg="1"/>
      <p:bldP spid="20" grpId="0" animBg="1"/>
      <p:bldP spid="20" grpId="1" animBg="1"/>
      <p:bldP spid="20" grpId="2" animBg="1"/>
      <p:bldP spid="21" grpId="0"/>
      <p:bldP spid="2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Within-Page Change</a:t>
            </a:r>
            <a:endParaRPr lang="en-US" dirty="0"/>
          </a:p>
        </p:txBody>
      </p:sp>
      <p:sp>
        <p:nvSpPr>
          <p:cNvPr id="16" name="Content Placeholder 15"/>
          <p:cNvSpPr>
            <a:spLocks noGrp="1"/>
          </p:cNvSpPr>
          <p:nvPr>
            <p:ph sz="quarter" idx="1"/>
          </p:nvPr>
        </p:nvSpPr>
        <p:spPr/>
        <p:txBody>
          <a:bodyPr/>
          <a:lstStyle/>
          <a:p>
            <a:r>
              <a:rPr lang="en-US" dirty="0" smtClean="0"/>
              <a:t>DOM structure changes</a:t>
            </a:r>
          </a:p>
          <a:p>
            <a:r>
              <a:rPr lang="en-US" dirty="0" smtClean="0"/>
              <a:t>Term use changes</a:t>
            </a:r>
          </a:p>
          <a:p>
            <a:pPr lvl="1"/>
            <a:r>
              <a:rPr lang="en-US" dirty="0" smtClean="0"/>
              <a:t>Divergence from norm</a:t>
            </a:r>
          </a:p>
          <a:p>
            <a:pPr lvl="2"/>
            <a:r>
              <a:rPr lang="en-US" dirty="0" smtClean="0"/>
              <a:t>cookbooks</a:t>
            </a:r>
          </a:p>
          <a:p>
            <a:pPr lvl="2"/>
            <a:r>
              <a:rPr lang="en-US" dirty="0" smtClean="0"/>
              <a:t>frightfully</a:t>
            </a:r>
          </a:p>
          <a:p>
            <a:pPr lvl="2"/>
            <a:r>
              <a:rPr lang="en-US" dirty="0" smtClean="0"/>
              <a:t>merrymaking</a:t>
            </a:r>
          </a:p>
          <a:p>
            <a:pPr lvl="2"/>
            <a:r>
              <a:rPr lang="en-US" dirty="0" smtClean="0"/>
              <a:t>ingredient</a:t>
            </a:r>
          </a:p>
          <a:p>
            <a:pPr lvl="2"/>
            <a:r>
              <a:rPr lang="en-US" dirty="0" smtClean="0"/>
              <a:t>latkes</a:t>
            </a:r>
          </a:p>
          <a:p>
            <a:pPr lvl="1"/>
            <a:r>
              <a:rPr lang="en-US" dirty="0" smtClean="0"/>
              <a:t>Staying power in page</a:t>
            </a:r>
          </a:p>
        </p:txBody>
      </p:sp>
      <p:sp>
        <p:nvSpPr>
          <p:cNvPr id="23" name="Content Placeholder 22"/>
          <p:cNvSpPr>
            <a:spLocks noGrp="1"/>
          </p:cNvSpPr>
          <p:nvPr>
            <p:ph sz="quarter" idx="2"/>
          </p:nvPr>
        </p:nvSpPr>
        <p:spPr>
          <a:xfrm>
            <a:off x="4419600" y="1600200"/>
            <a:ext cx="4038600" cy="4525963"/>
          </a:xfrm>
        </p:spPr>
        <p:txBody>
          <a:bodyPr/>
          <a:lstStyle/>
          <a:p>
            <a:endParaRPr lang="en-US" b="1" dirty="0"/>
          </a:p>
        </p:txBody>
      </p:sp>
      <p:pic>
        <p:nvPicPr>
          <p:cNvPr id="37" name="Picture 36" descr="E:\Data\WSDM2009analysis\allrecipes-longevity2.png"/>
          <p:cNvPicPr>
            <a:picLocks noChangeAspect="1" noChangeArrowheads="1"/>
          </p:cNvPicPr>
          <p:nvPr/>
        </p:nvPicPr>
        <p:blipFill>
          <a:blip r:embed="rId3" cstate="print"/>
          <a:srcRect/>
          <a:stretch>
            <a:fillRect/>
          </a:stretch>
        </p:blipFill>
        <p:spPr bwMode="auto">
          <a:xfrm>
            <a:off x="4495800" y="1600200"/>
            <a:ext cx="3733800" cy="4491127"/>
          </a:xfrm>
          <a:prstGeom prst="rect">
            <a:avLst/>
          </a:prstGeom>
          <a:noFill/>
          <a:ln w="9525">
            <a:solidFill>
              <a:schemeClr val="bg1">
                <a:lumMod val="85000"/>
              </a:schemeClr>
            </a:solidFill>
            <a:miter lim="800000"/>
            <a:headEnd/>
            <a:tailEnd/>
          </a:ln>
        </p:spPr>
      </p:pic>
      <p:sp>
        <p:nvSpPr>
          <p:cNvPr id="38" name="Rectangle 37"/>
          <p:cNvSpPr/>
          <p:nvPr/>
        </p:nvSpPr>
        <p:spPr>
          <a:xfrm>
            <a:off x="4648200" y="2473236"/>
            <a:ext cx="914400" cy="2286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868090" y="4029890"/>
            <a:ext cx="694509" cy="18505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029200" y="2916936"/>
            <a:ext cx="533400" cy="15239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029200" y="5029200"/>
            <a:ext cx="465909" cy="2286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
          <p:cNvSpPr txBox="1"/>
          <p:nvPr/>
        </p:nvSpPr>
        <p:spPr>
          <a:xfrm>
            <a:off x="6400800" y="5715000"/>
            <a:ext cx="1600200" cy="304779"/>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smtClean="0"/>
              <a:t>Time</a:t>
            </a:r>
            <a:endParaRPr lang="en-US" sz="1800" dirty="0"/>
          </a:p>
        </p:txBody>
      </p:sp>
      <p:sp>
        <p:nvSpPr>
          <p:cNvPr id="11" name="TextBox 1"/>
          <p:cNvSpPr txBox="1"/>
          <p:nvPr/>
        </p:nvSpPr>
        <p:spPr>
          <a:xfrm>
            <a:off x="5410200" y="5410221"/>
            <a:ext cx="2667000" cy="304779"/>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t>Sep.       Oct.       Nov.       Dec.</a:t>
            </a:r>
            <a:endParaRPr lang="en-US" sz="1400" dirty="0"/>
          </a:p>
        </p:txBody>
      </p:sp>
      <p:cxnSp>
        <p:nvCxnSpPr>
          <p:cNvPr id="4" name="Straight Connector 3"/>
          <p:cNvCxnSpPr/>
          <p:nvPr/>
        </p:nvCxnSpPr>
        <p:spPr>
          <a:xfrm>
            <a:off x="5495108" y="5143500"/>
            <a:ext cx="261518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323908" y="2971800"/>
            <a:ext cx="78638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281928" y="4114800"/>
            <a:ext cx="17373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726680" y="2590800"/>
            <a:ext cx="15087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childTnLst>
                                    <p:set>
                                      <p:cBhvr>
                                        <p:cTn id="44" dur="1" fill="hold">
                                          <p:stCondLst>
                                            <p:cond delay="0"/>
                                          </p:stCondLst>
                                        </p:cTn>
                                        <p:tgtEl>
                                          <p:spTgt spid="16">
                                            <p:txEl>
                                              <p:pRg st="8" end="8"/>
                                            </p:txEl>
                                          </p:spTgt>
                                        </p:tgtEl>
                                        <p:attrNameLst>
                                          <p:attrName>style.visibility</p:attrName>
                                        </p:attrNameLst>
                                      </p:cBhvr>
                                      <p:to>
                                        <p:strVal val="visible"/>
                                      </p:to>
                                    </p:set>
                                  </p:childTnLst>
                                </p:cTn>
                              </p:par>
                              <p:par>
                                <p:cTn id="45" presetID="3" presetClass="emph" presetSubtype="2" fill="hold" nodeType="withEffect">
                                  <p:stCondLst>
                                    <p:cond delay="0"/>
                                  </p:stCondLst>
                                  <p:childTnLst>
                                    <p:animClr clrSpc="rgb" dir="cw">
                                      <p:cBhvr override="childStyle">
                                        <p:cTn id="46" dur="250" fill="hold"/>
                                        <p:tgtEl>
                                          <p:spTgt spid="16">
                                            <p:txEl>
                                              <p:pRg st="4" end="4"/>
                                            </p:txEl>
                                          </p:spTgt>
                                        </p:tgtEl>
                                        <p:attrNameLst>
                                          <p:attrName>style.color</p:attrName>
                                        </p:attrNameLst>
                                      </p:cBhvr>
                                      <p:to>
                                        <a:srgbClr val="969696"/>
                                      </p:to>
                                    </p:animClr>
                                  </p:childTnLst>
                                </p:cTn>
                              </p:par>
                              <p:par>
                                <p:cTn id="47" presetID="3" presetClass="emph" presetSubtype="2" fill="hold" nodeType="withEffect">
                                  <p:stCondLst>
                                    <p:cond delay="0"/>
                                  </p:stCondLst>
                                  <p:childTnLst>
                                    <p:animClr clrSpc="rgb" dir="cw">
                                      <p:cBhvr override="childStyle">
                                        <p:cTn id="48" dur="250" fill="hold"/>
                                        <p:tgtEl>
                                          <p:spTgt spid="16">
                                            <p:txEl>
                                              <p:pRg st="5" end="5"/>
                                            </p:txEl>
                                          </p:spTgt>
                                        </p:tgtEl>
                                        <p:attrNameLst>
                                          <p:attrName>style.color</p:attrName>
                                        </p:attrNameLst>
                                      </p:cBhvr>
                                      <p:to>
                                        <a:srgbClr val="969696"/>
                                      </p:to>
                                    </p:animClr>
                                  </p:childTnLst>
                                </p:cTn>
                              </p:par>
                              <p:par>
                                <p:cTn id="49" presetID="3" presetClass="emph" presetSubtype="2" fill="hold" nodeType="withEffect">
                                  <p:stCondLst>
                                    <p:cond delay="0"/>
                                  </p:stCondLst>
                                  <p:childTnLst>
                                    <p:animClr clrSpc="rgb" dir="cw">
                                      <p:cBhvr override="childStyle">
                                        <p:cTn id="50" dur="250" fill="hold"/>
                                        <p:tgtEl>
                                          <p:spTgt spid="16">
                                            <p:txEl>
                                              <p:pRg st="7" end="7"/>
                                            </p:txEl>
                                          </p:spTgt>
                                        </p:tgtEl>
                                        <p:attrNameLst>
                                          <p:attrName>style.color</p:attrName>
                                        </p:attrNameLst>
                                      </p:cBhvr>
                                      <p:to>
                                        <a:srgbClr val="96969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uiExpand="1" build="p"/>
      <p:bldP spid="38" grpId="0" animBg="1"/>
      <p:bldP spid="39" grpId="0" animBg="1"/>
      <p:bldP spid="40"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Accounting for Web Dynamics</a:t>
            </a:r>
            <a:endParaRPr lang="en-US" dirty="0"/>
          </a:p>
        </p:txBody>
      </p:sp>
      <p:sp>
        <p:nvSpPr>
          <p:cNvPr id="6" name="Content Placeholder 5"/>
          <p:cNvSpPr>
            <a:spLocks noGrp="1"/>
          </p:cNvSpPr>
          <p:nvPr>
            <p:ph sz="quarter" idx="1"/>
          </p:nvPr>
        </p:nvSpPr>
        <p:spPr/>
        <p:txBody>
          <a:bodyPr/>
          <a:lstStyle/>
          <a:p>
            <a:r>
              <a:rPr lang="en-US" dirty="0" smtClean="0"/>
              <a:t>Avoid problems caused by change</a:t>
            </a:r>
          </a:p>
          <a:p>
            <a:pPr lvl="1"/>
            <a:r>
              <a:rPr lang="en-US" dirty="0" smtClean="0"/>
              <a:t>Caching, archiving, crawling</a:t>
            </a:r>
          </a:p>
          <a:p>
            <a:r>
              <a:rPr lang="en-US" dirty="0" smtClean="0"/>
              <a:t>Use change to our advantage</a:t>
            </a:r>
          </a:p>
          <a:p>
            <a:pPr lvl="1"/>
            <a:r>
              <a:rPr lang="en-US" dirty="0" smtClean="0"/>
              <a:t>Ranking</a:t>
            </a:r>
          </a:p>
          <a:p>
            <a:pPr lvl="2"/>
            <a:r>
              <a:rPr lang="en-US" dirty="0" smtClean="0"/>
              <a:t>Match term’s staying power to query intent</a:t>
            </a:r>
          </a:p>
          <a:p>
            <a:pPr lvl="1"/>
            <a:r>
              <a:rPr lang="en-US" dirty="0" smtClean="0"/>
              <a:t>Snippet generation</a:t>
            </a:r>
          </a:p>
        </p:txBody>
      </p:sp>
      <p:sp>
        <p:nvSpPr>
          <p:cNvPr id="7" name="Rectangle 6"/>
          <p:cNvSpPr/>
          <p:nvPr/>
        </p:nvSpPr>
        <p:spPr>
          <a:xfrm>
            <a:off x="1371600" y="4665583"/>
            <a:ext cx="6400800" cy="1354217"/>
          </a:xfrm>
          <a:prstGeom prst="rect">
            <a:avLst/>
          </a:prstGeom>
          <a:solidFill>
            <a:schemeClr val="bg1"/>
          </a:solidFill>
          <a:ln>
            <a:solidFill>
              <a:schemeClr val="tx2"/>
            </a:solidFill>
          </a:ln>
        </p:spPr>
        <p:txBody>
          <a:bodyPr wrap="square">
            <a:spAutoFit/>
          </a:bodyPr>
          <a:lstStyle/>
          <a:p>
            <a:pPr>
              <a:spcAft>
                <a:spcPts val="600"/>
              </a:spcAft>
            </a:pPr>
            <a:r>
              <a:rPr lang="en-US" sz="1600" b="1" u="sng" dirty="0">
                <a:solidFill>
                  <a:srgbClr val="005CD6"/>
                </a:solidFill>
              </a:rPr>
              <a:t>Tom </a:t>
            </a:r>
            <a:r>
              <a:rPr lang="en-US" sz="1600" b="1" u="sng" dirty="0" err="1">
                <a:solidFill>
                  <a:srgbClr val="005CD6"/>
                </a:solidFill>
              </a:rPr>
              <a:t>Bosley</a:t>
            </a:r>
            <a:r>
              <a:rPr lang="en-US" sz="1600" u="sng" dirty="0">
                <a:solidFill>
                  <a:srgbClr val="005CD6"/>
                </a:solidFill>
              </a:rPr>
              <a:t> - Wikipedia, the free </a:t>
            </a:r>
            <a:r>
              <a:rPr lang="en-US" sz="1600" u="sng" dirty="0" smtClean="0">
                <a:solidFill>
                  <a:srgbClr val="005CD6"/>
                </a:solidFill>
              </a:rPr>
              <a:t>encyclopedia</a:t>
            </a:r>
          </a:p>
          <a:p>
            <a:pPr>
              <a:spcAft>
                <a:spcPts val="600"/>
              </a:spcAft>
            </a:pPr>
            <a:r>
              <a:rPr lang="en-US" sz="1400" dirty="0" smtClean="0"/>
              <a:t>Thomas </a:t>
            </a:r>
            <a:r>
              <a:rPr lang="en-US" sz="1400" dirty="0"/>
              <a:t>Edward "</a:t>
            </a:r>
            <a:r>
              <a:rPr lang="en-US" sz="1400" b="1" dirty="0"/>
              <a:t>Tom</a:t>
            </a:r>
            <a:r>
              <a:rPr lang="en-US" sz="1400" dirty="0"/>
              <a:t>" </a:t>
            </a:r>
            <a:r>
              <a:rPr lang="en-US" sz="1400" b="1" dirty="0" err="1"/>
              <a:t>Bosley</a:t>
            </a:r>
            <a:r>
              <a:rPr lang="en-US" sz="1400" b="1" dirty="0"/>
              <a:t> </a:t>
            </a:r>
            <a:r>
              <a:rPr lang="en-US" sz="1400" dirty="0"/>
              <a:t>(October 1, 1927 October 19, 2010) was an American actor, best known for portraying Howard Cunningham on the long-running ABC sitcom Happy Days. </a:t>
            </a:r>
            <a:r>
              <a:rPr lang="en-US" sz="1400" b="1" dirty="0" err="1"/>
              <a:t>Bosley</a:t>
            </a:r>
            <a:r>
              <a:rPr lang="en-US" sz="1400" b="1" dirty="0"/>
              <a:t> </a:t>
            </a:r>
            <a:r>
              <a:rPr lang="en-US" sz="1400" dirty="0"/>
              <a:t>was born in Chicago, the son of Dora </a:t>
            </a:r>
            <a:r>
              <a:rPr lang="en-US" sz="1400" dirty="0" smtClean="0"/>
              <a:t>and Benjamin </a:t>
            </a:r>
            <a:r>
              <a:rPr lang="en-US" sz="1400" b="1" dirty="0" err="1" smtClean="0"/>
              <a:t>Bosley</a:t>
            </a:r>
            <a:r>
              <a:rPr lang="en-US" sz="1400" dirty="0" smtClean="0"/>
              <a:t>.</a:t>
            </a:r>
            <a:endParaRPr lang="en-US" sz="1400" dirty="0"/>
          </a:p>
          <a:p>
            <a:pPr>
              <a:spcAft>
                <a:spcPts val="600"/>
              </a:spcAft>
            </a:pPr>
            <a:r>
              <a:rPr lang="en-US" sz="1400" dirty="0" smtClean="0">
                <a:solidFill>
                  <a:srgbClr val="00B050"/>
                </a:solidFill>
              </a:rPr>
              <a:t>en.wikipedia.org/wiki/</a:t>
            </a:r>
            <a:r>
              <a:rPr lang="en-US" sz="1400" b="1" dirty="0" err="1" smtClean="0">
                <a:solidFill>
                  <a:srgbClr val="00B050"/>
                </a:solidFill>
              </a:rPr>
              <a:t>tom_bosley</a:t>
            </a:r>
            <a:endParaRPr lang="en-US" sz="1400" b="1" dirty="0" smtClean="0">
              <a:solidFill>
                <a:srgbClr val="00B050"/>
              </a:solidFill>
            </a:endParaRPr>
          </a:p>
        </p:txBody>
      </p:sp>
      <p:sp>
        <p:nvSpPr>
          <p:cNvPr id="10" name="Rectangle 9"/>
          <p:cNvSpPr/>
          <p:nvPr/>
        </p:nvSpPr>
        <p:spPr>
          <a:xfrm>
            <a:off x="1371600" y="4665583"/>
            <a:ext cx="6400800" cy="1354217"/>
          </a:xfrm>
          <a:prstGeom prst="rect">
            <a:avLst/>
          </a:prstGeom>
          <a:solidFill>
            <a:schemeClr val="bg1"/>
          </a:solidFill>
          <a:ln>
            <a:solidFill>
              <a:schemeClr val="tx2"/>
            </a:solidFill>
          </a:ln>
        </p:spPr>
        <p:txBody>
          <a:bodyPr wrap="square">
            <a:spAutoFit/>
          </a:bodyPr>
          <a:lstStyle/>
          <a:p>
            <a:pPr>
              <a:spcAft>
                <a:spcPts val="600"/>
              </a:spcAft>
            </a:pPr>
            <a:r>
              <a:rPr lang="en-US" sz="1600" b="1" u="sng" dirty="0">
                <a:solidFill>
                  <a:srgbClr val="005CD6"/>
                </a:solidFill>
              </a:rPr>
              <a:t>Tom </a:t>
            </a:r>
            <a:r>
              <a:rPr lang="en-US" sz="1600" b="1" u="sng" dirty="0" err="1">
                <a:solidFill>
                  <a:srgbClr val="005CD6"/>
                </a:solidFill>
              </a:rPr>
              <a:t>Bosley</a:t>
            </a:r>
            <a:r>
              <a:rPr lang="en-US" sz="1600" u="sng" dirty="0">
                <a:solidFill>
                  <a:srgbClr val="005CD6"/>
                </a:solidFill>
              </a:rPr>
              <a:t> - Wikipedia, the free encyclopedia</a:t>
            </a:r>
          </a:p>
          <a:p>
            <a:pPr>
              <a:spcAft>
                <a:spcPts val="600"/>
              </a:spcAft>
            </a:pPr>
            <a:r>
              <a:rPr lang="en-US" sz="1400" b="1" dirty="0" err="1" smtClean="0"/>
              <a:t>Bosley</a:t>
            </a:r>
            <a:r>
              <a:rPr lang="en-US" sz="1400" dirty="0" smtClean="0"/>
              <a:t> </a:t>
            </a:r>
            <a:r>
              <a:rPr lang="en-US" sz="1400" dirty="0"/>
              <a:t>died at 4:00 a.m. of heart failure on October 19, 2010, at a hospital near his home in Palm Springs, California. </a:t>
            </a:r>
            <a:r>
              <a:rPr lang="en-US" sz="1400" dirty="0" smtClean="0"/>
              <a:t>… His </a:t>
            </a:r>
            <a:r>
              <a:rPr lang="en-US" sz="1400" dirty="0"/>
              <a:t>agent, Sheryl Abrams, said </a:t>
            </a:r>
            <a:r>
              <a:rPr lang="en-US" sz="1400" b="1" dirty="0" err="1"/>
              <a:t>Bosley</a:t>
            </a:r>
            <a:r>
              <a:rPr lang="en-US" sz="1400" b="1" dirty="0"/>
              <a:t> </a:t>
            </a:r>
            <a:r>
              <a:rPr lang="en-US" sz="1400" dirty="0"/>
              <a:t>had been battling lung cancer</a:t>
            </a:r>
            <a:r>
              <a:rPr lang="en-US" sz="1400" dirty="0" smtClean="0"/>
              <a:t>.</a:t>
            </a:r>
            <a:endParaRPr lang="en-US" sz="1400" dirty="0"/>
          </a:p>
          <a:p>
            <a:pPr>
              <a:spcAft>
                <a:spcPts val="600"/>
              </a:spcAft>
            </a:pPr>
            <a:r>
              <a:rPr lang="en-US" sz="1400" dirty="0" smtClean="0">
                <a:solidFill>
                  <a:srgbClr val="00B050"/>
                </a:solidFill>
              </a:rPr>
              <a:t>en.wikipedia.org/wiki/</a:t>
            </a:r>
            <a:r>
              <a:rPr lang="en-US" sz="1400" b="1" dirty="0" err="1" smtClean="0">
                <a:solidFill>
                  <a:srgbClr val="00B050"/>
                </a:solidFill>
              </a:rPr>
              <a:t>tom_bosley</a:t>
            </a:r>
            <a:endParaRPr lang="en-US" sz="1400" b="1" dirty="0" smtClean="0">
              <a:solidFill>
                <a:srgbClr val="00B050"/>
              </a:solidFill>
            </a:endParaRPr>
          </a:p>
        </p:txBody>
      </p:sp>
    </p:spTree>
    <p:extLst>
      <p:ext uri="{BB962C8B-B14F-4D97-AF65-F5344CB8AC3E}">
        <p14:creationId xmlns:p14="http://schemas.microsoft.com/office/powerpoint/2010/main" val="70430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5783</TotalTime>
  <Words>3938</Words>
  <Application>Microsoft Office PowerPoint</Application>
  <PresentationFormat>On-screen Show (4:3)</PresentationFormat>
  <Paragraphs>691</Paragraphs>
  <Slides>57</Slides>
  <Notes>57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Arial</vt:lpstr>
      <vt:lpstr>Calibri</vt:lpstr>
      <vt:lpstr>Garamond</vt:lpstr>
      <vt:lpstr>Gill Sans MT</vt:lpstr>
      <vt:lpstr>Times New Roman</vt:lpstr>
      <vt:lpstr>Tw Cen MT</vt:lpstr>
      <vt:lpstr>Wingdings</vt:lpstr>
      <vt:lpstr>Wingdings 2</vt:lpstr>
      <vt:lpstr>Median</vt:lpstr>
      <vt:lpstr>The Web Changes Everything</vt:lpstr>
      <vt:lpstr>PowerPoint Presentation</vt:lpstr>
      <vt:lpstr>The Web Changes Everything</vt:lpstr>
      <vt:lpstr>The Web Changes Everything</vt:lpstr>
      <vt:lpstr>The Web Changes Everything</vt:lpstr>
      <vt:lpstr>Measuring Web Page Change</vt:lpstr>
      <vt:lpstr>Measuring Web Page Change</vt:lpstr>
      <vt:lpstr>Measuring Within-Page Change</vt:lpstr>
      <vt:lpstr>Accounting for Web Dynamics</vt:lpstr>
      <vt:lpstr>Revisitation on the Web</vt:lpstr>
      <vt:lpstr>Measuring Revisitation</vt:lpstr>
      <vt:lpstr>Four Revisitation Patterns</vt:lpstr>
      <vt:lpstr>Search and Revisitation</vt:lpstr>
      <vt:lpstr>PowerPoint Presentation</vt:lpstr>
      <vt:lpstr>How Revisitation and Change Relate</vt:lpstr>
      <vt:lpstr>Possible Relationships</vt:lpstr>
      <vt:lpstr>Understanding the Relationship</vt:lpstr>
      <vt:lpstr>Comparing Change and Revisit Curves</vt:lpstr>
      <vt:lpstr>Comparing Change and Revisit Curves</vt:lpstr>
      <vt:lpstr>Within-Page Relationship</vt:lpstr>
      <vt:lpstr>PowerPoint Presentation</vt:lpstr>
      <vt:lpstr>PowerPoint Presentation</vt:lpstr>
      <vt:lpstr>PowerPoint Presentation</vt:lpstr>
      <vt:lpstr>Exposing  Change</vt:lpstr>
      <vt:lpstr>Interesting Features</vt:lpstr>
      <vt:lpstr>Studying Diff-IE</vt:lpstr>
      <vt:lpstr>Seeing Change Changes Web Use</vt:lpstr>
      <vt:lpstr>Change Can Cause Problems</vt:lpstr>
      <vt:lpstr>Change During a Single Query</vt:lpstr>
      <vt:lpstr>Change During a Single Query</vt:lpstr>
      <vt:lpstr>Understanding When Change Hurts</vt:lpstr>
      <vt:lpstr>Use Experience to Bias Presentation</vt:lpstr>
      <vt:lpstr>Change Blind Search Experience</vt:lpstr>
      <vt:lpstr>The Web Changes Everything</vt:lpstr>
      <vt:lpstr>Thank you.</vt:lpstr>
      <vt:lpstr>Extra Slides</vt:lpstr>
      <vt:lpstr>Sources of Logs to Study Change</vt:lpstr>
      <vt:lpstr>Ways to Study Impact of Change</vt:lpstr>
      <vt:lpstr>Example: AOL Search Dataset</vt:lpstr>
      <vt:lpstr>Example: AOL Search Dataset</vt:lpstr>
      <vt:lpstr>Example: Netflix Challenge</vt:lpstr>
      <vt:lpstr>Examples of Diff-IE in Action</vt:lpstr>
      <vt:lpstr>Expected New Content</vt:lpstr>
      <vt:lpstr>Monitor</vt:lpstr>
      <vt:lpstr>Unexpected Important Content</vt:lpstr>
      <vt:lpstr>Serendipitous Encounters</vt:lpstr>
      <vt:lpstr>Unexpected Unimportant Content</vt:lpstr>
      <vt:lpstr>Understand Page Dynamics</vt:lpstr>
      <vt:lpstr>Attend to Activity</vt:lpstr>
      <vt:lpstr>Edit</vt:lpstr>
      <vt:lpstr>PowerPoint Presentation</vt:lpstr>
      <vt:lpstr>Monitor</vt:lpstr>
      <vt:lpstr>Find Expected New Content</vt:lpstr>
      <vt:lpstr>Example: Click Entropy</vt:lpstr>
      <vt:lpstr>Find the Lower Click Variation</vt:lpstr>
      <vt:lpstr>Find the Lower Click Variation</vt:lpstr>
      <vt:lpstr>Find the Lower Click Variation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Researching Search</dc:title>
  <dc:creator>Jaime Teevan</dc:creator>
  <cp:lastModifiedBy>Jaime Teevan</cp:lastModifiedBy>
  <cp:revision>321</cp:revision>
  <dcterms:created xsi:type="dcterms:W3CDTF">2008-12-16T18:32:35Z</dcterms:created>
  <dcterms:modified xsi:type="dcterms:W3CDTF">2014-04-25T21:01:04Z</dcterms:modified>
</cp:coreProperties>
</file>