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70" r:id="rId3"/>
    <p:sldId id="271" r:id="rId4"/>
    <p:sldId id="264" r:id="rId5"/>
    <p:sldId id="257" r:id="rId6"/>
    <p:sldId id="263" r:id="rId7"/>
    <p:sldId id="265" r:id="rId8"/>
    <p:sldId id="279" r:id="rId9"/>
    <p:sldId id="280" r:id="rId10"/>
    <p:sldId id="281" r:id="rId11"/>
    <p:sldId id="282" r:id="rId12"/>
    <p:sldId id="276" r:id="rId13"/>
    <p:sldId id="260" r:id="rId14"/>
    <p:sldId id="266" r:id="rId15"/>
    <p:sldId id="262" r:id="rId16"/>
    <p:sldId id="287" r:id="rId17"/>
    <p:sldId id="291" r:id="rId18"/>
    <p:sldId id="288" r:id="rId19"/>
    <p:sldId id="292" r:id="rId20"/>
    <p:sldId id="289" r:id="rId21"/>
    <p:sldId id="290" r:id="rId22"/>
    <p:sldId id="286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000099"/>
    <a:srgbClr val="FF9900"/>
    <a:srgbClr val="00FF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955" autoAdjust="0"/>
    <p:restoredTop sz="80750" autoAdjust="0"/>
  </p:normalViewPr>
  <p:slideViewPr>
    <p:cSldViewPr>
      <p:cViewPr varScale="1">
        <p:scale>
          <a:sx n="108" d="100"/>
          <a:sy n="108" d="100"/>
        </p:scale>
        <p:origin x="-17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F510546-99C7-475B-A179-1CC65C49A11A}" type="datetimeFigureOut">
              <a:rPr lang="en-US"/>
              <a:pPr>
                <a:defRPr/>
              </a:pPr>
              <a:t>10/15/2007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2F58984-DC69-42C9-80F5-5772F9A79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58984-DC69-42C9-80F5-5772F9A791B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can also further divide the instances where the same results are clicked to where only one result is clicked at all and where more than one result is clicked.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58984-DC69-42C9-80F5-5772F9A791B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Filling the table out, these are the numbers we get.</a:t>
            </a:r>
          </a:p>
          <a:p>
            <a:r>
              <a:rPr lang="en-US" dirty="0" smtClean="0"/>
              <a:t>Most queries are new queries with new results that are clicked.</a:t>
            </a:r>
          </a:p>
          <a:p>
            <a:r>
              <a:rPr lang="en-US" dirty="0" smtClean="0"/>
              <a:t>However, it’s interesting to note that a lot – 39% -- of the queries have what could</a:t>
            </a:r>
            <a:r>
              <a:rPr lang="en-US" baseline="0" dirty="0" smtClean="0"/>
              <a:t> be re-finding behavior.</a:t>
            </a:r>
          </a:p>
          <a:p>
            <a:r>
              <a:rPr lang="en-US" baseline="0" dirty="0" smtClean="0"/>
              <a:t>The queries in the upper left-hand corner are most likely navigational queries.</a:t>
            </a:r>
          </a:p>
          <a:p>
            <a:r>
              <a:rPr lang="en-US" baseline="0" dirty="0" smtClean="0"/>
              <a:t>Similar to the SIGIR 2007 example in the beginning.</a:t>
            </a:r>
          </a:p>
          <a:p>
            <a:r>
              <a:rPr lang="en-US" baseline="0" dirty="0" smtClean="0"/>
              <a:t>But there’s also a lot of additional rich re-finding behavior beyond merely navigational queries.  About 2/3 navigational, the rest are not.</a:t>
            </a:r>
          </a:p>
          <a:p>
            <a:r>
              <a:rPr lang="en-US" baseline="0" dirty="0" smtClean="0"/>
              <a:t>There are a number of queries where the query is not one that has been observed before, but repeat results are clicked.</a:t>
            </a:r>
          </a:p>
          <a:p>
            <a:r>
              <a:rPr lang="en-US" baseline="0" dirty="0" smtClean="0"/>
              <a:t>Let’s look at that a little further.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58984-DC69-42C9-80F5-5772F9A791B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There are many ways queries can change.</a:t>
            </a:r>
          </a:p>
          <a:p>
            <a:r>
              <a:rPr lang="en-US" dirty="0" smtClean="0"/>
              <a:t>Give examples.</a:t>
            </a:r>
          </a:p>
          <a:p>
            <a:r>
              <a:rPr lang="en-US" dirty="0" smtClean="0"/>
              <a:t>We identified 17 different ways queries</a:t>
            </a:r>
            <a:r>
              <a:rPr lang="en-US" baseline="0" dirty="0" smtClean="0"/>
              <a:t> can change,</a:t>
            </a:r>
          </a:p>
          <a:p>
            <a:r>
              <a:rPr lang="en-US" baseline="0" dirty="0" smtClean="0"/>
              <a:t>And explored all 2049 combinations, both in the log data and in a supplemental study we ran to understand how queries change over time.</a:t>
            </a:r>
          </a:p>
          <a:p>
            <a:r>
              <a:rPr lang="en-US" baseline="0" dirty="0" smtClean="0"/>
              <a:t>In this user study, we asked people to run a self-selected query, and then later asked them to recall that query.  This gives us an idea of how queries change when we </a:t>
            </a:r>
            <a:r>
              <a:rPr lang="en-US" i="1" baseline="0" dirty="0" smtClean="0"/>
              <a:t>know </a:t>
            </a:r>
            <a:r>
              <a:rPr lang="en-US" i="0" baseline="0" dirty="0" smtClean="0"/>
              <a:t>they are intended to re-locate a piece of information.</a:t>
            </a:r>
          </a:p>
          <a:p>
            <a:r>
              <a:rPr lang="en-US" i="0" baseline="0" dirty="0" smtClean="0"/>
              <a:t>Listed here are the most common ways we observed queries to change.</a:t>
            </a:r>
          </a:p>
          <a:p>
            <a:r>
              <a:rPr lang="en-US" i="0" baseline="0" dirty="0" smtClean="0"/>
              <a:t>Most of the time queries only changed along one dimension, but there were also more complex changes.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7231FA-E5B6-42CE-8B9B-EA47704F66D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Like queries, result list</a:t>
            </a:r>
            <a:r>
              <a:rPr lang="en-US" baseline="0" dirty="0" smtClean="0"/>
              <a:t>s can</a:t>
            </a:r>
            <a:r>
              <a:rPr lang="en-US" dirty="0" smtClean="0"/>
              <a:t> change.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They may change because the query is different, but it’s also common for result</a:t>
            </a:r>
            <a:r>
              <a:rPr lang="en-US" baseline="0" dirty="0" smtClean="0"/>
              <a:t> lists to change</a:t>
            </a:r>
            <a:r>
              <a:rPr lang="en-US" dirty="0" smtClean="0"/>
              <a:t> over time – even when the </a:t>
            </a:r>
            <a:r>
              <a:rPr lang="en-US" baseline="0" dirty="0" smtClean="0"/>
              <a:t>query remains exactly the same.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our data set, 26% of repeat searches, the clicked result occurred at a different rank.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We looked at duplicate queries where the result list changed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And compared the re-finding behavior for those queries with 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duplicate queries where the result list did NOT change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Change</a:t>
            </a:r>
            <a:r>
              <a:rPr lang="en-US" baseline="0" dirty="0" smtClean="0"/>
              <a:t> reduces the prob. of a repeat click.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Number of reasons why this may be.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Those</a:t>
            </a:r>
            <a:r>
              <a:rPr lang="en-US" baseline="0" dirty="0" smtClean="0"/>
              <a:t> reasons are shown here graphically.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To control for this variation, we looked only at results that were clicked both during the initial search and the following search – here we know the user was re-finding, and we want to know how easy it was to click on that result.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DAE19D-2E99-4EF1-8B83-B22FF937025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31772B-509E-4129-80F6-50F4DE62F70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We found when rank changes, people</a:t>
            </a:r>
            <a:r>
              <a:rPr lang="en-US" baseline="0" dirty="0" smtClean="0"/>
              <a:t> are slower to click.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94 seconds to re-click v. 192 seconds to re-click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Change interferes with re-finding.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Conversely, stability</a:t>
            </a:r>
            <a:r>
              <a:rPr lang="en-US" baseline="0" dirty="0" smtClean="0"/>
              <a:t> helps support the re-finding of information.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This</a:t>
            </a:r>
            <a:r>
              <a:rPr lang="en-US" baseline="0" dirty="0" smtClean="0"/>
              <a:t> finding e</a:t>
            </a:r>
            <a:r>
              <a:rPr lang="en-US" dirty="0" smtClean="0"/>
              <a:t>choes results from HCI highlighting the importance of stability.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E.g., dynamic menus: Bubbling commonly used menu items</a:t>
            </a:r>
            <a:r>
              <a:rPr lang="en-US" baseline="0" dirty="0" smtClean="0"/>
              <a:t> to be listed at the top of a menu slows down menu item access – because people remember where it was in the list.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We can take advantage of the value of stability for re-finding if we can automatically determine if a task is a re-finding task.  (Search engines obviously don’t know what</a:t>
            </a:r>
            <a:r>
              <a:rPr lang="en-US" baseline="0" dirty="0" smtClean="0"/>
              <a:t> result will be clicked when a query is issued, and thus can’t classify queries the same way we do in our analysis.)</a:t>
            </a:r>
            <a:r>
              <a:rPr lang="en-US" dirty="0" smtClean="0"/>
              <a:t>  In these cases, we can keep results consistent</a:t>
            </a:r>
            <a:r>
              <a:rPr lang="en-US" baseline="0" dirty="0" smtClean="0"/>
              <a:t> with expectation.  Doing this is really a simple form of personalization.</a:t>
            </a:r>
          </a:p>
          <a:p>
            <a:r>
              <a:rPr lang="en-US" baseline="0" dirty="0" smtClean="0"/>
              <a:t>Requires automatically predicting if a query is intended for re-finding.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We looked at predicting the query target.</a:t>
            </a:r>
          </a:p>
          <a:p>
            <a:r>
              <a:rPr lang="en-US" dirty="0" smtClean="0"/>
              <a:t>For navigational</a:t>
            </a:r>
            <a:r>
              <a:rPr lang="en-US" baseline="0" dirty="0" smtClean="0"/>
              <a:t> queries, we predicted what URL would be clicked.</a:t>
            </a:r>
          </a:p>
          <a:p>
            <a:r>
              <a:rPr lang="en-US" baseline="0" dirty="0" smtClean="0"/>
              <a:t>For more complex repeat queries, we looked at two binary classification tasks:</a:t>
            </a:r>
          </a:p>
          <a:p>
            <a:pPr>
              <a:buFontTx/>
              <a:buChar char="-"/>
            </a:pPr>
            <a:r>
              <a:rPr lang="en-US" baseline="0" dirty="0" smtClean="0"/>
              <a:t>Will a new (never visited) result be clicked?</a:t>
            </a:r>
          </a:p>
          <a:p>
            <a:pPr>
              <a:buFontTx/>
              <a:buChar char="-"/>
            </a:pPr>
            <a:r>
              <a:rPr lang="en-US" baseline="0" dirty="0" smtClean="0"/>
              <a:t>Will an old (previously visited) result be clicked?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Baseline: 61% not click on something new, 74% repeat click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Start the talk with a quick quiz: What’s the URL for this year’s SIGIR?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Here’s a list of good plausible candidates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For</a:t>
            </a:r>
            <a:r>
              <a:rPr lang="en-US" baseline="0" dirty="0" smtClean="0"/>
              <a:t> example, http://www.acm.org/sigir/2007 seems reasonable – but it leads to a 404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The correct answer is http://www.sigir2007.org</a:t>
            </a:r>
            <a:endParaRPr lang="en-US" dirty="0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0C31A6-04B2-465B-BE53-5212B104B51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Future work: How to use knowledge about re-finding intent to improve user search</a:t>
            </a:r>
            <a:r>
              <a:rPr lang="en-US" baseline="0" dirty="0" smtClean="0"/>
              <a:t> experience?</a:t>
            </a:r>
          </a:p>
          <a:p>
            <a:r>
              <a:rPr lang="en-US" baseline="0" dirty="0" smtClean="0"/>
              <a:t>How to integrate new and possibly better results into a result list when stability is so important?</a:t>
            </a:r>
          </a:p>
          <a:p>
            <a:r>
              <a:rPr lang="en-US" dirty="0" smtClean="0"/>
              <a:t>It also appears that there are a number of factors that affect re-finding.  Can we take advantage of context?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For many of us, it doesn’t really matter what the URL is, because the</a:t>
            </a:r>
            <a:r>
              <a:rPr lang="en-US" baseline="0" dirty="0" smtClean="0"/>
              <a:t> way we get to it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Is to just go to our favorite search box and run a search.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(Perhaps</a:t>
            </a:r>
            <a:r>
              <a:rPr lang="en-US" baseline="0" dirty="0" smtClean="0"/>
              <a:t> poll: How many people here get to the SIGIR 2007 page via a query?)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It’s the way I get to it over and over again.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It’s how I found it back in December 2006 when I was looking for the CFP.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And in January when I needed submission instructions.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….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Up until just recently as I planned my travel to Amsterdam.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Whether</a:t>
            </a:r>
            <a:r>
              <a:rPr lang="en-US" baseline="0" dirty="0" smtClean="0"/>
              <a:t> or not we’ve done this specifically for the conference page, t</a:t>
            </a:r>
            <a:r>
              <a:rPr lang="en-US" dirty="0" smtClean="0"/>
              <a:t>his kind of re-finding is </a:t>
            </a:r>
            <a:r>
              <a:rPr lang="en-US" dirty="0" smtClean="0"/>
              <a:t>something </a:t>
            </a:r>
            <a:r>
              <a:rPr lang="en-US" dirty="0" smtClean="0"/>
              <a:t>we’ve all done and</a:t>
            </a:r>
            <a:r>
              <a:rPr lang="en-US" baseline="0" dirty="0" smtClean="0"/>
              <a:t> that we know is very prevalent.</a:t>
            </a:r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9711FE-3F9F-4181-9A36-36753E17DE6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We conducted a study to try to understand better how people use search engines</a:t>
            </a:r>
            <a:r>
              <a:rPr lang="en-US" baseline="0" dirty="0" smtClean="0"/>
              <a:t> to re-find.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Is it all just navigational behavior, or is the</a:t>
            </a:r>
            <a:r>
              <a:rPr lang="en-US" baseline="0" dirty="0" smtClean="0"/>
              <a:t> behavior</a:t>
            </a:r>
            <a:r>
              <a:rPr lang="en-US" dirty="0" smtClean="0"/>
              <a:t> richer?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Using log analysis we looked at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dirty="0" smtClean="0"/>
              <a:t>Quantifying</a:t>
            </a:r>
            <a:r>
              <a:rPr lang="en-US" baseline="0" dirty="0" smtClean="0"/>
              <a:t> the amount of re-finding behavior, and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baseline="0" dirty="0" smtClean="0"/>
              <a:t>Understanding the types of re-finding.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We found that however we define re-finding, it is very common.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The stability of results affects</a:t>
            </a:r>
            <a:r>
              <a:rPr lang="en-US" baseline="0" dirty="0" smtClean="0"/>
              <a:t> people’s ability to re-find.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We look at ways to identify re-finding behavior so we can provide the necessary stability.</a:t>
            </a:r>
            <a:endParaRPr lang="en-US" dirty="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F25959-D590-40CF-A186-35BCDCC26AF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Re-finding is a recent topic of interest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This</a:t>
            </a:r>
            <a:r>
              <a:rPr lang="en-US" baseline="0" dirty="0" smtClean="0"/>
              <a:t> may be partly because Web re-visitation is very common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A number of Web site usage studies have found that up to 81% of all Web pages are re-visits.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Many of these re-visits happen immediately – e.g., with a back button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But there’s a heavy tail and many happen after long periods of time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One consistent finding that’s arisen from a number of laboratory and observational studies of re-finding is that people like to follow known paths to return to information.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This suggests search engines – which are commonly used to </a:t>
            </a:r>
            <a:r>
              <a:rPr lang="en-US" i="1" baseline="0" dirty="0" smtClean="0"/>
              <a:t>find </a:t>
            </a:r>
            <a:r>
              <a:rPr lang="en-US" i="0" baseline="0" dirty="0" smtClean="0"/>
              <a:t>information – are</a:t>
            </a:r>
            <a:r>
              <a:rPr lang="en-US" baseline="0" dirty="0" smtClean="0"/>
              <a:t> very likely to be used for re-finding.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For example, if you found the SIGIR Web page via a search for SIGIR 2007 before, you’re likely to do it again.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Given this, it is surprising that there hasn’t been more research in query log analysis of long term re-finding patterns in query logs.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There has been work looking at sessions – looking, for example, at how people modify their queries over time – but not at behavior by the same user over long periods of time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Mark Sanderson and Susan Dumais extended some of the work we’ve done exploring re-finding in a paper at ECIR, focusing on the temporal aspects of repeat searches, and we build on that work here to further characterize repeat searches over long periods of time.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BEFF18-DE09-4EB9-8AB0-A03F9133D17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looked at re-finding in</a:t>
            </a:r>
            <a:r>
              <a:rPr lang="en-US" baseline="0" dirty="0" smtClean="0"/>
              <a:t> Yahoo’s query logs</a:t>
            </a:r>
          </a:p>
          <a:p>
            <a:r>
              <a:rPr lang="en-US" baseline="0" dirty="0" smtClean="0"/>
              <a:t>Go over details of study methodology</a:t>
            </a:r>
          </a:p>
          <a:p>
            <a:r>
              <a:rPr lang="en-US" baseline="0" dirty="0" smtClean="0"/>
              <a:t>Perhaps throw in a sentence or two about how privacy preserving the research was</a:t>
            </a:r>
          </a:p>
          <a:p>
            <a:r>
              <a:rPr lang="en-US" baseline="0" dirty="0" smtClean="0"/>
              <a:t>Users identified via a cookie</a:t>
            </a:r>
          </a:p>
          <a:p>
            <a:pPr>
              <a:buFontTx/>
              <a:buChar char="-"/>
            </a:pPr>
            <a:r>
              <a:rPr lang="en-US" baseline="0" dirty="0" smtClean="0"/>
              <a:t>May think multiple people using the same computer are the same</a:t>
            </a:r>
          </a:p>
          <a:p>
            <a:pPr>
              <a:buFontTx/>
              <a:buChar char="-"/>
            </a:pPr>
            <a:r>
              <a:rPr lang="en-US" baseline="0" dirty="0" smtClean="0"/>
              <a:t>May miss some of an individual’s behavior (other computers, also other SEs)</a:t>
            </a:r>
          </a:p>
          <a:p>
            <a:pPr>
              <a:buFontTx/>
              <a:buNone/>
            </a:pPr>
            <a:r>
              <a:rPr lang="en-US" baseline="0" dirty="0" smtClean="0"/>
              <a:t>13060 queries collected in total – or about 150/person</a:t>
            </a:r>
          </a:p>
          <a:p>
            <a:pPr>
              <a:buFontTx/>
              <a:buNone/>
            </a:pPr>
            <a:endParaRPr lang="en-US" baseline="0" dirty="0" smtClean="0"/>
          </a:p>
          <a:p>
            <a:pPr>
              <a:buFontTx/>
              <a:buNone/>
            </a:pPr>
            <a:r>
              <a:rPr lang="en-US" baseline="0" dirty="0" smtClean="0"/>
              <a:t>Log studies are rich but lack intentionality.  We know what people did but not why.</a:t>
            </a:r>
          </a:p>
          <a:p>
            <a:pPr>
              <a:buFontTx/>
              <a:buNone/>
            </a:pPr>
            <a:r>
              <a:rPr lang="en-US" baseline="0" dirty="0" smtClean="0"/>
              <a:t>Must infer intention.</a:t>
            </a:r>
          </a:p>
          <a:p>
            <a:pPr>
              <a:buFontTx/>
              <a:buNone/>
            </a:pPr>
            <a:r>
              <a:rPr lang="en-US" baseline="0" dirty="0" smtClean="0"/>
              <a:t>We also supplemented our log analysis with a relatively large scale (119 people) user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58984-DC69-42C9-80F5-5772F9A791B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 to infer intention</a:t>
            </a:r>
          </a:p>
          <a:p>
            <a:r>
              <a:rPr lang="en-US" dirty="0" smtClean="0"/>
              <a:t>We have to approximate it based on behavior we observe in the logs.</a:t>
            </a:r>
          </a:p>
          <a:p>
            <a:r>
              <a:rPr lang="en-US" dirty="0" smtClean="0"/>
              <a:t>We look at</a:t>
            </a:r>
            <a:r>
              <a:rPr lang="en-US" baseline="0" dirty="0" smtClean="0"/>
              <a:t> what people click on</a:t>
            </a:r>
          </a:p>
          <a:p>
            <a:r>
              <a:rPr lang="en-US" baseline="0" dirty="0" smtClean="0"/>
              <a:t>And what queries they issue</a:t>
            </a:r>
          </a:p>
          <a:p>
            <a:r>
              <a:rPr lang="en-US" baseline="0" dirty="0" smtClean="0"/>
              <a:t>And hypothesize re-finding intent for those queries where people click on the same results</a:t>
            </a:r>
          </a:p>
          <a:p>
            <a:r>
              <a:rPr lang="en-US" baseline="0" dirty="0" smtClean="0"/>
              <a:t>(Perhaps give an example here.)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58984-DC69-42C9-80F5-5772F9A791B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Diving into this table a little further.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58984-DC69-42C9-80F5-5772F9A791B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see there is actually also an area where people click on the same results and different results.</a:t>
            </a:r>
            <a:r>
              <a:rPr lang="en-US" baseline="0" dirty="0" smtClean="0"/>
              <a:t>  Perhaps here they’re doing some re-finding and some new-finding.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58984-DC69-42C9-80F5-5772F9A791B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CA563-CA2E-40CB-BA6A-5E8B73091175}" type="datetimeFigureOut">
              <a:rPr lang="en-US"/>
              <a:pPr>
                <a:defRPr/>
              </a:pPr>
              <a:t>10/15/2007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97D68-42C3-4789-9E29-6FECE3620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88C0F-6F7C-4D1A-9B1C-1AF287F3C539}" type="datetimeFigureOut">
              <a:rPr lang="en-US"/>
              <a:pPr>
                <a:defRPr/>
              </a:pPr>
              <a:t>10/15/2007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AC650-C523-4B0B-A707-B106C1AAA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75994-1D51-4C47-B68F-0A03FD194720}" type="datetimeFigureOut">
              <a:rPr lang="en-US"/>
              <a:pPr>
                <a:defRPr/>
              </a:pPr>
              <a:t>10/15/2007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E14C4-4ECE-462B-B6BB-FB361D1CF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CDC9A-3EE4-4D6E-9E53-91195F51DA3B}" type="datetimeFigureOut">
              <a:rPr lang="en-US"/>
              <a:pPr>
                <a:defRPr/>
              </a:pPr>
              <a:t>10/15/2007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472CB-DB5B-4636-912C-87131B60C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48FAD-ECFB-46CA-894F-C28AB77E6359}" type="datetimeFigureOut">
              <a:rPr lang="en-US"/>
              <a:pPr>
                <a:defRPr/>
              </a:pPr>
              <a:t>10/15/2007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CD2B3-04BA-475F-9606-158494769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A2F76-8B53-4B56-AD5E-58D836637E89}" type="datetimeFigureOut">
              <a:rPr lang="en-US"/>
              <a:pPr>
                <a:defRPr/>
              </a:pPr>
              <a:t>10/15/2007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A1785-5332-4E2D-8E34-F51E1ACDD5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4AE53-42F5-4C55-852B-85104BD42537}" type="datetimeFigureOut">
              <a:rPr lang="en-US"/>
              <a:pPr>
                <a:defRPr/>
              </a:pPr>
              <a:t>10/15/2007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6AE16-F525-4902-A1CB-1CE78BA52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CA146-D4F9-49B4-BAC1-8B8AD2D4F67A}" type="datetimeFigureOut">
              <a:rPr lang="en-US"/>
              <a:pPr>
                <a:defRPr/>
              </a:pPr>
              <a:t>10/15/2007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2D72C-BB4E-4D8F-A80D-FE15D746D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BAFCA-04AC-420D-B3BA-209D9291C875}" type="datetimeFigureOut">
              <a:rPr lang="en-US"/>
              <a:pPr>
                <a:defRPr/>
              </a:pPr>
              <a:t>10/15/2007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DE758-FBEB-4BFE-BAA9-36EDE41D6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C191B-8D8A-471B-A59E-5054CC9679FC}" type="datetimeFigureOut">
              <a:rPr lang="en-US"/>
              <a:pPr>
                <a:defRPr/>
              </a:pPr>
              <a:t>10/15/2007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0983A-0330-445B-B774-93B699720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1B7F7-4C1F-471D-9DBC-E6BF573CB8D3}" type="datetimeFigureOut">
              <a:rPr lang="en-US"/>
              <a:pPr>
                <a:defRPr/>
              </a:pPr>
              <a:t>10/15/2007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8E582-7B6D-496B-AEBD-0B3876B80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A7CB5-85CD-4746-99C0-BBAB2EBEE032}" type="datetimeFigureOut">
              <a:rPr lang="en-US"/>
              <a:pPr>
                <a:defRPr/>
              </a:pPr>
              <a:t>10/15/2007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711DD-31A9-4C5C-9F7D-1C72D2137C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5BA813-7681-4C28-AD97-D0F51F1A09F9}" type="datetimeFigureOut">
              <a:rPr lang="en-US"/>
              <a:pPr>
                <a:defRPr/>
              </a:pPr>
              <a:t>10/15/2007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C16A60-5D07-496A-9083-F16CD298D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  <p:sldLayoutId id="21474836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2007.sigir.org/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://www.acm.org/sigir/0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igir2007.com/" TargetMode="External"/><Relationship Id="rId11" Type="http://schemas.openxmlformats.org/officeDocument/2006/relationships/hyperlink" Target="http://sigir.acm.org/07" TargetMode="External"/><Relationship Id="rId5" Type="http://schemas.openxmlformats.org/officeDocument/2006/relationships/hyperlink" Target="http://www.sigir07.org/" TargetMode="External"/><Relationship Id="rId10" Type="http://schemas.openxmlformats.org/officeDocument/2006/relationships/hyperlink" Target="http://www.acm.com/sigir/2007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://www.sigir2007.org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Information Re-Retrieval</a:t>
            </a:r>
            <a:br>
              <a:rPr lang="en-US" smtClean="0"/>
            </a:br>
            <a:r>
              <a:rPr lang="en-US" sz="3200" smtClean="0"/>
              <a:t>Repeat Queries in Yahoo’s Logs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Jaime Teevan (MSR), Eytan Adar (UW), Rosie Jones and Mike Potts (Yahoo)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i="1" dirty="0" smtClean="0"/>
              <a:t>Presented by Hugo Zaragoza</a:t>
            </a: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oup 23"/>
          <p:cNvGraphicFramePr>
            <a:graphicFrameLocks noGrp="1"/>
          </p:cNvGraphicFramePr>
          <p:nvPr/>
        </p:nvGraphicFramePr>
        <p:xfrm>
          <a:off x="1905000" y="1524001"/>
          <a:ext cx="6324598" cy="4699000"/>
        </p:xfrm>
        <a:graphic>
          <a:graphicData uri="http://schemas.openxmlformats.org/drawingml/2006/table">
            <a:tbl>
              <a:tblPr/>
              <a:tblGrid>
                <a:gridCol w="1447800"/>
                <a:gridCol w="1447800"/>
                <a:gridCol w="1600200"/>
                <a:gridCol w="1828798"/>
              </a:tblGrid>
              <a:tr h="2540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286000" y="863025"/>
            <a:ext cx="220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Click </a:t>
            </a:r>
            <a:r>
              <a:rPr lang="en-US" sz="1600" dirty="0"/>
              <a:t>on </a:t>
            </a:r>
            <a:r>
              <a:rPr lang="en-US" sz="1600" dirty="0" smtClean="0"/>
              <a:t>previously clicked results</a:t>
            </a:r>
            <a:r>
              <a:rPr lang="en-US" sz="1600" dirty="0"/>
              <a:t>?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6400800" y="863025"/>
            <a:ext cx="1828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Click </a:t>
            </a:r>
            <a:r>
              <a:rPr lang="en-US" sz="1600" dirty="0"/>
              <a:t>on different results?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0" y="2514600"/>
            <a:ext cx="190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Same </a:t>
            </a:r>
            <a:r>
              <a:rPr lang="en-US" sz="1600" dirty="0"/>
              <a:t>query </a:t>
            </a:r>
            <a:r>
              <a:rPr lang="en-US" sz="1600" dirty="0" smtClean="0"/>
              <a:t>issued before</a:t>
            </a:r>
            <a:r>
              <a:rPr lang="en-US" sz="1600" dirty="0"/>
              <a:t>?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152400" y="4953000"/>
            <a:ext cx="175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New </a:t>
            </a:r>
            <a:r>
              <a:rPr lang="en-US" sz="1600" dirty="0"/>
              <a:t>query?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876800" y="863025"/>
            <a:ext cx="1447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Click same and different?</a:t>
            </a:r>
            <a:endParaRPr lang="en-US" sz="1600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981200" y="1143000"/>
            <a:ext cx="2819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1 click	       &gt; 1 click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185 L -3.33333E-6 -0.0684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8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oup 23"/>
          <p:cNvGraphicFramePr>
            <a:graphicFrameLocks noGrp="1"/>
          </p:cNvGraphicFramePr>
          <p:nvPr/>
        </p:nvGraphicFramePr>
        <p:xfrm>
          <a:off x="1905000" y="1524001"/>
          <a:ext cx="6324598" cy="4699000"/>
        </p:xfrm>
        <a:graphic>
          <a:graphicData uri="http://schemas.openxmlformats.org/drawingml/2006/table">
            <a:tbl>
              <a:tblPr/>
              <a:tblGrid>
                <a:gridCol w="1447800"/>
                <a:gridCol w="1447800"/>
                <a:gridCol w="1600200"/>
                <a:gridCol w="1828798"/>
              </a:tblGrid>
              <a:tr h="2540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(24%)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(&lt;1%)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(5%)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(4%)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637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(5%)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(&lt;1%)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(5%)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7503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(57%)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286000" y="381000"/>
            <a:ext cx="220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Click </a:t>
            </a:r>
            <a:r>
              <a:rPr lang="en-US" sz="1600" dirty="0"/>
              <a:t>on </a:t>
            </a:r>
            <a:r>
              <a:rPr lang="en-US" sz="1600" dirty="0" smtClean="0"/>
              <a:t>previously clicked results</a:t>
            </a:r>
            <a:r>
              <a:rPr lang="en-US" sz="1600" dirty="0"/>
              <a:t>?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6400800" y="863025"/>
            <a:ext cx="1828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Click </a:t>
            </a:r>
            <a:r>
              <a:rPr lang="en-US" sz="1600" dirty="0"/>
              <a:t>on different results?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0" y="2514600"/>
            <a:ext cx="190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Same </a:t>
            </a:r>
            <a:r>
              <a:rPr lang="en-US" sz="1600" dirty="0"/>
              <a:t>query </a:t>
            </a:r>
            <a:r>
              <a:rPr lang="en-US" sz="1600" dirty="0" smtClean="0"/>
              <a:t>issued before</a:t>
            </a:r>
            <a:r>
              <a:rPr lang="en-US" sz="1600" dirty="0"/>
              <a:t>?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152400" y="4953000"/>
            <a:ext cx="175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New </a:t>
            </a:r>
            <a:r>
              <a:rPr lang="en-US" sz="1600" dirty="0"/>
              <a:t>query?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876800" y="863025"/>
            <a:ext cx="1447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Click same and different?</a:t>
            </a:r>
            <a:endParaRPr lang="en-US" sz="1600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981200" y="1143000"/>
            <a:ext cx="2819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1 click	       &gt; 1 click</a:t>
            </a:r>
            <a:endParaRPr lang="en-US" sz="1600" dirty="0"/>
          </a:p>
        </p:txBody>
      </p:sp>
      <p:sp>
        <p:nvSpPr>
          <p:cNvPr id="9" name="Rectangle 36"/>
          <p:cNvSpPr>
            <a:spLocks noChangeArrowheads="1"/>
          </p:cNvSpPr>
          <p:nvPr/>
        </p:nvSpPr>
        <p:spPr bwMode="auto">
          <a:xfrm>
            <a:off x="1905000" y="1524000"/>
            <a:ext cx="4495800" cy="4724400"/>
          </a:xfrm>
          <a:prstGeom prst="rect">
            <a:avLst/>
          </a:prstGeom>
          <a:noFill/>
          <a:ln w="762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877669"/>
            <a:ext cx="1219200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9900"/>
                </a:solidFill>
              </a:rPr>
              <a:t>39%</a:t>
            </a:r>
            <a:endParaRPr lang="en-US" sz="3600" dirty="0">
              <a:solidFill>
                <a:srgbClr val="FF99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05000" y="1916668"/>
            <a:ext cx="1447800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70C0"/>
                </a:solidFill>
              </a:rPr>
              <a:t>Navigational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15" name="Rectangle 36"/>
          <p:cNvSpPr>
            <a:spLocks noChangeArrowheads="1"/>
          </p:cNvSpPr>
          <p:nvPr/>
        </p:nvSpPr>
        <p:spPr bwMode="auto">
          <a:xfrm>
            <a:off x="1905000" y="1524000"/>
            <a:ext cx="1447800" cy="2514600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4267200"/>
            <a:ext cx="4419600" cy="38100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C00000"/>
                </a:solidFill>
              </a:rPr>
              <a:t>Re-finding with different query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17" name="Rectangle 36"/>
          <p:cNvSpPr>
            <a:spLocks noChangeArrowheads="1"/>
          </p:cNvSpPr>
          <p:nvPr/>
        </p:nvSpPr>
        <p:spPr bwMode="auto">
          <a:xfrm>
            <a:off x="1905000" y="4038600"/>
            <a:ext cx="4495800" cy="2209800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/>
      <p:bldP spid="14" grpId="0"/>
      <p:bldP spid="15" grpId="0" animBg="1"/>
      <p:bldP spid="16" grpId="0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Queries Change</a:t>
            </a:r>
          </a:p>
        </p:txBody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Many ways queries can change</a:t>
            </a:r>
          </a:p>
          <a:p>
            <a:pPr lvl="1"/>
            <a:r>
              <a:rPr lang="en-US" sz="2400" dirty="0" smtClean="0"/>
              <a:t>Capitalization (“new </a:t>
            </a:r>
            <a:r>
              <a:rPr lang="en-US" sz="2400" dirty="0" err="1" smtClean="0"/>
              <a:t>york</a:t>
            </a:r>
            <a:r>
              <a:rPr lang="en-US" sz="2400" dirty="0" smtClean="0"/>
              <a:t>” and “New York”)</a:t>
            </a:r>
          </a:p>
          <a:p>
            <a:pPr lvl="1"/>
            <a:r>
              <a:rPr lang="en-US" sz="2400" dirty="0" smtClean="0"/>
              <a:t>Word swap (“</a:t>
            </a:r>
            <a:r>
              <a:rPr lang="en-US" sz="2400" dirty="0" err="1" smtClean="0"/>
              <a:t>britney</a:t>
            </a:r>
            <a:r>
              <a:rPr lang="en-US" sz="2400" dirty="0" smtClean="0"/>
              <a:t> spears” and “spears </a:t>
            </a:r>
            <a:r>
              <a:rPr lang="en-US" sz="2400" dirty="0" err="1" smtClean="0"/>
              <a:t>britney</a:t>
            </a:r>
            <a:r>
              <a:rPr lang="en-US" sz="2400" dirty="0" smtClean="0"/>
              <a:t>”)</a:t>
            </a:r>
          </a:p>
          <a:p>
            <a:pPr lvl="1"/>
            <a:r>
              <a:rPr lang="en-US" sz="2400" dirty="0" smtClean="0"/>
              <a:t>Word merge (“</a:t>
            </a:r>
            <a:r>
              <a:rPr lang="en-US" sz="2400" dirty="0" err="1" smtClean="0"/>
              <a:t>walmart</a:t>
            </a:r>
            <a:r>
              <a:rPr lang="en-US" sz="2400" dirty="0" smtClean="0"/>
              <a:t>” and “</a:t>
            </a:r>
            <a:r>
              <a:rPr lang="en-US" sz="2400" dirty="0" err="1" smtClean="0"/>
              <a:t>wal</a:t>
            </a:r>
            <a:r>
              <a:rPr lang="en-US" sz="2400" dirty="0" smtClean="0"/>
              <a:t> mart”)</a:t>
            </a:r>
          </a:p>
          <a:p>
            <a:pPr lvl="1"/>
            <a:r>
              <a:rPr lang="en-US" sz="2400" dirty="0" smtClean="0"/>
              <a:t>Word removal (“orange county venues” and “orange county music venues”)</a:t>
            </a:r>
          </a:p>
          <a:p>
            <a:r>
              <a:rPr lang="en-US" sz="2800" dirty="0" smtClean="0"/>
              <a:t>17 types of change identified</a:t>
            </a:r>
          </a:p>
          <a:p>
            <a:pPr lvl="1"/>
            <a:r>
              <a:rPr lang="en-US" sz="2400" dirty="0" smtClean="0"/>
              <a:t>2049 combinations explored</a:t>
            </a:r>
          </a:p>
          <a:p>
            <a:pPr lvl="1"/>
            <a:r>
              <a:rPr lang="en-US" sz="2400" dirty="0" smtClean="0"/>
              <a:t>Log data and supplemental study</a:t>
            </a:r>
          </a:p>
          <a:p>
            <a:pPr lvl="1"/>
            <a:r>
              <a:rPr lang="en-US" sz="2400" dirty="0" smtClean="0"/>
              <a:t>Most normalizations require only one type of change</a:t>
            </a:r>
          </a:p>
          <a:p>
            <a:endParaRPr lang="en-US" sz="28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Rank Change Reduces Re-Finding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Results change rank </a:t>
            </a:r>
          </a:p>
          <a:p>
            <a:pPr eaLnBrk="1" hangingPunct="1"/>
            <a:r>
              <a:rPr lang="en-US" smtClean="0"/>
              <a:t>Change reduces probability of repeat click</a:t>
            </a:r>
          </a:p>
          <a:p>
            <a:pPr lvl="1" eaLnBrk="1" hangingPunct="1"/>
            <a:r>
              <a:rPr lang="en-US" smtClean="0"/>
              <a:t>No rank change: 88% chance</a:t>
            </a:r>
          </a:p>
          <a:p>
            <a:pPr lvl="1" eaLnBrk="1" hangingPunct="1"/>
            <a:r>
              <a:rPr lang="en-US" smtClean="0"/>
              <a:t>Rank change: 53% chance</a:t>
            </a:r>
          </a:p>
          <a:p>
            <a:pPr eaLnBrk="1" hangingPunct="1"/>
            <a:r>
              <a:rPr lang="en-US" smtClean="0"/>
              <a:t>Why?</a:t>
            </a:r>
          </a:p>
          <a:p>
            <a:pPr lvl="1" eaLnBrk="1" hangingPunct="1"/>
            <a:r>
              <a:rPr lang="en-US" smtClean="0"/>
              <a:t>Gone?</a:t>
            </a:r>
          </a:p>
          <a:p>
            <a:pPr lvl="1" eaLnBrk="1" hangingPunct="1"/>
            <a:r>
              <a:rPr lang="en-US" smtClean="0"/>
              <a:t>Not seen?</a:t>
            </a:r>
          </a:p>
          <a:p>
            <a:pPr lvl="1" eaLnBrk="1" hangingPunct="1"/>
            <a:r>
              <a:rPr lang="en-US" smtClean="0"/>
              <a:t>New results are better?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Gone?   Not Seen?   Better?</a:t>
            </a:r>
          </a:p>
        </p:txBody>
      </p:sp>
      <p:pic>
        <p:nvPicPr>
          <p:cNvPr id="30722" name="Picture 3" descr="C:\Documents and Settings\teevan\Desktop\untitled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219200"/>
            <a:ext cx="557212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2" descr="C:\Documents and Settings\teevan\Desktop\untitled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9800" y="1524000"/>
            <a:ext cx="6619875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286000" y="3962400"/>
            <a:ext cx="3276600" cy="533400"/>
          </a:xfrm>
          <a:prstGeom prst="ellipse">
            <a:avLst/>
          </a:prstGeom>
          <a:noFill/>
          <a:ln w="38100" algn="ctr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>
            <a:off x="685800" y="2819400"/>
            <a:ext cx="762000" cy="381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 flipV="1">
            <a:off x="685800" y="2819400"/>
            <a:ext cx="838200" cy="381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533400" y="4038600"/>
            <a:ext cx="1663700" cy="609600"/>
          </a:xfrm>
          <a:prstGeom prst="rect">
            <a:avLst/>
          </a:prstGeom>
          <a:solidFill>
            <a:srgbClr val="FFCC00">
              <a:alpha val="18039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2362200" y="2438400"/>
            <a:ext cx="5715000" cy="685800"/>
          </a:xfrm>
          <a:prstGeom prst="rect">
            <a:avLst/>
          </a:prstGeom>
          <a:solidFill>
            <a:srgbClr val="FFCC00">
              <a:alpha val="18039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47800" y="533400"/>
            <a:ext cx="16002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276600" y="457200"/>
            <a:ext cx="2667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019800" y="457200"/>
            <a:ext cx="20574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1371600" y="2895600"/>
            <a:ext cx="1219200" cy="1600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3" descr="C:\Documents and Settings\teevan\Desktop\untitled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5078412"/>
            <a:ext cx="1516063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0" name="Picture 2" descr="C:\Documents and Settings\teevan\Desktop\untitled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5089525"/>
            <a:ext cx="15240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Change Slows Re-Finding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3657599"/>
          </a:xfrm>
        </p:spPr>
        <p:txBody>
          <a:bodyPr/>
          <a:lstStyle/>
          <a:p>
            <a:pPr eaLnBrk="1" hangingPunct="1"/>
            <a:r>
              <a:rPr lang="en-US" dirty="0" smtClean="0"/>
              <a:t>Look at time to click as proxy for </a:t>
            </a:r>
            <a:r>
              <a:rPr lang="en-US" i="1" dirty="0" smtClean="0">
                <a:solidFill>
                  <a:schemeClr val="hlink"/>
                </a:solidFill>
              </a:rPr>
              <a:t>Ease</a:t>
            </a:r>
          </a:p>
          <a:p>
            <a:pPr eaLnBrk="1" hangingPunct="1"/>
            <a:r>
              <a:rPr lang="en-US" dirty="0" smtClean="0"/>
              <a:t>Rank change </a:t>
            </a:r>
            <a:r>
              <a:rPr lang="en-US" dirty="0" smtClean="0">
                <a:sym typeface="Wingdings" pitchFamily="2" charset="2"/>
              </a:rPr>
              <a:t> slower repeat click</a:t>
            </a:r>
          </a:p>
          <a:p>
            <a:pPr lvl="1" eaLnBrk="1" hangingPunct="1"/>
            <a:r>
              <a:rPr lang="en-US" dirty="0" smtClean="0">
                <a:sym typeface="Wingdings" pitchFamily="2" charset="2"/>
              </a:rPr>
              <a:t>Compared with initial search to click</a:t>
            </a:r>
          </a:p>
          <a:p>
            <a:pPr lvl="1" eaLnBrk="1" hangingPunct="1"/>
            <a:r>
              <a:rPr lang="en-US" dirty="0" smtClean="0">
                <a:sym typeface="Wingdings" pitchFamily="2" charset="2"/>
              </a:rPr>
              <a:t>No rank change: Re-click is faster</a:t>
            </a:r>
          </a:p>
          <a:p>
            <a:pPr lvl="1" eaLnBrk="1" hangingPunct="1"/>
            <a:r>
              <a:rPr lang="en-US" dirty="0" smtClean="0">
                <a:sym typeface="Wingdings" pitchFamily="2" charset="2"/>
              </a:rPr>
              <a:t>Rank change: Re-click is slower</a:t>
            </a:r>
          </a:p>
          <a:p>
            <a:pPr eaLnBrk="1" hangingPunct="1"/>
            <a:r>
              <a:rPr lang="en-US" dirty="0" smtClean="0">
                <a:sym typeface="Wingdings" pitchFamily="2" charset="2"/>
              </a:rPr>
              <a:t>Changes interferes and stability helps</a:t>
            </a:r>
          </a:p>
          <a:p>
            <a:pPr eaLnBrk="1" hangingPunct="1"/>
            <a:endParaRPr lang="en-US" dirty="0" smtClean="0"/>
          </a:p>
        </p:txBody>
      </p:sp>
      <p:sp>
        <p:nvSpPr>
          <p:cNvPr id="32773" name="Text Box 6"/>
          <p:cNvSpPr txBox="1">
            <a:spLocks noChangeArrowheads="1"/>
          </p:cNvSpPr>
          <p:nvPr/>
        </p:nvSpPr>
        <p:spPr bwMode="auto">
          <a:xfrm>
            <a:off x="3805238" y="5324475"/>
            <a:ext cx="609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>
                <a:latin typeface="Calibri" pitchFamily="34" charset="0"/>
                <a:sym typeface="Wingdings" pitchFamily="2" charset="2"/>
              </a:rPr>
              <a:t>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32774" name="Rectangle 8"/>
          <p:cNvSpPr>
            <a:spLocks noChangeArrowheads="1"/>
          </p:cNvSpPr>
          <p:nvPr/>
        </p:nvSpPr>
        <p:spPr bwMode="auto">
          <a:xfrm>
            <a:off x="1905000" y="5857875"/>
            <a:ext cx="1447800" cy="228600"/>
          </a:xfrm>
          <a:prstGeom prst="rect">
            <a:avLst/>
          </a:prstGeom>
          <a:solidFill>
            <a:srgbClr val="FFCC00">
              <a:alpha val="18039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2775" name="Rectangle 9"/>
          <p:cNvSpPr>
            <a:spLocks noChangeArrowheads="1"/>
          </p:cNvSpPr>
          <p:nvPr/>
        </p:nvSpPr>
        <p:spPr bwMode="auto">
          <a:xfrm>
            <a:off x="4800600" y="5248275"/>
            <a:ext cx="1447800" cy="228600"/>
          </a:xfrm>
          <a:prstGeom prst="rect">
            <a:avLst/>
          </a:prstGeom>
          <a:solidFill>
            <a:srgbClr val="FFCC00">
              <a:alpha val="18039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2776" name="Text Box 7"/>
          <p:cNvSpPr txBox="1">
            <a:spLocks noChangeArrowheads="1"/>
          </p:cNvSpPr>
          <p:nvPr/>
        </p:nvSpPr>
        <p:spPr bwMode="auto">
          <a:xfrm>
            <a:off x="5181600" y="5248275"/>
            <a:ext cx="5334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600">
                <a:solidFill>
                  <a:schemeClr val="accent2"/>
                </a:solidFill>
                <a:latin typeface="Calibri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Helping People Re-Find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Potential way to take advantage of stability</a:t>
            </a:r>
          </a:p>
          <a:p>
            <a:pPr lvl="1" eaLnBrk="1" hangingPunct="1"/>
            <a:r>
              <a:rPr lang="en-US" dirty="0" smtClean="0"/>
              <a:t>Automatically determine if the task is re-finding</a:t>
            </a:r>
          </a:p>
          <a:p>
            <a:pPr lvl="1" eaLnBrk="1" hangingPunct="1"/>
            <a:r>
              <a:rPr lang="en-US" dirty="0" smtClean="0"/>
              <a:t>Keep results consistent with expectation</a:t>
            </a:r>
          </a:p>
          <a:p>
            <a:pPr lvl="1" eaLnBrk="1" hangingPunct="1"/>
            <a:r>
              <a:rPr lang="en-US" dirty="0" smtClean="0"/>
              <a:t>Simple form of personalization</a:t>
            </a:r>
          </a:p>
          <a:p>
            <a:pPr eaLnBrk="1" hangingPunct="1"/>
            <a:r>
              <a:rPr lang="en-US" dirty="0" smtClean="0"/>
              <a:t>Can we automatically predict if a query is intended for re-finding?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Predicting the Query Target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686800" cy="5257800"/>
          </a:xfrm>
        </p:spPr>
        <p:txBody>
          <a:bodyPr/>
          <a:lstStyle/>
          <a:p>
            <a:pPr eaLnBrk="1" hangingPunct="1"/>
            <a:r>
              <a:rPr lang="en-US" dirty="0" smtClean="0"/>
              <a:t>For simple navigational queries, predict what URL will be clicked</a:t>
            </a:r>
          </a:p>
          <a:p>
            <a:pPr eaLnBrk="1" hangingPunct="1"/>
            <a:r>
              <a:rPr lang="en-US" dirty="0" smtClean="0"/>
              <a:t>For complex repeat queries, two binary classification tasks:</a:t>
            </a:r>
          </a:p>
          <a:p>
            <a:pPr lvl="1" eaLnBrk="1" hangingPunct="1"/>
            <a:r>
              <a:rPr lang="en-US" dirty="0" smtClean="0"/>
              <a:t>Will a new (never visited) result be clicked?</a:t>
            </a:r>
          </a:p>
          <a:p>
            <a:pPr lvl="1" eaLnBrk="1" hangingPunct="1"/>
            <a:r>
              <a:rPr lang="en-US" dirty="0" smtClean="0"/>
              <a:t>Will an old (previously visited) result be clicked?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Predicting Navigational Queries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686800" cy="5257800"/>
          </a:xfrm>
        </p:spPr>
        <p:txBody>
          <a:bodyPr/>
          <a:lstStyle/>
          <a:p>
            <a:pPr eaLnBrk="1" hangingPunct="1"/>
            <a:r>
              <a:rPr lang="en-US" dirty="0" smtClean="0"/>
              <a:t>Predict navigational query clicks using</a:t>
            </a:r>
          </a:p>
          <a:p>
            <a:pPr lvl="1" eaLnBrk="1" hangingPunct="1"/>
            <a:r>
              <a:rPr lang="en-US" dirty="0" smtClean="0"/>
              <a:t>Query issued twice before</a:t>
            </a:r>
          </a:p>
          <a:p>
            <a:pPr lvl="1" eaLnBrk="1" hangingPunct="1"/>
            <a:r>
              <a:rPr lang="en-US" dirty="0" smtClean="0"/>
              <a:t>Queries with the same one result clicked</a:t>
            </a:r>
          </a:p>
          <a:p>
            <a:pPr eaLnBrk="1" hangingPunct="1"/>
            <a:r>
              <a:rPr lang="en-US" dirty="0" smtClean="0"/>
              <a:t>Very effective prediction</a:t>
            </a:r>
          </a:p>
          <a:p>
            <a:pPr lvl="1" eaLnBrk="1" hangingPunct="1"/>
            <a:r>
              <a:rPr lang="en-US" dirty="0" smtClean="0"/>
              <a:t>96% accuracy: Predict one of the results clicked</a:t>
            </a:r>
          </a:p>
          <a:p>
            <a:pPr lvl="1" eaLnBrk="1" hangingPunct="1"/>
            <a:r>
              <a:rPr lang="en-US" dirty="0" smtClean="0"/>
              <a:t>95% accuracy: Predict first result clicked</a:t>
            </a:r>
          </a:p>
          <a:p>
            <a:pPr lvl="1" eaLnBrk="1" hangingPunct="1"/>
            <a:r>
              <a:rPr lang="en-US" dirty="0" smtClean="0"/>
              <a:t>94% accuracy: Predict only result clicked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Predicting More Complex Queries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686800" cy="5257800"/>
          </a:xfrm>
        </p:spPr>
        <p:txBody>
          <a:bodyPr/>
          <a:lstStyle/>
          <a:p>
            <a:pPr eaLnBrk="1" hangingPunct="1"/>
            <a:r>
              <a:rPr lang="en-US" dirty="0" smtClean="0"/>
              <a:t>Trained an SVM to identify</a:t>
            </a:r>
          </a:p>
          <a:p>
            <a:pPr lvl="1" eaLnBrk="1" hangingPunct="1"/>
            <a:r>
              <a:rPr lang="en-US" dirty="0" smtClean="0"/>
              <a:t>If a new result will be clicked</a:t>
            </a:r>
          </a:p>
          <a:p>
            <a:pPr lvl="1" eaLnBrk="1" hangingPunct="1"/>
            <a:r>
              <a:rPr lang="en-US" dirty="0" smtClean="0"/>
              <a:t>If an old result will be clicked</a:t>
            </a:r>
          </a:p>
          <a:p>
            <a:pPr eaLnBrk="1" hangingPunct="1"/>
            <a:r>
              <a:rPr lang="en-US" dirty="0" smtClean="0"/>
              <a:t>Effective features:</a:t>
            </a:r>
          </a:p>
          <a:p>
            <a:pPr lvl="1" eaLnBrk="1" hangingPunct="1"/>
            <a:r>
              <a:rPr lang="en-US" dirty="0" smtClean="0"/>
              <a:t>Number of previous searches for the same thing</a:t>
            </a:r>
          </a:p>
          <a:p>
            <a:pPr lvl="1" eaLnBrk="1" hangingPunct="1"/>
            <a:r>
              <a:rPr lang="en-US" dirty="0" smtClean="0"/>
              <a:t>Whether any or the results were clicked &gt;1 time</a:t>
            </a:r>
          </a:p>
          <a:p>
            <a:pPr lvl="1" eaLnBrk="1" hangingPunct="1"/>
            <a:r>
              <a:rPr lang="en-US" dirty="0" smtClean="0"/>
              <a:t>Number of clicks each time the query was issued</a:t>
            </a:r>
          </a:p>
          <a:p>
            <a:pPr eaLnBrk="1" hangingPunct="1"/>
            <a:r>
              <a:rPr lang="en-US" dirty="0" smtClean="0"/>
              <a:t>Accuracy around 80% for both prediction tasks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38200" y="3962400"/>
            <a:ext cx="4343400" cy="533400"/>
          </a:xfrm>
          <a:prstGeom prst="rect">
            <a:avLst/>
          </a:prstGeom>
          <a:solidFill>
            <a:srgbClr val="FFC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2819400"/>
            <a:ext cx="5257800" cy="533400"/>
          </a:xfrm>
          <a:prstGeom prst="rect">
            <a:avLst/>
          </a:prstGeom>
          <a:solidFill>
            <a:srgbClr val="FFC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What’s the URL for this year’s SIGIR?</a:t>
            </a:r>
            <a:endParaRPr lang="en-US" dirty="0"/>
          </a:p>
        </p:txBody>
      </p:sp>
      <p:pic>
        <p:nvPicPr>
          <p:cNvPr id="2050" name="Picture 2" descr="C:\Documents and Settings\teevan\Desktop\sigir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3962400"/>
            <a:ext cx="2139950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C:\Documents and Settings\teevan\Desktop\sigir404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1752600"/>
            <a:ext cx="2168525" cy="161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4"/>
          <p:cNvSpPr>
            <a:spLocks noChangeShapeType="1"/>
          </p:cNvSpPr>
          <p:nvPr/>
        </p:nvSpPr>
        <p:spPr bwMode="auto">
          <a:xfrm flipV="1">
            <a:off x="6096000" y="2971800"/>
            <a:ext cx="533400" cy="76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5181600" y="4191000"/>
            <a:ext cx="12954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hlinkClick r:id="rId5"/>
              </a:rPr>
              <a:t>http://www.sigir07.org</a:t>
            </a:r>
            <a:endParaRPr lang="en-US" dirty="0" smtClean="0"/>
          </a:p>
          <a:p>
            <a:pPr eaLnBrk="1" hangingPunct="1"/>
            <a:r>
              <a:rPr lang="en-US" dirty="0" smtClean="0">
                <a:hlinkClick r:id="rId6"/>
              </a:rPr>
              <a:t>http://www.sigir2007.com</a:t>
            </a:r>
            <a:endParaRPr lang="en-US" dirty="0" smtClean="0"/>
          </a:p>
          <a:p>
            <a:pPr eaLnBrk="1" hangingPunct="1"/>
            <a:r>
              <a:rPr lang="en-US" dirty="0" smtClean="0">
                <a:hlinkClick r:id="rId7"/>
              </a:rPr>
              <a:t>http://www.acm.org/sigir/2007</a:t>
            </a:r>
            <a:endParaRPr lang="en-US" dirty="0" smtClean="0"/>
          </a:p>
          <a:p>
            <a:pPr eaLnBrk="1" hangingPunct="1"/>
            <a:r>
              <a:rPr lang="en-US" dirty="0" smtClean="0">
                <a:hlinkClick r:id="rId8"/>
              </a:rPr>
              <a:t>http://2007.sigir.org</a:t>
            </a:r>
            <a:endParaRPr lang="en-US" dirty="0" smtClean="0"/>
          </a:p>
          <a:p>
            <a:pPr eaLnBrk="1" hangingPunct="1"/>
            <a:r>
              <a:rPr lang="en-US" dirty="0" smtClean="0">
                <a:hlinkClick r:id="rId9"/>
              </a:rPr>
              <a:t>http://www.sigir2007.org</a:t>
            </a:r>
            <a:endParaRPr lang="en-US" dirty="0" smtClean="0"/>
          </a:p>
          <a:p>
            <a:pPr eaLnBrk="1" hangingPunct="1"/>
            <a:r>
              <a:rPr lang="en-US" dirty="0" smtClean="0">
                <a:hlinkClick r:id="rId10"/>
              </a:rPr>
              <a:t>http://www.acm.com/sigir/07</a:t>
            </a:r>
            <a:endParaRPr lang="en-US" dirty="0" smtClean="0"/>
          </a:p>
          <a:p>
            <a:pPr eaLnBrk="1" hangingPunct="1"/>
            <a:r>
              <a:rPr lang="en-US" dirty="0" smtClean="0">
                <a:hlinkClick r:id="rId11"/>
              </a:rPr>
              <a:t>http://sigir.acm.org/07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Future Work</a:t>
            </a:r>
          </a:p>
        </p:txBody>
      </p:sp>
      <p:sp>
        <p:nvSpPr>
          <p:cNvPr id="41988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Experiment with different history mechanisms</a:t>
            </a:r>
          </a:p>
          <a:p>
            <a:pPr lvl="1"/>
            <a:r>
              <a:rPr lang="en-US" dirty="0" smtClean="0"/>
              <a:t>Given knowledge about re-finding intent, how do we best modify result pages?</a:t>
            </a:r>
          </a:p>
          <a:p>
            <a:r>
              <a:rPr lang="en-US" dirty="0" smtClean="0"/>
              <a:t>How to integrate new, better results?</a:t>
            </a:r>
          </a:p>
          <a:p>
            <a:r>
              <a:rPr lang="en-US" dirty="0" smtClean="0"/>
              <a:t>Contextual re-finding</a:t>
            </a:r>
          </a:p>
          <a:p>
            <a:pPr lvl="1"/>
            <a:r>
              <a:rPr lang="en-US" dirty="0" smtClean="0"/>
              <a:t>Re-finding varies by user</a:t>
            </a:r>
          </a:p>
          <a:p>
            <a:pPr lvl="1"/>
            <a:r>
              <a:rPr lang="en-US" dirty="0" smtClean="0"/>
              <a:t>Re-finding varies by time of 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Log analysis supplemented by a user study</a:t>
            </a:r>
          </a:p>
          <a:p>
            <a:r>
              <a:rPr lang="en-US" sz="2800" dirty="0" smtClean="0"/>
              <a:t>Re-finding is very common</a:t>
            </a:r>
          </a:p>
          <a:p>
            <a:pPr lvl="1"/>
            <a:r>
              <a:rPr lang="en-US" sz="2400" dirty="0" smtClean="0"/>
              <a:t>Navigational queries are particularly common</a:t>
            </a:r>
          </a:p>
          <a:p>
            <a:pPr lvl="1"/>
            <a:r>
              <a:rPr lang="en-US" sz="2400" dirty="0" smtClean="0"/>
              <a:t>Categorized potential re-finding behavior</a:t>
            </a:r>
          </a:p>
          <a:p>
            <a:pPr lvl="1"/>
            <a:r>
              <a:rPr lang="en-US" sz="2400" dirty="0" smtClean="0"/>
              <a:t>Explored ways query strings are modified</a:t>
            </a:r>
          </a:p>
          <a:p>
            <a:r>
              <a:rPr lang="en-US" sz="2800" dirty="0" smtClean="0"/>
              <a:t>Stability of result rank impacts re-finding tasks</a:t>
            </a:r>
          </a:p>
          <a:p>
            <a:r>
              <a:rPr lang="en-US" sz="2800" dirty="0" smtClean="0"/>
              <a:t>Provided a first step in the solution by automatically classifying repeat queries to identify re-finding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Thank you!</a:t>
            </a:r>
            <a:br>
              <a:rPr lang="en-US" dirty="0" smtClean="0"/>
            </a:br>
            <a:r>
              <a:rPr lang="en-US" sz="3200" dirty="0" smtClean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Jaime Teevan (MSR), Eytan Adar (UW), Rosie Jones and Mike Potts (Yahoo)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i="1" dirty="0" smtClean="0"/>
              <a:t>Presented by Hugo Zaragoza</a:t>
            </a: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Doesn’t really matter…</a:t>
            </a:r>
          </a:p>
        </p:txBody>
      </p:sp>
      <p:sp>
        <p:nvSpPr>
          <p:cNvPr id="17418" name="Rectangle 10"/>
          <p:cNvSpPr>
            <a:spLocks noGrp="1"/>
          </p:cNvSpPr>
          <p:nvPr>
            <p:ph type="body" idx="4294967295"/>
          </p:nvPr>
        </p:nvSpPr>
        <p:spPr>
          <a:xfrm>
            <a:off x="609600" y="3276600"/>
            <a:ext cx="4876800" cy="21637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Call for papers (Dec. ‘06)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Submission instructions (Jan ’07)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Response date? (Apr. ’07)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Formatting guidelines (May ’07)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Proceedings (Jun ’07)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Travel plans/registration (Jul ’07)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  <p:pic>
        <p:nvPicPr>
          <p:cNvPr id="17411" name="Picture 2" descr="C:\Documents and Settings\teevan\Desktop\untitled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133600"/>
            <a:ext cx="415131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2" descr="C:\Documents and Settings\teevan\Desktop\sigir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3962400"/>
            <a:ext cx="2139950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Line 4"/>
          <p:cNvSpPr>
            <a:spLocks noChangeShapeType="1"/>
          </p:cNvSpPr>
          <p:nvPr/>
        </p:nvSpPr>
        <p:spPr bwMode="auto">
          <a:xfrm>
            <a:off x="4114800" y="2514600"/>
            <a:ext cx="2362200" cy="2133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</a:t>
            </a:r>
          </a:p>
        </p:txBody>
      </p:sp>
      <p:sp>
        <p:nvSpPr>
          <p:cNvPr id="19458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Log analysis to:</a:t>
            </a:r>
          </a:p>
          <a:p>
            <a:pPr lvl="1" eaLnBrk="1" hangingPunct="1"/>
            <a:r>
              <a:rPr lang="en-US" dirty="0" smtClean="0"/>
              <a:t>Quantify amount of re-finding behavior</a:t>
            </a:r>
          </a:p>
          <a:p>
            <a:pPr lvl="1" eaLnBrk="1" hangingPunct="1"/>
            <a:r>
              <a:rPr lang="en-US" dirty="0" smtClean="0"/>
              <a:t>Understand types of re-finding</a:t>
            </a:r>
          </a:p>
          <a:p>
            <a:pPr eaLnBrk="1" hangingPunct="1"/>
            <a:r>
              <a:rPr lang="en-US" dirty="0" smtClean="0"/>
              <a:t>Re-finding is very common</a:t>
            </a:r>
          </a:p>
          <a:p>
            <a:pPr eaLnBrk="1" hangingPunct="1"/>
            <a:r>
              <a:rPr lang="en-US" dirty="0" smtClean="0"/>
              <a:t>Stability of results affects re-finding</a:t>
            </a:r>
          </a:p>
          <a:p>
            <a:pPr eaLnBrk="1" hangingPunct="1"/>
            <a:r>
              <a:rPr lang="en-US" dirty="0" smtClean="0"/>
              <a:t>Possible to identify re-finding behavior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Known About Re-Finding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Re-finding recent topic of interest</a:t>
            </a:r>
          </a:p>
          <a:p>
            <a:pPr eaLnBrk="1" hangingPunct="1"/>
            <a:r>
              <a:rPr lang="en-US" dirty="0" smtClean="0"/>
              <a:t>Web re-visitation common </a:t>
            </a:r>
            <a:r>
              <a:rPr lang="en-US" sz="2400" dirty="0" smtClean="0"/>
              <a:t>[Tauscher &amp; Greenberg]</a:t>
            </a:r>
          </a:p>
          <a:p>
            <a:pPr eaLnBrk="1" hangingPunct="1"/>
            <a:r>
              <a:rPr lang="en-US" dirty="0" smtClean="0"/>
              <a:t>People follow known paths for re-finding</a:t>
            </a:r>
          </a:p>
          <a:p>
            <a:pPr lvl="1" eaLnBrk="1" hangingPunct="1">
              <a:buFont typeface="Calibri" pitchFamily="34" charset="0"/>
              <a:buChar char="→"/>
            </a:pPr>
            <a:r>
              <a:rPr lang="en-US" dirty="0" smtClean="0"/>
              <a:t> Search engines likely to be used for re-finding</a:t>
            </a:r>
          </a:p>
          <a:p>
            <a:pPr eaLnBrk="1" hangingPunct="1"/>
            <a:r>
              <a:rPr lang="en-US" dirty="0" smtClean="0"/>
              <a:t>Query log analysis of re-finding</a:t>
            </a:r>
          </a:p>
          <a:p>
            <a:pPr lvl="1" eaLnBrk="1" hangingPunct="1"/>
            <a:r>
              <a:rPr lang="en-US" dirty="0" smtClean="0"/>
              <a:t>Query sessions </a:t>
            </a:r>
            <a:r>
              <a:rPr lang="en-US" sz="2400" dirty="0" smtClean="0"/>
              <a:t>[Jones &amp; Fain]</a:t>
            </a:r>
          </a:p>
          <a:p>
            <a:pPr lvl="1" eaLnBrk="1" hangingPunct="1"/>
            <a:r>
              <a:rPr lang="en-US" dirty="0" smtClean="0"/>
              <a:t>Temporal aspects </a:t>
            </a:r>
            <a:r>
              <a:rPr lang="en-US" sz="2400" dirty="0" smtClean="0"/>
              <a:t>[Sanderson &amp; Dumais]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Study Methodology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Looked for re-finding in Yahoo’s query logs</a:t>
            </a:r>
          </a:p>
          <a:p>
            <a:pPr eaLnBrk="1" hangingPunct="1"/>
            <a:r>
              <a:rPr lang="en-US" dirty="0" smtClean="0"/>
              <a:t>114 anonymous users </a:t>
            </a:r>
          </a:p>
          <a:p>
            <a:pPr lvl="1" eaLnBrk="1" hangingPunct="1"/>
            <a:r>
              <a:rPr lang="en-US" dirty="0" smtClean="0"/>
              <a:t>Tracked for a year (average activity: 97 days)</a:t>
            </a:r>
          </a:p>
          <a:p>
            <a:pPr lvl="1" eaLnBrk="1" hangingPunct="1"/>
            <a:r>
              <a:rPr lang="en-US" dirty="0" smtClean="0"/>
              <a:t>Users identified via cookie</a:t>
            </a:r>
          </a:p>
          <a:p>
            <a:pPr lvl="1" eaLnBrk="1" hangingPunct="1"/>
            <a:r>
              <a:rPr lang="en-US" dirty="0" smtClean="0"/>
              <a:t>13,060 queries and their clicks</a:t>
            </a:r>
          </a:p>
          <a:p>
            <a:pPr eaLnBrk="1" hangingPunct="1"/>
            <a:r>
              <a:rPr lang="en-US" dirty="0" smtClean="0"/>
              <a:t>Log studies rich but lack intention</a:t>
            </a:r>
          </a:p>
          <a:p>
            <a:pPr lvl="1" eaLnBrk="1" hangingPunct="1"/>
            <a:r>
              <a:rPr lang="en-US" dirty="0" smtClean="0"/>
              <a:t>Infer intention</a:t>
            </a:r>
          </a:p>
          <a:p>
            <a:pPr lvl="1" eaLnBrk="1" hangingPunct="1"/>
            <a:r>
              <a:rPr lang="en-US" dirty="0" smtClean="0"/>
              <a:t>Supplement with large user study (119 users)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Inferring Re-Finding Intent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Really hard problem</a:t>
            </a:r>
          </a:p>
          <a:p>
            <a:pPr lvl="1" eaLnBrk="1" hangingPunct="1"/>
            <a:r>
              <a:rPr lang="en-US" dirty="0" smtClean="0"/>
              <a:t>No one to ask: what were you doing?</a:t>
            </a:r>
          </a:p>
          <a:p>
            <a:pPr eaLnBrk="1" hangingPunct="1"/>
            <a:r>
              <a:rPr lang="en-US" dirty="0" smtClean="0"/>
              <a:t>But… we can make some inferences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200400" y="3505200"/>
            <a:ext cx="2209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Click on previously clicked results?</a:t>
            </a:r>
            <a:endParaRPr lang="en-US" sz="1600" dirty="0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6324600" y="3505200"/>
            <a:ext cx="198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Click on different results?</a:t>
            </a:r>
            <a:endParaRPr lang="en-US" sz="1600" dirty="0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143000" y="4419600"/>
            <a:ext cx="1905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Same query issued before?</a:t>
            </a:r>
            <a:endParaRPr lang="en-US" sz="1600" dirty="0"/>
          </a:p>
        </p:txBody>
      </p:sp>
      <p:graphicFrame>
        <p:nvGraphicFramePr>
          <p:cNvPr id="25623" name="Group 23"/>
          <p:cNvGraphicFramePr>
            <a:graphicFrameLocks noGrp="1"/>
          </p:cNvGraphicFramePr>
          <p:nvPr/>
        </p:nvGraphicFramePr>
        <p:xfrm>
          <a:off x="3048000" y="4191000"/>
          <a:ext cx="5181600" cy="2032000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990600" y="5562600"/>
            <a:ext cx="2286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New query?</a:t>
            </a:r>
            <a:endParaRPr lang="en-US" sz="1600" dirty="0"/>
          </a:p>
        </p:txBody>
      </p:sp>
      <p:graphicFrame>
        <p:nvGraphicFramePr>
          <p:cNvPr id="10" name="Group 23"/>
          <p:cNvGraphicFramePr>
            <a:graphicFrameLocks noGrp="1"/>
          </p:cNvGraphicFramePr>
          <p:nvPr/>
        </p:nvGraphicFramePr>
        <p:xfrm>
          <a:off x="3048000" y="4191000"/>
          <a:ext cx="5181600" cy="2032000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26" name="Text Box 26"/>
          <p:cNvSpPr txBox="1">
            <a:spLocks noChangeArrowheads="1"/>
          </p:cNvSpPr>
          <p:nvPr/>
        </p:nvSpPr>
        <p:spPr bwMode="auto">
          <a:xfrm rot="2087348">
            <a:off x="3352800" y="5257800"/>
            <a:ext cx="3200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99"/>
                </a:solidFill>
              </a:rPr>
              <a:t>Hypothesize </a:t>
            </a:r>
            <a:endParaRPr lang="en-US" b="1" dirty="0">
              <a:solidFill>
                <a:srgbClr val="000099"/>
              </a:solidFill>
            </a:endParaRP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99"/>
                </a:solidFill>
              </a:rPr>
              <a:t>re-finding Intent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/>
      <p:bldP spid="25608" grpId="0"/>
      <p:bldP spid="25609" grpId="0"/>
      <p:bldP spid="256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oup 23"/>
          <p:cNvGraphicFramePr>
            <a:graphicFrameLocks noGrp="1"/>
          </p:cNvGraphicFramePr>
          <p:nvPr/>
        </p:nvGraphicFramePr>
        <p:xfrm>
          <a:off x="1905000" y="1524001"/>
          <a:ext cx="6324598" cy="4699000"/>
        </p:xfrm>
        <a:graphic>
          <a:graphicData uri="http://schemas.openxmlformats.org/drawingml/2006/table">
            <a:tbl>
              <a:tblPr/>
              <a:tblGrid>
                <a:gridCol w="2895600"/>
                <a:gridCol w="3428998"/>
              </a:tblGrid>
              <a:tr h="254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200400" y="3505200"/>
            <a:ext cx="2209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Click on previously clicked results?</a:t>
            </a:r>
            <a:endParaRPr lang="en-US" sz="1600" dirty="0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6324600" y="3505200"/>
            <a:ext cx="198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Click on different results?</a:t>
            </a:r>
            <a:endParaRPr lang="en-US" sz="1600" dirty="0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143000" y="4419600"/>
            <a:ext cx="1905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Same query issued before?</a:t>
            </a:r>
            <a:endParaRPr lang="en-US" sz="1600" dirty="0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990600" y="5562600"/>
            <a:ext cx="2286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New query?</a:t>
            </a:r>
            <a:endParaRPr lang="en-US" sz="1600" dirty="0"/>
          </a:p>
        </p:txBody>
      </p:sp>
      <p:graphicFrame>
        <p:nvGraphicFramePr>
          <p:cNvPr id="25623" name="Group 23"/>
          <p:cNvGraphicFramePr>
            <a:graphicFrameLocks noGrp="1"/>
          </p:cNvGraphicFramePr>
          <p:nvPr/>
        </p:nvGraphicFramePr>
        <p:xfrm>
          <a:off x="3048000" y="4191000"/>
          <a:ext cx="5181600" cy="2032000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26" name="Text Box 26"/>
          <p:cNvSpPr txBox="1">
            <a:spLocks noChangeArrowheads="1"/>
          </p:cNvSpPr>
          <p:nvPr/>
        </p:nvSpPr>
        <p:spPr bwMode="auto">
          <a:xfrm rot="2087348">
            <a:off x="3352800" y="5257800"/>
            <a:ext cx="3200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99"/>
                </a:solidFill>
              </a:rPr>
              <a:t>Hypothesize </a:t>
            </a:r>
            <a:endParaRPr lang="en-US" b="1" dirty="0">
              <a:solidFill>
                <a:srgbClr val="000099"/>
              </a:solidFill>
            </a:endParaRP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99"/>
                </a:solidFill>
              </a:rPr>
              <a:t>re-finding Intent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286000" y="863025"/>
            <a:ext cx="220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Click </a:t>
            </a:r>
            <a:r>
              <a:rPr lang="en-US" sz="1600" dirty="0"/>
              <a:t>on </a:t>
            </a:r>
            <a:r>
              <a:rPr lang="en-US" sz="1600" dirty="0" smtClean="0"/>
              <a:t>previously clicked results</a:t>
            </a:r>
            <a:r>
              <a:rPr lang="en-US" sz="1600" dirty="0"/>
              <a:t>?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6400800" y="863025"/>
            <a:ext cx="1828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Click </a:t>
            </a:r>
            <a:r>
              <a:rPr lang="en-US" sz="1600" dirty="0"/>
              <a:t>on different results?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0" y="2514600"/>
            <a:ext cx="190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Same </a:t>
            </a:r>
            <a:r>
              <a:rPr lang="en-US" sz="1600" dirty="0"/>
              <a:t>query </a:t>
            </a:r>
            <a:r>
              <a:rPr lang="en-US" sz="1600" dirty="0" smtClean="0"/>
              <a:t>issued before</a:t>
            </a:r>
            <a:r>
              <a:rPr lang="en-US" sz="1600" dirty="0"/>
              <a:t>?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152400" y="4953000"/>
            <a:ext cx="175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New </a:t>
            </a:r>
            <a:r>
              <a:rPr lang="en-US" sz="1600" dirty="0"/>
              <a:t>query?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36994E-6 L -0.10416 -0.3863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19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58382E-6 L 0.00382 -0.3865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9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56069E-6 L -0.12917 -0.2753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-13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08092E-6 L -0.11666 -0.091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" y="-4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4" grpId="1"/>
      <p:bldP spid="25605" grpId="0"/>
      <p:bldP spid="25605" grpId="1"/>
      <p:bldP spid="25608" grpId="0"/>
      <p:bldP spid="25608" grpId="1"/>
      <p:bldP spid="25609" grpId="0"/>
      <p:bldP spid="25609" grpId="1"/>
      <p:bldP spid="25626" grpId="0"/>
      <p:bldP spid="14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oup 23"/>
          <p:cNvGraphicFramePr>
            <a:graphicFrameLocks noGrp="1"/>
          </p:cNvGraphicFramePr>
          <p:nvPr/>
        </p:nvGraphicFramePr>
        <p:xfrm>
          <a:off x="1905000" y="1524001"/>
          <a:ext cx="6324598" cy="4699000"/>
        </p:xfrm>
        <a:graphic>
          <a:graphicData uri="http://schemas.openxmlformats.org/drawingml/2006/table">
            <a:tbl>
              <a:tblPr/>
              <a:tblGrid>
                <a:gridCol w="2895600"/>
                <a:gridCol w="1600200"/>
                <a:gridCol w="1828798"/>
              </a:tblGrid>
              <a:tr h="254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286000" y="863025"/>
            <a:ext cx="220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Click </a:t>
            </a:r>
            <a:r>
              <a:rPr lang="en-US" sz="1600" dirty="0"/>
              <a:t>on </a:t>
            </a:r>
            <a:r>
              <a:rPr lang="en-US" sz="1600" dirty="0" smtClean="0"/>
              <a:t>previously clicked results</a:t>
            </a:r>
            <a:r>
              <a:rPr lang="en-US" sz="1600" dirty="0"/>
              <a:t>?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6400800" y="863025"/>
            <a:ext cx="1828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Click </a:t>
            </a:r>
            <a:r>
              <a:rPr lang="en-US" sz="1600" dirty="0"/>
              <a:t>on different results?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0" y="2514600"/>
            <a:ext cx="190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Same </a:t>
            </a:r>
            <a:r>
              <a:rPr lang="en-US" sz="1600" dirty="0"/>
              <a:t>query </a:t>
            </a:r>
            <a:r>
              <a:rPr lang="en-US" sz="1600" dirty="0" smtClean="0"/>
              <a:t>issued before</a:t>
            </a:r>
            <a:r>
              <a:rPr lang="en-US" sz="1600" dirty="0"/>
              <a:t>?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152400" y="4953000"/>
            <a:ext cx="175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New </a:t>
            </a:r>
            <a:r>
              <a:rPr lang="en-US" sz="1600" dirty="0"/>
              <a:t>query?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876800" y="863025"/>
            <a:ext cx="1447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Click same and different?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426</TotalTime>
  <Words>2356</Words>
  <Application>Microsoft Office PowerPoint</Application>
  <PresentationFormat>On-screen Show (4:3)</PresentationFormat>
  <Paragraphs>282</Paragraphs>
  <Slides>22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Information Re-Retrieval Repeat Queries in Yahoo’s Logs</vt:lpstr>
      <vt:lpstr>What’s the URL for this year’s SIGIR?</vt:lpstr>
      <vt:lpstr>Doesn’t really matter…</vt:lpstr>
      <vt:lpstr>Overview</vt:lpstr>
      <vt:lpstr>What Is Known About Re-Finding</vt:lpstr>
      <vt:lpstr>Study Methodology</vt:lpstr>
      <vt:lpstr>Inferring Re-Finding Intent</vt:lpstr>
      <vt:lpstr>Slide 8</vt:lpstr>
      <vt:lpstr>Slide 9</vt:lpstr>
      <vt:lpstr>Slide 10</vt:lpstr>
      <vt:lpstr>Slide 11</vt:lpstr>
      <vt:lpstr>How Queries Change</vt:lpstr>
      <vt:lpstr>Rank Change Reduces Re-Finding</vt:lpstr>
      <vt:lpstr>Gone?   Not Seen?   Better?</vt:lpstr>
      <vt:lpstr>Change Slows Re-Finding</vt:lpstr>
      <vt:lpstr>Helping People Re-Find</vt:lpstr>
      <vt:lpstr>Predicting the Query Target</vt:lpstr>
      <vt:lpstr>Predicting Navigational Queries</vt:lpstr>
      <vt:lpstr>Predicting More Complex Queries</vt:lpstr>
      <vt:lpstr>Future Work</vt:lpstr>
      <vt:lpstr>Summary</vt:lpstr>
      <vt:lpstr>Thank you! Questions?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Re-Retrieval Repeat Queries in Yahoo’s Logs</dc:title>
  <dc:creator>Jaime Teevan</dc:creator>
  <cp:lastModifiedBy>Jaime Teevan</cp:lastModifiedBy>
  <cp:revision>53</cp:revision>
  <dcterms:created xsi:type="dcterms:W3CDTF">2007-07-17T22:03:58Z</dcterms:created>
  <dcterms:modified xsi:type="dcterms:W3CDTF">2007-10-15T23:56:41Z</dcterms:modified>
</cp:coreProperties>
</file>