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3" r:id="rId4"/>
    <p:sldId id="264" r:id="rId5"/>
    <p:sldId id="270" r:id="rId6"/>
    <p:sldId id="269" r:id="rId7"/>
    <p:sldId id="265" r:id="rId8"/>
    <p:sldId id="279" r:id="rId9"/>
    <p:sldId id="278" r:id="rId10"/>
    <p:sldId id="258" r:id="rId11"/>
    <p:sldId id="273" r:id="rId12"/>
    <p:sldId id="274" r:id="rId13"/>
    <p:sldId id="275" r:id="rId14"/>
    <p:sldId id="267" r:id="rId15"/>
    <p:sldId id="276" r:id="rId16"/>
    <p:sldId id="268" r:id="rId17"/>
    <p:sldId id="28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929"/>
    <a:srgbClr val="FF3333"/>
    <a:srgbClr val="FF5757"/>
    <a:srgbClr val="FF8F8F"/>
    <a:srgbClr val="F20000"/>
    <a:srgbClr val="FFC9C9"/>
    <a:srgbClr val="777777"/>
    <a:srgbClr val="FFE5E5"/>
    <a:srgbClr val="FFA3A3"/>
    <a:srgbClr val="FFD5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7876" autoAdjust="0"/>
  </p:normalViewPr>
  <p:slideViewPr>
    <p:cSldViewPr>
      <p:cViewPr varScale="1">
        <p:scale>
          <a:sx n="88" d="100"/>
          <a:sy n="88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Implicit</c:v>
                </c:pt>
              </c:strCache>
            </c:strRef>
          </c:tx>
          <c:spPr>
            <a:ln w="28575">
              <a:noFill/>
            </a:ln>
            <a:effectLst/>
          </c:spPr>
          <c:marker>
            <c:symbol val="circle"/>
            <c:size val="11"/>
            <c:spPr>
              <a:effectLst/>
            </c:spPr>
          </c:marker>
          <c:trendline>
            <c:spPr>
              <a:ln w="15875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rendlineType val="linear"/>
          </c:trendline>
          <c:xVal>
            <c:numRef>
              <c:f>Sheet1!$A$2:$A$12</c:f>
              <c:numCache>
                <c:formatCode>General</c:formatCode>
                <c:ptCount val="11"/>
                <c:pt idx="0">
                  <c:v>0.71991696097202917</c:v>
                </c:pt>
                <c:pt idx="1">
                  <c:v>0.72091709554323302</c:v>
                </c:pt>
                <c:pt idx="2">
                  <c:v>0.73650964058354995</c:v>
                </c:pt>
                <c:pt idx="3">
                  <c:v>0.85604832358074745</c:v>
                </c:pt>
                <c:pt idx="4">
                  <c:v>0.87616034429650302</c:v>
                </c:pt>
                <c:pt idx="5">
                  <c:v>0.87786260640635505</c:v>
                </c:pt>
                <c:pt idx="6">
                  <c:v>0.89781527792752636</c:v>
                </c:pt>
                <c:pt idx="7">
                  <c:v>0.90515224450080001</c:v>
                </c:pt>
                <c:pt idx="8">
                  <c:v>0.92515206023227559</c:v>
                </c:pt>
                <c:pt idx="9">
                  <c:v>0.93885659292195056</c:v>
                </c:pt>
                <c:pt idx="10">
                  <c:v>0.95076773849272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0.76305925821414089</c:v>
                </c:pt>
                <c:pt idx="2">
                  <c:v>0.78387900676167432</c:v>
                </c:pt>
                <c:pt idx="3">
                  <c:v>0.87633891929820262</c:v>
                </c:pt>
                <c:pt idx="4">
                  <c:v>0.76321456740946303</c:v>
                </c:pt>
                <c:pt idx="6">
                  <c:v>0.86390529526933346</c:v>
                </c:pt>
                <c:pt idx="7">
                  <c:v>1</c:v>
                </c:pt>
                <c:pt idx="8">
                  <c:v>0.923340469662842</c:v>
                </c:pt>
                <c:pt idx="9">
                  <c:v>0.9848479850165075</c:v>
                </c:pt>
                <c:pt idx="10">
                  <c:v>0.96233950203584062</c:v>
                </c:pt>
              </c:numCache>
            </c:numRef>
          </c:yVal>
        </c:ser>
        <c:axId val="51301376"/>
        <c:axId val="60109184"/>
      </c:scatterChart>
      <c:valAx>
        <c:axId val="51301376"/>
        <c:scaling>
          <c:orientation val="minMax"/>
          <c:max val="1"/>
          <c:min val="0.7000000000000006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Explicit Ambiguity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0109184"/>
        <c:crosses val="autoZero"/>
        <c:crossBetween val="midCat"/>
        <c:majorUnit val="0.1"/>
      </c:valAx>
      <c:valAx>
        <c:axId val="60109184"/>
        <c:scaling>
          <c:orientation val="minMax"/>
          <c:max val="1"/>
          <c:min val="0.7000000000000006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Implicit Ambiguity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1301376"/>
        <c:crosses val="autoZero"/>
        <c:crossBetween val="midCat"/>
        <c:majorUnit val="0.1"/>
      </c:valAx>
      <c:spPr>
        <a:ln>
          <a:solidFill>
            <a:schemeClr val="tx1"/>
          </a:solidFill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A5E74-BB6A-4906-A725-F5BB3C5B499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65D618-F3E2-4594-9CD5-D8C3FB35EF9B}">
      <dgm:prSet phldrT="[Text]"/>
      <dgm:spPr/>
      <dgm:t>
        <a:bodyPr/>
        <a:lstStyle/>
        <a:p>
          <a:r>
            <a:rPr lang="en-US" dirty="0" smtClean="0"/>
            <a:t>URL </a:t>
          </a:r>
          <a:endParaRPr lang="en-US" dirty="0"/>
        </a:p>
      </dgm:t>
    </dgm:pt>
    <dgm:pt modelId="{014E1FBB-DB8C-4E77-B49D-0489B50E71A9}" type="parTrans" cxnId="{A512C8E3-E51B-42DD-AF3E-4DA22A707D74}">
      <dgm:prSet/>
      <dgm:spPr/>
      <dgm:t>
        <a:bodyPr/>
        <a:lstStyle/>
        <a:p>
          <a:endParaRPr lang="en-US"/>
        </a:p>
      </dgm:t>
    </dgm:pt>
    <dgm:pt modelId="{66EE67CD-84A1-4440-BD31-7CDD2DA78083}" type="sibTrans" cxnId="{A512C8E3-E51B-42DD-AF3E-4DA22A707D74}">
      <dgm:prSet/>
      <dgm:spPr/>
      <dgm:t>
        <a:bodyPr/>
        <a:lstStyle/>
        <a:p>
          <a:endParaRPr lang="en-US"/>
        </a:p>
      </dgm:t>
    </dgm:pt>
    <dgm:pt modelId="{B775B30E-E258-451F-B7F2-AC63359BA5DB}">
      <dgm:prSet phldrT="[Text]"/>
      <dgm:spPr>
        <a:solidFill>
          <a:srgbClr val="FF8F8F"/>
        </a:solidFill>
      </dgm:spPr>
      <dgm:t>
        <a:bodyPr/>
        <a:lstStyle/>
        <a:p>
          <a:r>
            <a:rPr lang="en-US" dirty="0" smtClean="0"/>
            <a:t>Very Low</a:t>
          </a:r>
          <a:endParaRPr lang="en-US" dirty="0"/>
        </a:p>
      </dgm:t>
    </dgm:pt>
    <dgm:pt modelId="{AC39379C-51F1-4A6E-98D1-F57D6C42C9FF}" type="parTrans" cxnId="{DA2B8455-3C97-4A46-B017-B8302792673D}">
      <dgm:prSet/>
      <dgm:spPr/>
      <dgm:t>
        <a:bodyPr/>
        <a:lstStyle/>
        <a:p>
          <a:endParaRPr lang="en-US"/>
        </a:p>
      </dgm:t>
    </dgm:pt>
    <dgm:pt modelId="{60C4E4AA-6976-4F02-B215-AB1F8D3CEEEB}" type="sibTrans" cxnId="{DA2B8455-3C97-4A46-B017-B8302792673D}">
      <dgm:prSet/>
      <dgm:spPr/>
      <dgm:t>
        <a:bodyPr/>
        <a:lstStyle/>
        <a:p>
          <a:endParaRPr lang="en-US"/>
        </a:p>
      </dgm:t>
    </dgm:pt>
    <dgm:pt modelId="{9435EAE8-F319-4F6A-ABD2-B007CB44A0EE}">
      <dgm:prSet phldrT="[Text]"/>
      <dgm:spPr/>
      <dgm:t>
        <a:bodyPr/>
        <a:lstStyle/>
        <a:p>
          <a:r>
            <a:rPr lang="en-US" dirty="0" smtClean="0"/>
            <a:t>Ads</a:t>
          </a:r>
          <a:endParaRPr lang="en-US" dirty="0"/>
        </a:p>
      </dgm:t>
    </dgm:pt>
    <dgm:pt modelId="{56787FB0-ECF2-42AC-BB8D-3C618BD38783}" type="parTrans" cxnId="{A7C1999A-A6B6-4159-B639-E133B5B8BD3E}">
      <dgm:prSet/>
      <dgm:spPr/>
      <dgm:t>
        <a:bodyPr/>
        <a:lstStyle/>
        <a:p>
          <a:endParaRPr lang="en-US"/>
        </a:p>
      </dgm:t>
    </dgm:pt>
    <dgm:pt modelId="{8F04F19E-20E9-45C5-8551-4137A4132CD5}" type="sibTrans" cxnId="{A7C1999A-A6B6-4159-B639-E133B5B8BD3E}">
      <dgm:prSet/>
      <dgm:spPr/>
      <dgm:t>
        <a:bodyPr/>
        <a:lstStyle/>
        <a:p>
          <a:endParaRPr lang="en-US"/>
        </a:p>
      </dgm:t>
    </dgm:pt>
    <dgm:pt modelId="{D477134C-0653-416D-986D-1EFEA175E0C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High</a:t>
          </a:r>
          <a:endParaRPr lang="en-US" dirty="0"/>
        </a:p>
      </dgm:t>
    </dgm:pt>
    <dgm:pt modelId="{F80E112D-F8D2-4658-B0E5-657375F8070B}" type="parTrans" cxnId="{431CCA0E-1E33-4DFD-AD2B-3486CB66D77F}">
      <dgm:prSet/>
      <dgm:spPr/>
      <dgm:t>
        <a:bodyPr/>
        <a:lstStyle/>
        <a:p>
          <a:endParaRPr lang="en-US"/>
        </a:p>
      </dgm:t>
    </dgm:pt>
    <dgm:pt modelId="{B5E4E36C-BF03-4DC9-8892-B1AD3643C9A3}" type="sibTrans" cxnId="{431CCA0E-1E33-4DFD-AD2B-3486CB66D77F}">
      <dgm:prSet/>
      <dgm:spPr/>
      <dgm:t>
        <a:bodyPr/>
        <a:lstStyle/>
        <a:p>
          <a:endParaRPr lang="en-US"/>
        </a:p>
      </dgm:t>
    </dgm:pt>
    <dgm:pt modelId="{EF514757-7CE1-4B02-A244-0A5CEE222224}">
      <dgm:prSet phldrT="[Text]"/>
      <dgm:spPr/>
      <dgm:t>
        <a:bodyPr/>
        <a:lstStyle/>
        <a:p>
          <a:r>
            <a:rPr lang="en-US" dirty="0" smtClean="0"/>
            <a:t>Length</a:t>
          </a:r>
          <a:endParaRPr lang="en-US" dirty="0"/>
        </a:p>
      </dgm:t>
    </dgm:pt>
    <dgm:pt modelId="{6007080A-D391-46CE-A903-FD7F2C2CAFE7}" type="parTrans" cxnId="{E2901514-9CDC-445E-9758-009351514E33}">
      <dgm:prSet/>
      <dgm:spPr/>
      <dgm:t>
        <a:bodyPr/>
        <a:lstStyle/>
        <a:p>
          <a:endParaRPr lang="en-US"/>
        </a:p>
      </dgm:t>
    </dgm:pt>
    <dgm:pt modelId="{2FE6344F-6782-427E-A859-4627A502F538}" type="sibTrans" cxnId="{E2901514-9CDC-445E-9758-009351514E33}">
      <dgm:prSet/>
      <dgm:spPr/>
      <dgm:t>
        <a:bodyPr/>
        <a:lstStyle/>
        <a:p>
          <a:endParaRPr lang="en-US"/>
        </a:p>
      </dgm:t>
    </dgm:pt>
    <dgm:pt modelId="{3F4153C9-889F-465C-A9B1-42CF25C8AE82}">
      <dgm:prSet phldrT="[Text]"/>
      <dgm:spPr>
        <a:solidFill>
          <a:srgbClr val="FF5757"/>
        </a:solidFill>
      </dgm:spPr>
      <dgm:t>
        <a:bodyPr/>
        <a:lstStyle/>
        <a:p>
          <a:r>
            <a:rPr lang="en-US" dirty="0" smtClean="0"/>
            <a:t>Low</a:t>
          </a:r>
          <a:endParaRPr lang="en-US" dirty="0"/>
        </a:p>
      </dgm:t>
    </dgm:pt>
    <dgm:pt modelId="{67473358-DCF1-472A-936C-D2B1986D5033}" type="parTrans" cxnId="{8DBE0EBB-73D4-42D4-ADB7-4D37275D31A0}">
      <dgm:prSet/>
      <dgm:spPr/>
      <dgm:t>
        <a:bodyPr/>
        <a:lstStyle/>
        <a:p>
          <a:endParaRPr lang="en-US"/>
        </a:p>
      </dgm:t>
    </dgm:pt>
    <dgm:pt modelId="{F82305A5-85D2-4880-A2DD-BA8CCE5B6776}" type="sibTrans" cxnId="{8DBE0EBB-73D4-42D4-ADB7-4D37275D31A0}">
      <dgm:prSet/>
      <dgm:spPr/>
      <dgm:t>
        <a:bodyPr/>
        <a:lstStyle/>
        <a:p>
          <a:endParaRPr lang="en-US"/>
        </a:p>
      </dgm:t>
    </dgm:pt>
    <dgm:pt modelId="{AE2AEC70-9189-44C4-BD4C-E922C099F9F1}">
      <dgm:prSet phldrT="[Text]"/>
      <dgm:spPr>
        <a:solidFill>
          <a:srgbClr val="FF2929"/>
        </a:solidFill>
      </dgm:spPr>
      <dgm:t>
        <a:bodyPr/>
        <a:lstStyle/>
        <a:p>
          <a:r>
            <a:rPr lang="en-US" dirty="0" smtClean="0"/>
            <a:t>Medium</a:t>
          </a:r>
          <a:endParaRPr lang="en-US" dirty="0"/>
        </a:p>
      </dgm:t>
    </dgm:pt>
    <dgm:pt modelId="{295BE08A-CD8D-4A3E-92C6-A443734762BC}" type="parTrans" cxnId="{97AFAD3B-8A7E-4A61-8520-915C394FC8A0}">
      <dgm:prSet/>
      <dgm:spPr/>
      <dgm:t>
        <a:bodyPr/>
        <a:lstStyle/>
        <a:p>
          <a:endParaRPr lang="en-US"/>
        </a:p>
      </dgm:t>
    </dgm:pt>
    <dgm:pt modelId="{708C8ACB-5A42-44A3-A573-FA7A226A5462}" type="sibTrans" cxnId="{97AFAD3B-8A7E-4A61-8520-915C394FC8A0}">
      <dgm:prSet/>
      <dgm:spPr/>
      <dgm:t>
        <a:bodyPr/>
        <a:lstStyle/>
        <a:p>
          <a:endParaRPr lang="en-US"/>
        </a:p>
      </dgm:t>
    </dgm:pt>
    <dgm:pt modelId="{5901D4AB-0CF7-416E-B4C5-9CB1A74E6A85}" type="pres">
      <dgm:prSet presAssocID="{503A5E74-BB6A-4906-A725-F5BB3C5B49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6DA6E-68CB-4749-B8B2-3BA4E558FBFA}" type="pres">
      <dgm:prSet presAssocID="{4B65D618-F3E2-4594-9CD5-D8C3FB35EF9B}" presName="root1" presStyleCnt="0"/>
      <dgm:spPr/>
    </dgm:pt>
    <dgm:pt modelId="{89B4F0CE-F3D2-4192-B025-1E2EC61F0FB6}" type="pres">
      <dgm:prSet presAssocID="{4B65D618-F3E2-4594-9CD5-D8C3FB35EF9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F8D115-3289-43B9-B450-EAFC25DA4F72}" type="pres">
      <dgm:prSet presAssocID="{4B65D618-F3E2-4594-9CD5-D8C3FB35EF9B}" presName="level2hierChild" presStyleCnt="0"/>
      <dgm:spPr/>
    </dgm:pt>
    <dgm:pt modelId="{A5A0ABA9-BAC2-483E-B97E-FB6A64428681}" type="pres">
      <dgm:prSet presAssocID="{AC39379C-51F1-4A6E-98D1-F57D6C42C9F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49A88E7-228D-468C-99F4-6382F417DE49}" type="pres">
      <dgm:prSet presAssocID="{AC39379C-51F1-4A6E-98D1-F57D6C42C9F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4992808-F7A0-44B8-9BCF-A9DFE1CC599C}" type="pres">
      <dgm:prSet presAssocID="{B775B30E-E258-451F-B7F2-AC63359BA5DB}" presName="root2" presStyleCnt="0"/>
      <dgm:spPr/>
    </dgm:pt>
    <dgm:pt modelId="{BDD91B86-B46C-4689-9793-0341E1A3CE4E}" type="pres">
      <dgm:prSet presAssocID="{B775B30E-E258-451F-B7F2-AC63359BA5D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BFE862-D715-44FB-9A6C-E813D1432CAA}" type="pres">
      <dgm:prSet presAssocID="{B775B30E-E258-451F-B7F2-AC63359BA5DB}" presName="level3hierChild" presStyleCnt="0"/>
      <dgm:spPr/>
    </dgm:pt>
    <dgm:pt modelId="{BC467FAE-55B0-49EB-8B2C-9050782C7341}" type="pres">
      <dgm:prSet presAssocID="{56787FB0-ECF2-42AC-BB8D-3C618BD3878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6D6B3C7-40A0-4B3C-A374-6A94F1E28EA0}" type="pres">
      <dgm:prSet presAssocID="{56787FB0-ECF2-42AC-BB8D-3C618BD3878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9AB09B2-E03F-4319-8B85-71C57E76A668}" type="pres">
      <dgm:prSet presAssocID="{9435EAE8-F319-4F6A-ABD2-B007CB44A0EE}" presName="root2" presStyleCnt="0"/>
      <dgm:spPr/>
    </dgm:pt>
    <dgm:pt modelId="{0DFEA030-9880-402D-8408-4CA48B4F9699}" type="pres">
      <dgm:prSet presAssocID="{9435EAE8-F319-4F6A-ABD2-B007CB44A0E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917812-A1DF-4AA4-BB1D-E49AA283C86B}" type="pres">
      <dgm:prSet presAssocID="{9435EAE8-F319-4F6A-ABD2-B007CB44A0EE}" presName="level3hierChild" presStyleCnt="0"/>
      <dgm:spPr/>
    </dgm:pt>
    <dgm:pt modelId="{2D0AB716-F741-4278-9412-117BB81587A7}" type="pres">
      <dgm:prSet presAssocID="{F80E112D-F8D2-4658-B0E5-657375F8070B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6CB75424-1B8C-4C12-AA57-F4064782FC58}" type="pres">
      <dgm:prSet presAssocID="{F80E112D-F8D2-4658-B0E5-657375F8070B}" presName="connTx" presStyleLbl="parChTrans1D3" presStyleIdx="0" presStyleCnt="2"/>
      <dgm:spPr/>
      <dgm:t>
        <a:bodyPr/>
        <a:lstStyle/>
        <a:p>
          <a:endParaRPr lang="en-US"/>
        </a:p>
      </dgm:t>
    </dgm:pt>
    <dgm:pt modelId="{20D58AEA-2DCE-44FE-BED7-0573491B4FB7}" type="pres">
      <dgm:prSet presAssocID="{D477134C-0653-416D-986D-1EFEA175E0C1}" presName="root2" presStyleCnt="0"/>
      <dgm:spPr/>
    </dgm:pt>
    <dgm:pt modelId="{EB2B2E93-1279-4DFE-971D-74F5BBCED46B}" type="pres">
      <dgm:prSet presAssocID="{D477134C-0653-416D-986D-1EFEA175E0C1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EC675D-F2EF-42C4-816F-1E5A6F9A563C}" type="pres">
      <dgm:prSet presAssocID="{D477134C-0653-416D-986D-1EFEA175E0C1}" presName="level3hierChild" presStyleCnt="0"/>
      <dgm:spPr/>
    </dgm:pt>
    <dgm:pt modelId="{B94675C3-CBEA-43EA-B3D4-0F23CD3CF25A}" type="pres">
      <dgm:prSet presAssocID="{6007080A-D391-46CE-A903-FD7F2C2CAFE7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7D0B4E4C-337E-4303-8D51-077FC97C30F9}" type="pres">
      <dgm:prSet presAssocID="{6007080A-D391-46CE-A903-FD7F2C2CAFE7}" presName="connTx" presStyleLbl="parChTrans1D3" presStyleIdx="1" presStyleCnt="2"/>
      <dgm:spPr/>
      <dgm:t>
        <a:bodyPr/>
        <a:lstStyle/>
        <a:p>
          <a:endParaRPr lang="en-US"/>
        </a:p>
      </dgm:t>
    </dgm:pt>
    <dgm:pt modelId="{9042AF0F-EC02-48DE-835D-713C3FB86904}" type="pres">
      <dgm:prSet presAssocID="{EF514757-7CE1-4B02-A244-0A5CEE222224}" presName="root2" presStyleCnt="0"/>
      <dgm:spPr/>
    </dgm:pt>
    <dgm:pt modelId="{4AA47624-B15E-4E96-A2B4-D91992160A07}" type="pres">
      <dgm:prSet presAssocID="{EF514757-7CE1-4B02-A244-0A5CEE222224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BB7E44-71C5-4238-B485-7C86AFA17084}" type="pres">
      <dgm:prSet presAssocID="{EF514757-7CE1-4B02-A244-0A5CEE222224}" presName="level3hierChild" presStyleCnt="0"/>
      <dgm:spPr/>
    </dgm:pt>
    <dgm:pt modelId="{BDD90ABD-D3AD-4983-8E4C-F39E8D5A0426}" type="pres">
      <dgm:prSet presAssocID="{67473358-DCF1-472A-936C-D2B1986D5033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A32CC5BA-6310-4EF6-8AD9-6C6FC059F16D}" type="pres">
      <dgm:prSet presAssocID="{67473358-DCF1-472A-936C-D2B1986D5033}" presName="connTx" presStyleLbl="parChTrans1D4" presStyleIdx="0" presStyleCnt="2"/>
      <dgm:spPr/>
      <dgm:t>
        <a:bodyPr/>
        <a:lstStyle/>
        <a:p>
          <a:endParaRPr lang="en-US"/>
        </a:p>
      </dgm:t>
    </dgm:pt>
    <dgm:pt modelId="{D5E1386F-0BC5-4583-9024-C4778DDA0A21}" type="pres">
      <dgm:prSet presAssocID="{3F4153C9-889F-465C-A9B1-42CF25C8AE82}" presName="root2" presStyleCnt="0"/>
      <dgm:spPr/>
    </dgm:pt>
    <dgm:pt modelId="{83784BBD-085E-46A5-8477-62FF4BFAFE4B}" type="pres">
      <dgm:prSet presAssocID="{3F4153C9-889F-465C-A9B1-42CF25C8AE82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5F406D-C3B0-423A-8802-17CA6DBFC86B}" type="pres">
      <dgm:prSet presAssocID="{3F4153C9-889F-465C-A9B1-42CF25C8AE82}" presName="level3hierChild" presStyleCnt="0"/>
      <dgm:spPr/>
    </dgm:pt>
    <dgm:pt modelId="{16F49731-B821-49E5-8323-ECA6BC9358F6}" type="pres">
      <dgm:prSet presAssocID="{295BE08A-CD8D-4A3E-92C6-A443734762BC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7CA5E4E4-026F-43E7-A483-7E7743DEEEB3}" type="pres">
      <dgm:prSet presAssocID="{295BE08A-CD8D-4A3E-92C6-A443734762BC}" presName="connTx" presStyleLbl="parChTrans1D4" presStyleIdx="1" presStyleCnt="2"/>
      <dgm:spPr/>
      <dgm:t>
        <a:bodyPr/>
        <a:lstStyle/>
        <a:p>
          <a:endParaRPr lang="en-US"/>
        </a:p>
      </dgm:t>
    </dgm:pt>
    <dgm:pt modelId="{8A182227-B133-4C9A-B6E4-84F03C01D322}" type="pres">
      <dgm:prSet presAssocID="{AE2AEC70-9189-44C4-BD4C-E922C099F9F1}" presName="root2" presStyleCnt="0"/>
      <dgm:spPr/>
    </dgm:pt>
    <dgm:pt modelId="{CFBE0D70-1273-45D8-82DF-8B54BE1033F4}" type="pres">
      <dgm:prSet presAssocID="{AE2AEC70-9189-44C4-BD4C-E922C099F9F1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16F6CD-2000-434E-913D-D30AC7F23404}" type="pres">
      <dgm:prSet presAssocID="{AE2AEC70-9189-44C4-BD4C-E922C099F9F1}" presName="level3hierChild" presStyleCnt="0"/>
      <dgm:spPr/>
    </dgm:pt>
  </dgm:ptLst>
  <dgm:cxnLst>
    <dgm:cxn modelId="{A7C1999A-A6B6-4159-B639-E133B5B8BD3E}" srcId="{4B65D618-F3E2-4594-9CD5-D8C3FB35EF9B}" destId="{9435EAE8-F319-4F6A-ABD2-B007CB44A0EE}" srcOrd="1" destOrd="0" parTransId="{56787FB0-ECF2-42AC-BB8D-3C618BD38783}" sibTransId="{8F04F19E-20E9-45C5-8551-4137A4132CD5}"/>
    <dgm:cxn modelId="{BE7BC59B-7982-4F5D-B105-93B78E6FEFC7}" type="presOf" srcId="{295BE08A-CD8D-4A3E-92C6-A443734762BC}" destId="{7CA5E4E4-026F-43E7-A483-7E7743DEEEB3}" srcOrd="1" destOrd="0" presId="urn:microsoft.com/office/officeart/2005/8/layout/hierarchy2"/>
    <dgm:cxn modelId="{DA2B8455-3C97-4A46-B017-B8302792673D}" srcId="{4B65D618-F3E2-4594-9CD5-D8C3FB35EF9B}" destId="{B775B30E-E258-451F-B7F2-AC63359BA5DB}" srcOrd="0" destOrd="0" parTransId="{AC39379C-51F1-4A6E-98D1-F57D6C42C9FF}" sibTransId="{60C4E4AA-6976-4F02-B215-AB1F8D3CEEEB}"/>
    <dgm:cxn modelId="{2D66F232-0505-46EE-BBE5-A4B97A843EB3}" type="presOf" srcId="{AC39379C-51F1-4A6E-98D1-F57D6C42C9FF}" destId="{C49A88E7-228D-468C-99F4-6382F417DE49}" srcOrd="1" destOrd="0" presId="urn:microsoft.com/office/officeart/2005/8/layout/hierarchy2"/>
    <dgm:cxn modelId="{03A77B97-FD61-4685-AFFD-3FD9CE708B5E}" type="presOf" srcId="{4B65D618-F3E2-4594-9CD5-D8C3FB35EF9B}" destId="{89B4F0CE-F3D2-4192-B025-1E2EC61F0FB6}" srcOrd="0" destOrd="0" presId="urn:microsoft.com/office/officeart/2005/8/layout/hierarchy2"/>
    <dgm:cxn modelId="{3BA13DEE-3695-4AE3-8FA7-D49DB21C544B}" type="presOf" srcId="{AC39379C-51F1-4A6E-98D1-F57D6C42C9FF}" destId="{A5A0ABA9-BAC2-483E-B97E-FB6A64428681}" srcOrd="0" destOrd="0" presId="urn:microsoft.com/office/officeart/2005/8/layout/hierarchy2"/>
    <dgm:cxn modelId="{1E6B3665-E3B1-4400-9B44-C41BDE96485B}" type="presOf" srcId="{F80E112D-F8D2-4658-B0E5-657375F8070B}" destId="{6CB75424-1B8C-4C12-AA57-F4064782FC58}" srcOrd="1" destOrd="0" presId="urn:microsoft.com/office/officeart/2005/8/layout/hierarchy2"/>
    <dgm:cxn modelId="{431CCA0E-1E33-4DFD-AD2B-3486CB66D77F}" srcId="{9435EAE8-F319-4F6A-ABD2-B007CB44A0EE}" destId="{D477134C-0653-416D-986D-1EFEA175E0C1}" srcOrd="0" destOrd="0" parTransId="{F80E112D-F8D2-4658-B0E5-657375F8070B}" sibTransId="{B5E4E36C-BF03-4DC9-8892-B1AD3643C9A3}"/>
    <dgm:cxn modelId="{E968123A-B9D4-4E47-B11F-E212CF9234D5}" type="presOf" srcId="{295BE08A-CD8D-4A3E-92C6-A443734762BC}" destId="{16F49731-B821-49E5-8323-ECA6BC9358F6}" srcOrd="0" destOrd="0" presId="urn:microsoft.com/office/officeart/2005/8/layout/hierarchy2"/>
    <dgm:cxn modelId="{6F419218-E13D-4C0C-97F4-2223185E437C}" type="presOf" srcId="{EF514757-7CE1-4B02-A244-0A5CEE222224}" destId="{4AA47624-B15E-4E96-A2B4-D91992160A07}" srcOrd="0" destOrd="0" presId="urn:microsoft.com/office/officeart/2005/8/layout/hierarchy2"/>
    <dgm:cxn modelId="{A73AE9F7-F5A9-48EC-BC65-7061ABCBF103}" type="presOf" srcId="{D477134C-0653-416D-986D-1EFEA175E0C1}" destId="{EB2B2E93-1279-4DFE-971D-74F5BBCED46B}" srcOrd="0" destOrd="0" presId="urn:microsoft.com/office/officeart/2005/8/layout/hierarchy2"/>
    <dgm:cxn modelId="{A512C8E3-E51B-42DD-AF3E-4DA22A707D74}" srcId="{503A5E74-BB6A-4906-A725-F5BB3C5B4994}" destId="{4B65D618-F3E2-4594-9CD5-D8C3FB35EF9B}" srcOrd="0" destOrd="0" parTransId="{014E1FBB-DB8C-4E77-B49D-0489B50E71A9}" sibTransId="{66EE67CD-84A1-4440-BD31-7CDD2DA78083}"/>
    <dgm:cxn modelId="{405CF91D-CA13-46D7-BB4B-F0A16A482104}" type="presOf" srcId="{F80E112D-F8D2-4658-B0E5-657375F8070B}" destId="{2D0AB716-F741-4278-9412-117BB81587A7}" srcOrd="0" destOrd="0" presId="urn:microsoft.com/office/officeart/2005/8/layout/hierarchy2"/>
    <dgm:cxn modelId="{001EC42F-69FA-45E9-8194-6C3EF3184245}" type="presOf" srcId="{B775B30E-E258-451F-B7F2-AC63359BA5DB}" destId="{BDD91B86-B46C-4689-9793-0341E1A3CE4E}" srcOrd="0" destOrd="0" presId="urn:microsoft.com/office/officeart/2005/8/layout/hierarchy2"/>
    <dgm:cxn modelId="{82472B22-2A60-4F8E-8E13-3BC334717347}" type="presOf" srcId="{AE2AEC70-9189-44C4-BD4C-E922C099F9F1}" destId="{CFBE0D70-1273-45D8-82DF-8B54BE1033F4}" srcOrd="0" destOrd="0" presId="urn:microsoft.com/office/officeart/2005/8/layout/hierarchy2"/>
    <dgm:cxn modelId="{97AFAD3B-8A7E-4A61-8520-915C394FC8A0}" srcId="{EF514757-7CE1-4B02-A244-0A5CEE222224}" destId="{AE2AEC70-9189-44C4-BD4C-E922C099F9F1}" srcOrd="1" destOrd="0" parTransId="{295BE08A-CD8D-4A3E-92C6-A443734762BC}" sibTransId="{708C8ACB-5A42-44A3-A573-FA7A226A5462}"/>
    <dgm:cxn modelId="{60E053AE-EA0D-4E53-8DDC-F5188A9FB820}" type="presOf" srcId="{67473358-DCF1-472A-936C-D2B1986D5033}" destId="{BDD90ABD-D3AD-4983-8E4C-F39E8D5A0426}" srcOrd="0" destOrd="0" presId="urn:microsoft.com/office/officeart/2005/8/layout/hierarchy2"/>
    <dgm:cxn modelId="{5160E493-6923-4163-B23F-5A6112AF8FEA}" type="presOf" srcId="{6007080A-D391-46CE-A903-FD7F2C2CAFE7}" destId="{7D0B4E4C-337E-4303-8D51-077FC97C30F9}" srcOrd="1" destOrd="0" presId="urn:microsoft.com/office/officeart/2005/8/layout/hierarchy2"/>
    <dgm:cxn modelId="{8DBE0EBB-73D4-42D4-ADB7-4D37275D31A0}" srcId="{EF514757-7CE1-4B02-A244-0A5CEE222224}" destId="{3F4153C9-889F-465C-A9B1-42CF25C8AE82}" srcOrd="0" destOrd="0" parTransId="{67473358-DCF1-472A-936C-D2B1986D5033}" sibTransId="{F82305A5-85D2-4880-A2DD-BA8CCE5B6776}"/>
    <dgm:cxn modelId="{C2E192DB-4CC9-4F62-8061-204E3BDBA11C}" type="presOf" srcId="{3F4153C9-889F-465C-A9B1-42CF25C8AE82}" destId="{83784BBD-085E-46A5-8477-62FF4BFAFE4B}" srcOrd="0" destOrd="0" presId="urn:microsoft.com/office/officeart/2005/8/layout/hierarchy2"/>
    <dgm:cxn modelId="{F1A1C3F4-AC70-4012-AB88-E8BCAF7194EB}" type="presOf" srcId="{9435EAE8-F319-4F6A-ABD2-B007CB44A0EE}" destId="{0DFEA030-9880-402D-8408-4CA48B4F9699}" srcOrd="0" destOrd="0" presId="urn:microsoft.com/office/officeart/2005/8/layout/hierarchy2"/>
    <dgm:cxn modelId="{93994A81-2FA3-4047-B6F8-03FB09015E99}" type="presOf" srcId="{56787FB0-ECF2-42AC-BB8D-3C618BD38783}" destId="{16D6B3C7-40A0-4B3C-A374-6A94F1E28EA0}" srcOrd="1" destOrd="0" presId="urn:microsoft.com/office/officeart/2005/8/layout/hierarchy2"/>
    <dgm:cxn modelId="{E2901514-9CDC-445E-9758-009351514E33}" srcId="{9435EAE8-F319-4F6A-ABD2-B007CB44A0EE}" destId="{EF514757-7CE1-4B02-A244-0A5CEE222224}" srcOrd="1" destOrd="0" parTransId="{6007080A-D391-46CE-A903-FD7F2C2CAFE7}" sibTransId="{2FE6344F-6782-427E-A859-4627A502F538}"/>
    <dgm:cxn modelId="{F68F969E-78E2-4110-BD67-FADEB85E18F2}" type="presOf" srcId="{503A5E74-BB6A-4906-A725-F5BB3C5B4994}" destId="{5901D4AB-0CF7-416E-B4C5-9CB1A74E6A85}" srcOrd="0" destOrd="0" presId="urn:microsoft.com/office/officeart/2005/8/layout/hierarchy2"/>
    <dgm:cxn modelId="{666787C7-E859-433B-A235-067ACD127092}" type="presOf" srcId="{67473358-DCF1-472A-936C-D2B1986D5033}" destId="{A32CC5BA-6310-4EF6-8AD9-6C6FC059F16D}" srcOrd="1" destOrd="0" presId="urn:microsoft.com/office/officeart/2005/8/layout/hierarchy2"/>
    <dgm:cxn modelId="{BB11F13F-549A-420F-8855-011A7D02C4C3}" type="presOf" srcId="{56787FB0-ECF2-42AC-BB8D-3C618BD38783}" destId="{BC467FAE-55B0-49EB-8B2C-9050782C7341}" srcOrd="0" destOrd="0" presId="urn:microsoft.com/office/officeart/2005/8/layout/hierarchy2"/>
    <dgm:cxn modelId="{DDBC055E-2324-4AF1-BE85-694E78061034}" type="presOf" srcId="{6007080A-D391-46CE-A903-FD7F2C2CAFE7}" destId="{B94675C3-CBEA-43EA-B3D4-0F23CD3CF25A}" srcOrd="0" destOrd="0" presId="urn:microsoft.com/office/officeart/2005/8/layout/hierarchy2"/>
    <dgm:cxn modelId="{036DA092-7D20-4ABF-A258-F8DA8EF98034}" type="presParOf" srcId="{5901D4AB-0CF7-416E-B4C5-9CB1A74E6A85}" destId="{10C6DA6E-68CB-4749-B8B2-3BA4E558FBFA}" srcOrd="0" destOrd="0" presId="urn:microsoft.com/office/officeart/2005/8/layout/hierarchy2"/>
    <dgm:cxn modelId="{B85A0255-FA10-448F-830F-F7F575CF6668}" type="presParOf" srcId="{10C6DA6E-68CB-4749-B8B2-3BA4E558FBFA}" destId="{89B4F0CE-F3D2-4192-B025-1E2EC61F0FB6}" srcOrd="0" destOrd="0" presId="urn:microsoft.com/office/officeart/2005/8/layout/hierarchy2"/>
    <dgm:cxn modelId="{D342D482-A9BC-4BF0-B638-E8F7957C9BF2}" type="presParOf" srcId="{10C6DA6E-68CB-4749-B8B2-3BA4E558FBFA}" destId="{B4F8D115-3289-43B9-B450-EAFC25DA4F72}" srcOrd="1" destOrd="0" presId="urn:microsoft.com/office/officeart/2005/8/layout/hierarchy2"/>
    <dgm:cxn modelId="{142C3889-8045-49F7-89E1-620D2B0D5DD7}" type="presParOf" srcId="{B4F8D115-3289-43B9-B450-EAFC25DA4F72}" destId="{A5A0ABA9-BAC2-483E-B97E-FB6A64428681}" srcOrd="0" destOrd="0" presId="urn:microsoft.com/office/officeart/2005/8/layout/hierarchy2"/>
    <dgm:cxn modelId="{5EAA2316-A00A-42D8-B08C-ED72256679D8}" type="presParOf" srcId="{A5A0ABA9-BAC2-483E-B97E-FB6A64428681}" destId="{C49A88E7-228D-468C-99F4-6382F417DE49}" srcOrd="0" destOrd="0" presId="urn:microsoft.com/office/officeart/2005/8/layout/hierarchy2"/>
    <dgm:cxn modelId="{0E5F446C-FA09-4D18-A01C-953207D3EC84}" type="presParOf" srcId="{B4F8D115-3289-43B9-B450-EAFC25DA4F72}" destId="{D4992808-F7A0-44B8-9BCF-A9DFE1CC599C}" srcOrd="1" destOrd="0" presId="urn:microsoft.com/office/officeart/2005/8/layout/hierarchy2"/>
    <dgm:cxn modelId="{130F85A5-6894-4859-8406-E440731E05B8}" type="presParOf" srcId="{D4992808-F7A0-44B8-9BCF-A9DFE1CC599C}" destId="{BDD91B86-B46C-4689-9793-0341E1A3CE4E}" srcOrd="0" destOrd="0" presId="urn:microsoft.com/office/officeart/2005/8/layout/hierarchy2"/>
    <dgm:cxn modelId="{7C6DA82A-0BA3-4BDF-80C7-F413CBB19C26}" type="presParOf" srcId="{D4992808-F7A0-44B8-9BCF-A9DFE1CC599C}" destId="{56BFE862-D715-44FB-9A6C-E813D1432CAA}" srcOrd="1" destOrd="0" presId="urn:microsoft.com/office/officeart/2005/8/layout/hierarchy2"/>
    <dgm:cxn modelId="{F68A3356-CB9C-4FD7-9F79-B9D881203384}" type="presParOf" srcId="{B4F8D115-3289-43B9-B450-EAFC25DA4F72}" destId="{BC467FAE-55B0-49EB-8B2C-9050782C7341}" srcOrd="2" destOrd="0" presId="urn:microsoft.com/office/officeart/2005/8/layout/hierarchy2"/>
    <dgm:cxn modelId="{FF83E163-1187-42EC-9F92-9D2030967870}" type="presParOf" srcId="{BC467FAE-55B0-49EB-8B2C-9050782C7341}" destId="{16D6B3C7-40A0-4B3C-A374-6A94F1E28EA0}" srcOrd="0" destOrd="0" presId="urn:microsoft.com/office/officeart/2005/8/layout/hierarchy2"/>
    <dgm:cxn modelId="{F1E8E825-3452-4DCB-A183-92E0BD2B40B1}" type="presParOf" srcId="{B4F8D115-3289-43B9-B450-EAFC25DA4F72}" destId="{19AB09B2-E03F-4319-8B85-71C57E76A668}" srcOrd="3" destOrd="0" presId="urn:microsoft.com/office/officeart/2005/8/layout/hierarchy2"/>
    <dgm:cxn modelId="{73D31ADF-FB68-428A-A5EF-DD367F5716B6}" type="presParOf" srcId="{19AB09B2-E03F-4319-8B85-71C57E76A668}" destId="{0DFEA030-9880-402D-8408-4CA48B4F9699}" srcOrd="0" destOrd="0" presId="urn:microsoft.com/office/officeart/2005/8/layout/hierarchy2"/>
    <dgm:cxn modelId="{DA1AEA86-13F9-4E56-8C0A-C8239A5AA393}" type="presParOf" srcId="{19AB09B2-E03F-4319-8B85-71C57E76A668}" destId="{65917812-A1DF-4AA4-BB1D-E49AA283C86B}" srcOrd="1" destOrd="0" presId="urn:microsoft.com/office/officeart/2005/8/layout/hierarchy2"/>
    <dgm:cxn modelId="{CFB30457-72C9-4EBF-85FE-82C45B2A59D1}" type="presParOf" srcId="{65917812-A1DF-4AA4-BB1D-E49AA283C86B}" destId="{2D0AB716-F741-4278-9412-117BB81587A7}" srcOrd="0" destOrd="0" presId="urn:microsoft.com/office/officeart/2005/8/layout/hierarchy2"/>
    <dgm:cxn modelId="{0DEE4FBA-4438-457D-BC31-742BDD7AC68A}" type="presParOf" srcId="{2D0AB716-F741-4278-9412-117BB81587A7}" destId="{6CB75424-1B8C-4C12-AA57-F4064782FC58}" srcOrd="0" destOrd="0" presId="urn:microsoft.com/office/officeart/2005/8/layout/hierarchy2"/>
    <dgm:cxn modelId="{710BB9CA-85BF-4600-8EEE-975E066310CA}" type="presParOf" srcId="{65917812-A1DF-4AA4-BB1D-E49AA283C86B}" destId="{20D58AEA-2DCE-44FE-BED7-0573491B4FB7}" srcOrd="1" destOrd="0" presId="urn:microsoft.com/office/officeart/2005/8/layout/hierarchy2"/>
    <dgm:cxn modelId="{858BC290-A76B-4B98-9FDC-DE4876880689}" type="presParOf" srcId="{20D58AEA-2DCE-44FE-BED7-0573491B4FB7}" destId="{EB2B2E93-1279-4DFE-971D-74F5BBCED46B}" srcOrd="0" destOrd="0" presId="urn:microsoft.com/office/officeart/2005/8/layout/hierarchy2"/>
    <dgm:cxn modelId="{89E4B612-C919-4CDD-951C-27BB35C32D5C}" type="presParOf" srcId="{20D58AEA-2DCE-44FE-BED7-0573491B4FB7}" destId="{A3EC675D-F2EF-42C4-816F-1E5A6F9A563C}" srcOrd="1" destOrd="0" presId="urn:microsoft.com/office/officeart/2005/8/layout/hierarchy2"/>
    <dgm:cxn modelId="{E1885077-0F3B-4E65-8098-0F636D426CB3}" type="presParOf" srcId="{65917812-A1DF-4AA4-BB1D-E49AA283C86B}" destId="{B94675C3-CBEA-43EA-B3D4-0F23CD3CF25A}" srcOrd="2" destOrd="0" presId="urn:microsoft.com/office/officeart/2005/8/layout/hierarchy2"/>
    <dgm:cxn modelId="{8E955202-4032-4BD8-8835-D949AC5F3703}" type="presParOf" srcId="{B94675C3-CBEA-43EA-B3D4-0F23CD3CF25A}" destId="{7D0B4E4C-337E-4303-8D51-077FC97C30F9}" srcOrd="0" destOrd="0" presId="urn:microsoft.com/office/officeart/2005/8/layout/hierarchy2"/>
    <dgm:cxn modelId="{4C17BDD4-43A3-463B-BC0F-AC4133DE6556}" type="presParOf" srcId="{65917812-A1DF-4AA4-BB1D-E49AA283C86B}" destId="{9042AF0F-EC02-48DE-835D-713C3FB86904}" srcOrd="3" destOrd="0" presId="urn:microsoft.com/office/officeart/2005/8/layout/hierarchy2"/>
    <dgm:cxn modelId="{3B80029A-98AD-4C98-B4FB-B57A6A9E8539}" type="presParOf" srcId="{9042AF0F-EC02-48DE-835D-713C3FB86904}" destId="{4AA47624-B15E-4E96-A2B4-D91992160A07}" srcOrd="0" destOrd="0" presId="urn:microsoft.com/office/officeart/2005/8/layout/hierarchy2"/>
    <dgm:cxn modelId="{88604672-718F-48AA-93E6-26586B1F7BBF}" type="presParOf" srcId="{9042AF0F-EC02-48DE-835D-713C3FB86904}" destId="{35BB7E44-71C5-4238-B485-7C86AFA17084}" srcOrd="1" destOrd="0" presId="urn:microsoft.com/office/officeart/2005/8/layout/hierarchy2"/>
    <dgm:cxn modelId="{B46BF2BD-DB94-4DF3-B15D-736B47C90A1F}" type="presParOf" srcId="{35BB7E44-71C5-4238-B485-7C86AFA17084}" destId="{BDD90ABD-D3AD-4983-8E4C-F39E8D5A0426}" srcOrd="0" destOrd="0" presId="urn:microsoft.com/office/officeart/2005/8/layout/hierarchy2"/>
    <dgm:cxn modelId="{599A7A25-B249-407D-8731-BCB0AE85564B}" type="presParOf" srcId="{BDD90ABD-D3AD-4983-8E4C-F39E8D5A0426}" destId="{A32CC5BA-6310-4EF6-8AD9-6C6FC059F16D}" srcOrd="0" destOrd="0" presId="urn:microsoft.com/office/officeart/2005/8/layout/hierarchy2"/>
    <dgm:cxn modelId="{A55A225F-DC81-41E0-BF7F-3ADE12AC1E6C}" type="presParOf" srcId="{35BB7E44-71C5-4238-B485-7C86AFA17084}" destId="{D5E1386F-0BC5-4583-9024-C4778DDA0A21}" srcOrd="1" destOrd="0" presId="urn:microsoft.com/office/officeart/2005/8/layout/hierarchy2"/>
    <dgm:cxn modelId="{98C5E77C-18DD-4085-9367-FCCECB7282E4}" type="presParOf" srcId="{D5E1386F-0BC5-4583-9024-C4778DDA0A21}" destId="{83784BBD-085E-46A5-8477-62FF4BFAFE4B}" srcOrd="0" destOrd="0" presId="urn:microsoft.com/office/officeart/2005/8/layout/hierarchy2"/>
    <dgm:cxn modelId="{659555B1-7DC1-40F2-BBAE-AF2B4AEE439E}" type="presParOf" srcId="{D5E1386F-0BC5-4583-9024-C4778DDA0A21}" destId="{F45F406D-C3B0-423A-8802-17CA6DBFC86B}" srcOrd="1" destOrd="0" presId="urn:microsoft.com/office/officeart/2005/8/layout/hierarchy2"/>
    <dgm:cxn modelId="{63CC33AD-C6AC-402C-949B-5277EE86C5F4}" type="presParOf" srcId="{35BB7E44-71C5-4238-B485-7C86AFA17084}" destId="{16F49731-B821-49E5-8323-ECA6BC9358F6}" srcOrd="2" destOrd="0" presId="urn:microsoft.com/office/officeart/2005/8/layout/hierarchy2"/>
    <dgm:cxn modelId="{5B88225D-C354-4744-8DA0-253ACA9C5EEB}" type="presParOf" srcId="{16F49731-B821-49E5-8323-ECA6BC9358F6}" destId="{7CA5E4E4-026F-43E7-A483-7E7743DEEEB3}" srcOrd="0" destOrd="0" presId="urn:microsoft.com/office/officeart/2005/8/layout/hierarchy2"/>
    <dgm:cxn modelId="{C0296346-DCED-411D-A177-3D94DD0CB877}" type="presParOf" srcId="{35BB7E44-71C5-4238-B485-7C86AFA17084}" destId="{8A182227-B133-4C9A-B6E4-84F03C01D322}" srcOrd="3" destOrd="0" presId="urn:microsoft.com/office/officeart/2005/8/layout/hierarchy2"/>
    <dgm:cxn modelId="{2332540F-482F-481B-98BE-9B742F58BC6D}" type="presParOf" srcId="{8A182227-B133-4C9A-B6E4-84F03C01D322}" destId="{CFBE0D70-1273-45D8-82DF-8B54BE1033F4}" srcOrd="0" destOrd="0" presId="urn:microsoft.com/office/officeart/2005/8/layout/hierarchy2"/>
    <dgm:cxn modelId="{DA7ACED8-CE91-4DDB-B00A-86D6FEA6D3D3}" type="presParOf" srcId="{8A182227-B133-4C9A-B6E4-84F03C01D322}" destId="{6C16F6CD-2000-434E-913D-D30AC7F23404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2124A-A1B3-41B3-8936-490B470499BB}" type="datetimeFigureOut">
              <a:rPr lang="en-US" smtClean="0"/>
              <a:pPr/>
              <a:t>7/21/2008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1B661-E8CA-4175-96CD-B8234D167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Probably </a:t>
            </a:r>
            <a:r>
              <a:rPr lang="en-US" baseline="0" dirty="0" smtClean="0"/>
              <a:t>everyone is thinking of the </a:t>
            </a:r>
            <a:r>
              <a:rPr lang="en-US" baseline="0" dirty="0" smtClean="0"/>
              <a:t>hotel’s web site when they issue this query.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B661-E8CA-4175-96CD-B8234D1671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Correlation</a:t>
            </a:r>
            <a:r>
              <a:rPr lang="en-US" baseline="0" dirty="0" smtClean="0"/>
              <a:t> of click entropy and click position: 0.73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B661-E8CA-4175-96CD-B8234D16712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Correlation</a:t>
            </a:r>
            <a:r>
              <a:rPr lang="en-US" baseline="0" dirty="0" smtClean="0"/>
              <a:t> of click entropy and clicks/user: 0.73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B661-E8CA-4175-96CD-B8234D16712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B661-E8CA-4175-96CD-B8234D16712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features: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0.254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0.813</a:t>
            </a:r>
            <a:r>
              <a:rPr lang="en-US" dirty="0" smtClean="0"/>
              <a:t> </a:t>
            </a:r>
            <a:r>
              <a:rPr lang="en-US" dirty="0" smtClean="0"/>
              <a:t>(220% accuracy)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query: 0.254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0.399</a:t>
            </a:r>
            <a:r>
              <a:rPr lang="en-US" dirty="0" smtClean="0"/>
              <a:t> </a:t>
            </a:r>
            <a:r>
              <a:rPr lang="en-US" dirty="0" smtClean="0"/>
              <a:t>(57% improvement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Also controlled for Result Entropy.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B661-E8CA-4175-96CD-B8234D16712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Singapore people have broader needs:</a:t>
            </a:r>
            <a:endParaRPr lang="en-US" dirty="0" smtClean="0"/>
          </a:p>
          <a:p>
            <a:r>
              <a:rPr lang="en-US" dirty="0" smtClean="0"/>
              <a:t>A travel related</a:t>
            </a:r>
            <a:r>
              <a:rPr lang="en-US" baseline="0" dirty="0" smtClean="0"/>
              <a:t> site</a:t>
            </a:r>
            <a:r>
              <a:rPr lang="en-US" baseline="0" dirty="0" smtClean="0"/>
              <a:t>?</a:t>
            </a:r>
            <a:endParaRPr lang="en-US" baseline="0" dirty="0" smtClean="0"/>
          </a:p>
          <a:p>
            <a:r>
              <a:rPr lang="en-US" baseline="0" dirty="0" smtClean="0"/>
              <a:t>An informational site?</a:t>
            </a:r>
          </a:p>
          <a:p>
            <a:r>
              <a:rPr lang="en-US" baseline="0" dirty="0" smtClean="0"/>
              <a:t>A government site?</a:t>
            </a:r>
          </a:p>
          <a:p>
            <a:r>
              <a:rPr lang="en-US" baseline="0" dirty="0" smtClean="0"/>
              <a:t>Or perhaps a site from your home government re: Singapore?</a:t>
            </a:r>
          </a:p>
          <a:p>
            <a:r>
              <a:rPr lang="en-US" baseline="0" dirty="0" smtClean="0"/>
              <a:t>Or something else?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B661-E8CA-4175-96CD-B8234D1671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the difference</a:t>
            </a:r>
            <a:r>
              <a:rPr lang="en-US" baseline="0" dirty="0" smtClean="0"/>
              <a:t> between the two queries?</a:t>
            </a:r>
          </a:p>
          <a:p>
            <a:r>
              <a:rPr lang="en-US" baseline="0" dirty="0" smtClean="0"/>
              <a:t>The first is issued by people with the same intent.</a:t>
            </a:r>
          </a:p>
          <a:p>
            <a:r>
              <a:rPr lang="en-US" baseline="0" dirty="0" smtClean="0"/>
              <a:t>The second is issued by people with many different intents.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We’d like to know the intent because then we can do a lot of things.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B661-E8CA-4175-96CD-B8234D1671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B661-E8CA-4175-96CD-B8234D1671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in this talk on entropy.</a:t>
            </a:r>
          </a:p>
          <a:p>
            <a:r>
              <a:rPr lang="en-US" dirty="0" smtClean="0"/>
              <a:t>Highlight that </a:t>
            </a:r>
            <a:r>
              <a:rPr lang="en-US" dirty="0" smtClean="0"/>
              <a:t>when entropy is</a:t>
            </a:r>
            <a:r>
              <a:rPr lang="en-US" baseline="0" dirty="0" smtClean="0"/>
              <a:t> high, a lot of different things were found relevant (e.g., “</a:t>
            </a:r>
            <a:r>
              <a:rPr lang="en-US" baseline="0" dirty="0" err="1" smtClean="0"/>
              <a:t>singapore</a:t>
            </a:r>
            <a:r>
              <a:rPr lang="en-US" baseline="0" dirty="0" smtClean="0"/>
              <a:t>”), </a:t>
            </a:r>
            <a:endParaRPr lang="en-US" baseline="0" dirty="0" smtClean="0"/>
          </a:p>
          <a:p>
            <a:r>
              <a:rPr lang="en-US" baseline="0" dirty="0" smtClean="0"/>
              <a:t>and </a:t>
            </a:r>
            <a:r>
              <a:rPr lang="en-US" baseline="0" dirty="0" smtClean="0"/>
              <a:t>when entropy is low, only a few things were (e.g., “grand </a:t>
            </a:r>
            <a:r>
              <a:rPr lang="en-US" baseline="0" dirty="0" err="1" smtClean="0"/>
              <a:t>copthorne</a:t>
            </a:r>
            <a:r>
              <a:rPr lang="en-US" baseline="0" dirty="0" smtClean="0"/>
              <a:t> waterfront”).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B661-E8CA-4175-96CD-B8234D1671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B661-E8CA-4175-96CD-B8234D1671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B661-E8CA-4175-96CD-B8234D1671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B661-E8CA-4175-96CD-B8234D1671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Correlation of click entropy and</a:t>
            </a:r>
            <a:r>
              <a:rPr lang="en-US" b="0" baseline="0" dirty="0" smtClean="0"/>
              <a:t> result entropy: 0.53</a:t>
            </a: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Query 		Click </a:t>
            </a:r>
            <a:r>
              <a:rPr lang="en-US" b="1" dirty="0" err="1" smtClean="0"/>
              <a:t>Ent</a:t>
            </a:r>
            <a:r>
              <a:rPr lang="en-US" b="1" dirty="0" smtClean="0"/>
              <a:t>.	Result </a:t>
            </a:r>
            <a:r>
              <a:rPr lang="en-US" b="1" dirty="0" err="1" smtClean="0"/>
              <a:t>Ent</a:t>
            </a:r>
            <a:r>
              <a:rPr lang="en-US" b="1" dirty="0" smtClean="0"/>
              <a:t>. 	Clicks/User	Click Position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singaporepools.com 	1.97489 	10.65681 	1.130435 	1.965517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singapore</a:t>
            </a:r>
            <a:r>
              <a:rPr lang="en-US" dirty="0" smtClean="0"/>
              <a:t> pools 	1.515033 	5.668388 	1.195122 	1.69863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nytimes</a:t>
            </a:r>
            <a:r>
              <a:rPr lang="en-US" dirty="0" smtClean="0"/>
              <a:t> 		2.46967 	3.845487 	1 	2.615385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connecticut</a:t>
            </a:r>
            <a:r>
              <a:rPr lang="en-US" dirty="0" smtClean="0"/>
              <a:t> newspapers 	0.978016 	3.368705 	1.1 	1.588235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hockey equipment 	2.198278 	0.936667 	2.181818 	2.433333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soccer rules 		1.66918 	1.529389 	1.1 	3.230769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www.usajobs.gov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0.756619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1.986004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1.068966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1.407407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federal government jobs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1.817741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0.845351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1.227273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1.925926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msn live search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1.186278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1.288438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1.6875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phone number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1.713079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0.684038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1.4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1.882353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tiffany's</a:t>
            </a:r>
            <a:r>
              <a:rPr lang="en-US" dirty="0" smtClean="0"/>
              <a:t> 	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0.413817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1.083333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tiffany</a:t>
            </a:r>
            <a:r>
              <a:rPr lang="en-US" dirty="0" smtClean="0"/>
              <a:t> 	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2.131177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2.240085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1.055556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1.904762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campbells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soup recipes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0.371232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0.391244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1.142857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vegetable soup recipe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0.921928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0.721928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B661-E8CA-4175-96CD-B8234D16712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Query Ambiguity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Jaime Teevan, Susan Dumais, Dan Liebling</a:t>
            </a:r>
          </a:p>
          <a:p>
            <a:r>
              <a:rPr lang="en-US" sz="2800" dirty="0" smtClean="0"/>
              <a:t>Microsoft Research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Good are Implicit Measures?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Explicit data is expensive</a:t>
            </a:r>
          </a:p>
          <a:p>
            <a:r>
              <a:rPr lang="en-US" dirty="0" smtClean="0"/>
              <a:t>Implicit good substitute?</a:t>
            </a:r>
          </a:p>
          <a:p>
            <a:r>
              <a:rPr lang="en-US" dirty="0" smtClean="0"/>
              <a:t>Compared queries with</a:t>
            </a:r>
          </a:p>
          <a:p>
            <a:pPr lvl="1"/>
            <a:r>
              <a:rPr lang="en-US" dirty="0" smtClean="0"/>
              <a:t>Explicit judgments and</a:t>
            </a:r>
          </a:p>
          <a:p>
            <a:pPr lvl="1"/>
            <a:r>
              <a:rPr lang="en-US" dirty="0" smtClean="0"/>
              <a:t>Implicit judgments</a:t>
            </a:r>
          </a:p>
          <a:p>
            <a:r>
              <a:rPr lang="en-US" dirty="0" smtClean="0"/>
              <a:t>Significantly correlated:</a:t>
            </a:r>
          </a:p>
          <a:p>
            <a:pPr lvl="1"/>
            <a:r>
              <a:rPr lang="en-US" dirty="0" smtClean="0"/>
              <a:t>Correlation coefficient   = 0.77 (</a:t>
            </a:r>
            <a:r>
              <a:rPr lang="en-US" i="1" dirty="0" smtClean="0"/>
              <a:t>p</a:t>
            </a:r>
            <a:r>
              <a:rPr lang="en-US" dirty="0" smtClean="0"/>
              <a:t>&lt;.01)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38200" y="1676400"/>
            <a:ext cx="2895600" cy="457200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43400" y="2286000"/>
            <a:ext cx="2590800" cy="457200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2819400"/>
            <a:ext cx="2590800" cy="457200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Has Lower Click Entropy?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dirty="0" smtClean="0">
                <a:solidFill>
                  <a:srgbClr val="0070C0"/>
                </a:solidFill>
              </a:rPr>
              <a:t>www.usajobs.gov</a:t>
            </a:r>
            <a:r>
              <a:rPr lang="en-US" sz="3100" dirty="0" smtClean="0"/>
              <a:t> v. </a:t>
            </a:r>
            <a:r>
              <a:rPr lang="en-US" sz="3100" dirty="0" smtClean="0">
                <a:solidFill>
                  <a:srgbClr val="0070C0"/>
                </a:solidFill>
              </a:rPr>
              <a:t>federal government jobs</a:t>
            </a:r>
          </a:p>
          <a:p>
            <a:r>
              <a:rPr lang="en-US" sz="3100" dirty="0" smtClean="0">
                <a:solidFill>
                  <a:srgbClr val="0070C0"/>
                </a:solidFill>
              </a:rPr>
              <a:t>find phone number</a:t>
            </a:r>
            <a:r>
              <a:rPr lang="en-US" sz="3100" dirty="0" smtClean="0"/>
              <a:t> v. </a:t>
            </a:r>
            <a:r>
              <a:rPr lang="en-US" sz="3100" dirty="0" smtClean="0">
                <a:solidFill>
                  <a:srgbClr val="0070C0"/>
                </a:solidFill>
              </a:rPr>
              <a:t>msn live search</a:t>
            </a:r>
          </a:p>
          <a:p>
            <a:r>
              <a:rPr lang="en-US" sz="3100" dirty="0" err="1" smtClean="0">
                <a:solidFill>
                  <a:srgbClr val="0070C0"/>
                </a:solidFill>
              </a:rPr>
              <a:t>singapore</a:t>
            </a:r>
            <a:r>
              <a:rPr lang="en-US" sz="3100" dirty="0" smtClean="0">
                <a:solidFill>
                  <a:srgbClr val="0070C0"/>
                </a:solidFill>
              </a:rPr>
              <a:t> pools</a:t>
            </a:r>
            <a:r>
              <a:rPr lang="en-US" sz="3100" dirty="0" smtClean="0"/>
              <a:t> v. </a:t>
            </a:r>
            <a:r>
              <a:rPr lang="en-US" sz="3100" dirty="0" smtClean="0">
                <a:solidFill>
                  <a:srgbClr val="0070C0"/>
                </a:solidFill>
              </a:rPr>
              <a:t>singaporepools.com</a:t>
            </a:r>
          </a:p>
          <a:p>
            <a:endParaRPr lang="en-US" sz="3100" dirty="0" smtClean="0">
              <a:solidFill>
                <a:srgbClr val="0070C0"/>
              </a:solidFill>
            </a:endParaRPr>
          </a:p>
          <a:p>
            <a:endParaRPr lang="en-US" sz="31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3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3505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entropy = 1.5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48200" y="3505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entropy = 2.0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38978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entropy = 5.7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38978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entropy = 10.7</a:t>
            </a:r>
            <a:endParaRPr lang="en-US" dirty="0"/>
          </a:p>
        </p:txBody>
      </p:sp>
      <p:pic>
        <p:nvPicPr>
          <p:cNvPr id="1026" name="Picture 2" descr="C:\Users\teevan\AppData\Local\Microsoft\Windows\Temporary Internet Files\Content.IE5\GPKDP1NA\MCj043440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200400"/>
            <a:ext cx="763759" cy="1069975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>
            <a:stCxn id="14" idx="0"/>
          </p:cNvCxnSpPr>
          <p:nvPr/>
        </p:nvCxnSpPr>
        <p:spPr>
          <a:xfrm rot="16200000" flipV="1">
            <a:off x="1924050" y="3333750"/>
            <a:ext cx="2286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0"/>
          </p:cNvCxnSpPr>
          <p:nvPr/>
        </p:nvCxnSpPr>
        <p:spPr>
          <a:xfrm rot="5400000" flipH="1" flipV="1">
            <a:off x="5581650" y="3295650"/>
            <a:ext cx="3048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39000" y="2831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Results change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0" y="3352800"/>
            <a:ext cx="1371600" cy="457200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14600" y="3962400"/>
            <a:ext cx="4038600" cy="457200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Has Lower Click Entropy?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100" dirty="0" smtClean="0">
                <a:solidFill>
                  <a:srgbClr val="777777"/>
                </a:solidFill>
              </a:rPr>
              <a:t>www.usajobs.gov v. federal government jobs</a:t>
            </a:r>
          </a:p>
          <a:p>
            <a:r>
              <a:rPr lang="en-US" sz="3100" dirty="0" smtClean="0">
                <a:solidFill>
                  <a:srgbClr val="777777"/>
                </a:solidFill>
              </a:rPr>
              <a:t>find phone number v. msn live search</a:t>
            </a:r>
          </a:p>
          <a:p>
            <a:r>
              <a:rPr lang="en-US" sz="3100" dirty="0" err="1" smtClean="0">
                <a:solidFill>
                  <a:srgbClr val="777777"/>
                </a:solidFill>
              </a:rPr>
              <a:t>singapore</a:t>
            </a:r>
            <a:r>
              <a:rPr lang="en-US" sz="3100" dirty="0" smtClean="0">
                <a:solidFill>
                  <a:srgbClr val="777777"/>
                </a:solidFill>
              </a:rPr>
              <a:t> pools v. singaporepools.com</a:t>
            </a:r>
          </a:p>
          <a:p>
            <a:r>
              <a:rPr lang="en-US" sz="3100" dirty="0" smtClean="0">
                <a:solidFill>
                  <a:srgbClr val="0070C0"/>
                </a:solidFill>
              </a:rPr>
              <a:t>tiffany</a:t>
            </a:r>
            <a:r>
              <a:rPr lang="en-US" sz="3100" dirty="0" smtClean="0"/>
              <a:t> v. </a:t>
            </a:r>
            <a:r>
              <a:rPr lang="en-US" sz="3100" dirty="0" smtClean="0">
                <a:solidFill>
                  <a:srgbClr val="0070C0"/>
                </a:solidFill>
              </a:rPr>
              <a:t>tiffany’s</a:t>
            </a:r>
          </a:p>
          <a:p>
            <a:r>
              <a:rPr lang="en-US" sz="3100" dirty="0" err="1" smtClean="0">
                <a:solidFill>
                  <a:srgbClr val="0070C0"/>
                </a:solidFill>
              </a:rPr>
              <a:t>nytimes</a:t>
            </a:r>
            <a:r>
              <a:rPr lang="en-US" sz="3100" dirty="0" smtClean="0"/>
              <a:t> v. </a:t>
            </a:r>
            <a:r>
              <a:rPr lang="en-US" sz="3100" dirty="0" err="1" smtClean="0">
                <a:solidFill>
                  <a:srgbClr val="0070C0"/>
                </a:solidFill>
              </a:rPr>
              <a:t>connecticut</a:t>
            </a:r>
            <a:r>
              <a:rPr lang="en-US" sz="3100" dirty="0" smtClean="0">
                <a:solidFill>
                  <a:srgbClr val="0070C0"/>
                </a:solidFill>
              </a:rPr>
              <a:t> newspapers</a:t>
            </a:r>
          </a:p>
          <a:p>
            <a:endParaRPr lang="en-US" sz="31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endParaRPr lang="en-US" sz="3100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4724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entropy = 2.5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91000" y="4724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entropy = 1.0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90600" y="51170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position = 2.6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51170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position = 1.6</a:t>
            </a:r>
            <a:endParaRPr lang="en-US" dirty="0"/>
          </a:p>
        </p:txBody>
      </p:sp>
      <p:pic>
        <p:nvPicPr>
          <p:cNvPr id="23" name="Picture 2" descr="C:\Users\teevan\AppData\Local\Microsoft\Windows\Temporary Internet Files\Content.IE5\GPKDP1NA\MCj043440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416425"/>
            <a:ext cx="763759" cy="1069975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>
            <a:stCxn id="19" idx="0"/>
          </p:cNvCxnSpPr>
          <p:nvPr/>
        </p:nvCxnSpPr>
        <p:spPr>
          <a:xfrm rot="16200000" flipV="1">
            <a:off x="1733550" y="4438650"/>
            <a:ext cx="3810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0"/>
          </p:cNvCxnSpPr>
          <p:nvPr/>
        </p:nvCxnSpPr>
        <p:spPr>
          <a:xfrm rot="5400000" flipH="1" flipV="1">
            <a:off x="5124450" y="4514850"/>
            <a:ext cx="3048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9000" y="2831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Results change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39740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Result quality varies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/>
      <p:bldP spid="20" grpId="0"/>
      <p:bldP spid="21" grpId="0"/>
      <p:bldP spid="2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38200" y="4495800"/>
            <a:ext cx="3810000" cy="457200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38200" y="5105400"/>
            <a:ext cx="1981200" cy="457200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dirty="0" smtClean="0">
                <a:solidFill>
                  <a:srgbClr val="777777"/>
                </a:solidFill>
              </a:rPr>
              <a:t>www.usajobs.gov v. federal government jobs</a:t>
            </a:r>
          </a:p>
          <a:p>
            <a:r>
              <a:rPr lang="en-US" sz="3100" dirty="0" smtClean="0">
                <a:solidFill>
                  <a:srgbClr val="777777"/>
                </a:solidFill>
              </a:rPr>
              <a:t>find phone number v. msn live search</a:t>
            </a:r>
          </a:p>
          <a:p>
            <a:r>
              <a:rPr lang="en-US" sz="3100" dirty="0" err="1" smtClean="0">
                <a:solidFill>
                  <a:srgbClr val="777777"/>
                </a:solidFill>
              </a:rPr>
              <a:t>singapore</a:t>
            </a:r>
            <a:r>
              <a:rPr lang="en-US" sz="3100" dirty="0" smtClean="0">
                <a:solidFill>
                  <a:srgbClr val="777777"/>
                </a:solidFill>
              </a:rPr>
              <a:t> pools v. singaporepools.com</a:t>
            </a:r>
          </a:p>
          <a:p>
            <a:r>
              <a:rPr lang="en-US" sz="3100" dirty="0" smtClean="0">
                <a:solidFill>
                  <a:srgbClr val="777777"/>
                </a:solidFill>
              </a:rPr>
              <a:t>tiffany v. tiffany’s</a:t>
            </a:r>
          </a:p>
          <a:p>
            <a:r>
              <a:rPr lang="en-US" sz="3100" dirty="0" err="1" smtClean="0">
                <a:solidFill>
                  <a:srgbClr val="777777"/>
                </a:solidFill>
              </a:rPr>
              <a:t>nytimes</a:t>
            </a:r>
            <a:r>
              <a:rPr lang="en-US" sz="3100" dirty="0" smtClean="0">
                <a:solidFill>
                  <a:srgbClr val="777777"/>
                </a:solidFill>
              </a:rPr>
              <a:t> v. </a:t>
            </a:r>
            <a:r>
              <a:rPr lang="en-US" sz="3100" dirty="0" err="1" smtClean="0">
                <a:solidFill>
                  <a:srgbClr val="777777"/>
                </a:solidFill>
              </a:rPr>
              <a:t>connecticut</a:t>
            </a:r>
            <a:r>
              <a:rPr lang="en-US" sz="3100" dirty="0" smtClean="0">
                <a:solidFill>
                  <a:srgbClr val="777777"/>
                </a:solidFill>
              </a:rPr>
              <a:t> newspapers</a:t>
            </a:r>
          </a:p>
          <a:p>
            <a:r>
              <a:rPr lang="en-US" sz="3100" dirty="0" err="1" smtClean="0">
                <a:solidFill>
                  <a:srgbClr val="0070C0"/>
                </a:solidFill>
              </a:rPr>
              <a:t>campbells</a:t>
            </a:r>
            <a:r>
              <a:rPr lang="en-US" sz="3100" dirty="0" smtClean="0">
                <a:solidFill>
                  <a:srgbClr val="0070C0"/>
                </a:solidFill>
              </a:rPr>
              <a:t> soup recipes</a:t>
            </a:r>
            <a:r>
              <a:rPr lang="en-US" sz="3100" dirty="0" smtClean="0">
                <a:solidFill>
                  <a:srgbClr val="7030A0"/>
                </a:solidFill>
              </a:rPr>
              <a:t> </a:t>
            </a:r>
            <a:r>
              <a:rPr lang="en-US" sz="3100" dirty="0" smtClean="0"/>
              <a:t>v. </a:t>
            </a:r>
            <a:r>
              <a:rPr lang="en-US" sz="3100" dirty="0" smtClean="0">
                <a:solidFill>
                  <a:srgbClr val="0070C0"/>
                </a:solidFill>
              </a:rPr>
              <a:t>vegetable soup recipe</a:t>
            </a:r>
          </a:p>
          <a:p>
            <a:r>
              <a:rPr lang="en-US" sz="3100" dirty="0" smtClean="0">
                <a:solidFill>
                  <a:srgbClr val="0070C0"/>
                </a:solidFill>
              </a:rPr>
              <a:t>soccer rules</a:t>
            </a:r>
            <a:r>
              <a:rPr lang="en-US" sz="3100" dirty="0" smtClean="0"/>
              <a:t> v. </a:t>
            </a:r>
            <a:r>
              <a:rPr lang="en-US" sz="3100" dirty="0" smtClean="0">
                <a:solidFill>
                  <a:srgbClr val="0070C0"/>
                </a:solidFill>
              </a:rPr>
              <a:t>hockey equipment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Has Lower Click Entropy?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5791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entropy = 1.7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5791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entropy = 2.2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61838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/user = 1.1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61838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Clicks/user = 2.1</a:t>
            </a:r>
            <a:endParaRPr lang="en-US" dirty="0"/>
          </a:p>
        </p:txBody>
      </p:sp>
      <p:pic>
        <p:nvPicPr>
          <p:cNvPr id="18" name="Picture 2" descr="C:\Users\teevan\AppData\Local\Microsoft\Windows\Temporary Internet Files\Content.IE5\GPKDP1NA\MCj043440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483225"/>
            <a:ext cx="763759" cy="106997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>
            <a:stCxn id="14" idx="0"/>
          </p:cNvCxnSpPr>
          <p:nvPr/>
        </p:nvCxnSpPr>
        <p:spPr>
          <a:xfrm rot="16200000" flipV="1">
            <a:off x="1847850" y="5619750"/>
            <a:ext cx="2286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0"/>
          </p:cNvCxnSpPr>
          <p:nvPr/>
        </p:nvCxnSpPr>
        <p:spPr>
          <a:xfrm rot="5400000" flipH="1" flipV="1">
            <a:off x="5124450" y="5581650"/>
            <a:ext cx="3048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1800" y="39740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Result quality varies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5040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Task affects # of clicks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2831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Results change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/>
      <p:bldP spid="15" grpId="0"/>
      <p:bldP spid="16" grpId="0"/>
      <p:bldP spid="17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Using Click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change at different rates</a:t>
            </a:r>
          </a:p>
          <a:p>
            <a:r>
              <a:rPr lang="en-US" dirty="0" smtClean="0"/>
              <a:t>Result quality varies</a:t>
            </a:r>
          </a:p>
          <a:p>
            <a:r>
              <a:rPr lang="en-US" dirty="0" smtClean="0"/>
              <a:t>Task affects the number of clicks</a:t>
            </a:r>
          </a:p>
          <a:p>
            <a:endParaRPr lang="en-US" dirty="0" smtClean="0"/>
          </a:p>
          <a:p>
            <a:r>
              <a:rPr lang="en-US" dirty="0" smtClean="0"/>
              <a:t>We don’t know click data for unseen queries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Can we predict query ambiguity?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Ambiguity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3657600"/>
                <a:gridCol w="3657600"/>
              </a:tblGrid>
              <a:tr h="37084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Information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Query</a:t>
                      </a:r>
                      <a:endParaRPr lang="en-US" b="1" dirty="0"/>
                    </a:p>
                  </a:txBody>
                  <a:tcPr vert="vert27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Query length</a:t>
                      </a:r>
                    </a:p>
                    <a:p>
                      <a:r>
                        <a:rPr lang="en-US" dirty="0" smtClean="0"/>
                        <a:t>Contains URL</a:t>
                      </a:r>
                    </a:p>
                    <a:p>
                      <a:r>
                        <a:rPr lang="en-US" dirty="0" smtClean="0"/>
                        <a:t>Contains advanced operator</a:t>
                      </a:r>
                    </a:p>
                    <a:p>
                      <a:r>
                        <a:rPr lang="en-US" dirty="0" smtClean="0"/>
                        <a:t>Time of day issued</a:t>
                      </a:r>
                    </a:p>
                    <a:p>
                      <a:r>
                        <a:rPr lang="en-US" dirty="0" smtClean="0"/>
                        <a:t>Number of results (</a:t>
                      </a:r>
                      <a:r>
                        <a:rPr lang="en-US" dirty="0" err="1" smtClean="0"/>
                        <a:t>df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Number of query suggests</a:t>
                      </a:r>
                      <a:endParaRPr lang="en-US" dirty="0"/>
                    </a:p>
                  </a:txBody>
                  <a:tcPr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Results</a:t>
                      </a:r>
                      <a:endParaRPr lang="en-US" b="1" dirty="0"/>
                    </a:p>
                  </a:txBody>
                  <a:tcPr vert="vert270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Query</a:t>
                      </a:r>
                      <a:r>
                        <a:rPr lang="en-US" baseline="0" dirty="0" smtClean="0"/>
                        <a:t> clarity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ODP category entropy</a:t>
                      </a:r>
                    </a:p>
                    <a:p>
                      <a:r>
                        <a:rPr lang="en-US" dirty="0" smtClean="0"/>
                        <a:t>Number of ODP categories</a:t>
                      </a:r>
                    </a:p>
                    <a:p>
                      <a:r>
                        <a:rPr lang="en-US" dirty="0" smtClean="0"/>
                        <a:t>Portion of non-HTML results</a:t>
                      </a:r>
                    </a:p>
                    <a:p>
                      <a:r>
                        <a:rPr lang="en-US" dirty="0" smtClean="0"/>
                        <a:t>Portion of results from .com/.</a:t>
                      </a:r>
                      <a:r>
                        <a:rPr lang="en-US" dirty="0" err="1" smtClean="0"/>
                        <a:t>edu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Number of distinct domains</a:t>
                      </a:r>
                    </a:p>
                  </a:txBody>
                  <a:tcP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Ambiguity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3657600"/>
                <a:gridCol w="3657600"/>
              </a:tblGrid>
              <a:tr h="37084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</a:t>
                      </a:r>
                      <a:endParaRPr lang="en-US" b="1" dirty="0"/>
                    </a:p>
                  </a:txBody>
                  <a:tcP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Information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Query</a:t>
                      </a:r>
                      <a:endParaRPr lang="en-US" b="1" dirty="0"/>
                    </a:p>
                  </a:txBody>
                  <a:tcPr vert="vert27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Query length</a:t>
                      </a:r>
                    </a:p>
                    <a:p>
                      <a:r>
                        <a:rPr lang="en-US" dirty="0" smtClean="0"/>
                        <a:t>Contains URL</a:t>
                      </a:r>
                    </a:p>
                    <a:p>
                      <a:r>
                        <a:rPr lang="en-US" dirty="0" smtClean="0"/>
                        <a:t>Contains advanced operator</a:t>
                      </a:r>
                    </a:p>
                    <a:p>
                      <a:r>
                        <a:rPr lang="en-US" dirty="0" smtClean="0"/>
                        <a:t>Time of day issued</a:t>
                      </a:r>
                    </a:p>
                    <a:p>
                      <a:r>
                        <a:rPr lang="en-US" dirty="0" smtClean="0"/>
                        <a:t>Number of results (</a:t>
                      </a:r>
                      <a:r>
                        <a:rPr lang="en-US" dirty="0" err="1" smtClean="0"/>
                        <a:t>df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Number of query suggests</a:t>
                      </a:r>
                      <a:endParaRPr lang="en-US" dirty="0"/>
                    </a:p>
                  </a:txBody>
                  <a:tcPr>
                    <a:solidFill>
                      <a:srgbClr val="EFDD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Reformulation probability</a:t>
                      </a:r>
                    </a:p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times query issued</a:t>
                      </a:r>
                    </a:p>
                    <a:p>
                      <a:r>
                        <a:rPr lang="en-US" baseline="0" dirty="0" smtClean="0"/>
                        <a:t># of users who issued query</a:t>
                      </a:r>
                    </a:p>
                    <a:p>
                      <a:r>
                        <a:rPr lang="en-US" baseline="0" dirty="0" smtClean="0"/>
                        <a:t>Avg. time of day issued</a:t>
                      </a:r>
                    </a:p>
                    <a:p>
                      <a:r>
                        <a:rPr lang="en-US" dirty="0" smtClean="0"/>
                        <a:t>Avg.</a:t>
                      </a:r>
                      <a:r>
                        <a:rPr lang="en-US" baseline="0" dirty="0" smtClean="0"/>
                        <a:t> number of results</a:t>
                      </a:r>
                    </a:p>
                    <a:p>
                      <a:r>
                        <a:rPr lang="en-US" baseline="0" dirty="0" smtClean="0"/>
                        <a:t>Avg. number of query suggests</a:t>
                      </a:r>
                      <a:endParaRPr lang="en-US" dirty="0"/>
                    </a:p>
                  </a:txBody>
                  <a:tcPr>
                    <a:solidFill>
                      <a:srgbClr val="DAC5E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Results</a:t>
                      </a:r>
                      <a:endParaRPr lang="en-US" b="1" dirty="0"/>
                    </a:p>
                  </a:txBody>
                  <a:tcPr vert="vert270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Query</a:t>
                      </a:r>
                      <a:r>
                        <a:rPr lang="en-US" baseline="0" dirty="0" smtClean="0"/>
                        <a:t> clarity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ODP category entropy</a:t>
                      </a:r>
                    </a:p>
                    <a:p>
                      <a:r>
                        <a:rPr lang="en-US" dirty="0" smtClean="0"/>
                        <a:t>Number of ODP categories</a:t>
                      </a:r>
                    </a:p>
                    <a:p>
                      <a:r>
                        <a:rPr lang="en-US" dirty="0" smtClean="0"/>
                        <a:t>Portion of non-HTML results</a:t>
                      </a:r>
                    </a:p>
                    <a:p>
                      <a:r>
                        <a:rPr lang="en-US" dirty="0" smtClean="0"/>
                        <a:t>Portion of results from .com/.</a:t>
                      </a:r>
                      <a:r>
                        <a:rPr lang="en-US" dirty="0" err="1" smtClean="0"/>
                        <a:t>edu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Number of distinct domains</a:t>
                      </a:r>
                    </a:p>
                  </a:txBody>
                  <a:tcPr>
                    <a:solidFill>
                      <a:srgbClr val="E5C5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 entropy</a:t>
                      </a:r>
                    </a:p>
                    <a:p>
                      <a:r>
                        <a:rPr lang="en-US" dirty="0" smtClean="0"/>
                        <a:t>Avg. click position</a:t>
                      </a:r>
                    </a:p>
                    <a:p>
                      <a:r>
                        <a:rPr lang="en-US" dirty="0" smtClean="0"/>
                        <a:t>Avg. seconds to click</a:t>
                      </a:r>
                    </a:p>
                    <a:p>
                      <a:r>
                        <a:rPr lang="en-US" dirty="0" smtClean="0"/>
                        <a:t>Avg. clicks per user</a:t>
                      </a:r>
                    </a:p>
                    <a:p>
                      <a:r>
                        <a:rPr lang="en-US" dirty="0" smtClean="0"/>
                        <a:t>Click entropy</a:t>
                      </a:r>
                    </a:p>
                    <a:p>
                      <a:r>
                        <a:rPr lang="en-US" dirty="0" smtClean="0"/>
                        <a:t>Potential for personalization</a:t>
                      </a:r>
                    </a:p>
                  </a:txBody>
                  <a:tcPr>
                    <a:solidFill>
                      <a:srgbClr val="DAB0DA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029200" y="5257800"/>
            <a:ext cx="14478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Quality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1600200"/>
          <a:ext cx="2133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99"/>
                <a:gridCol w="381000"/>
                <a:gridCol w="685800"/>
                <a:gridCol w="685801"/>
              </a:tblGrid>
              <a:tr h="251460">
                <a:tc rowSpan="2"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History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46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/>
                </a:tc>
              </a:tr>
              <a:tr h="5867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Information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Query</a:t>
                      </a:r>
                      <a:endParaRPr lang="en-US" sz="1200" b="1" dirty="0"/>
                    </a:p>
                  </a:txBody>
                  <a:tcPr vert="vert27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solidFill>
                      <a:srgbClr val="EFDD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DAC5E5"/>
                    </a:solidFill>
                  </a:tcPr>
                </a:tc>
              </a:tr>
              <a:tr h="586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Results</a:t>
                      </a:r>
                      <a:endParaRPr lang="en-US" sz="1200" b="1" dirty="0"/>
                    </a:p>
                  </a:txBody>
                  <a:tcPr vert="vert270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solidFill>
                      <a:srgbClr val="E5C5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DAB0DA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819400" y="1600200"/>
            <a:ext cx="6019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 features = good prediction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81% accuracy (↑ 220%)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Just query features promising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40% accuracy (↑ 57%)</a:t>
            </a:r>
            <a:endParaRPr lang="en-US" sz="32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No boost a</a:t>
            </a:r>
            <a:r>
              <a:rPr lang="en-US" sz="3200" baseline="0" dirty="0" smtClean="0"/>
              <a:t>dding result or history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2057400"/>
            <a:ext cx="1524000" cy="1524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43000" y="2057400"/>
            <a:ext cx="838200" cy="8382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19200" y="2133600"/>
            <a:ext cx="1447800" cy="762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43000" y="2057400"/>
            <a:ext cx="838200" cy="1524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/>
          <p:cNvGraphicFramePr/>
          <p:nvPr/>
        </p:nvGraphicFramePr>
        <p:xfrm>
          <a:off x="914400" y="4038600"/>
          <a:ext cx="7010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5117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3+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579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5421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617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2+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181600" y="1600200"/>
            <a:ext cx="2971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53200" y="5029200"/>
            <a:ext cx="1524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48200" y="4724400"/>
            <a:ext cx="2057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19400" y="4419600"/>
            <a:ext cx="2057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85800" y="4343400"/>
            <a:ext cx="2286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Summarizing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Looked at measures of query ambiguity</a:t>
            </a:r>
          </a:p>
          <a:p>
            <a:pPr lvl="1"/>
            <a:r>
              <a:rPr lang="en-US" dirty="0" smtClean="0"/>
              <a:t>Implicit measures approximate explicit</a:t>
            </a:r>
          </a:p>
          <a:p>
            <a:pPr lvl="1"/>
            <a:r>
              <a:rPr lang="en-US" dirty="0" smtClean="0"/>
              <a:t>Confounds: result entropy, result quality, task</a:t>
            </a:r>
          </a:p>
          <a:p>
            <a:r>
              <a:rPr lang="en-US" dirty="0" smtClean="0"/>
              <a:t>Built a model to predict ambiguity</a:t>
            </a:r>
          </a:p>
          <a:p>
            <a:r>
              <a:rPr lang="en-US" dirty="0" smtClean="0"/>
              <a:t>These results can help search engines</a:t>
            </a:r>
          </a:p>
          <a:p>
            <a:pPr lvl="1"/>
            <a:r>
              <a:rPr lang="en-US" dirty="0" smtClean="0"/>
              <a:t>Personalize when appropriate</a:t>
            </a:r>
          </a:p>
          <a:p>
            <a:pPr lvl="1"/>
            <a:r>
              <a:rPr lang="en-US" dirty="0" smtClean="0"/>
              <a:t>Suggest more specific queries</a:t>
            </a:r>
          </a:p>
          <a:p>
            <a:pPr lvl="1"/>
            <a:r>
              <a:rPr lang="en-US" dirty="0" smtClean="0"/>
              <a:t>Help people understand diverse result sets</a:t>
            </a:r>
          </a:p>
          <a:p>
            <a:r>
              <a:rPr lang="en-US" dirty="0" smtClean="0"/>
              <a:t>Looking forward: What about the individual?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“grand </a:t>
            </a:r>
            <a:r>
              <a:rPr lang="en-US" dirty="0" err="1" smtClean="0"/>
              <a:t>copthorne</a:t>
            </a:r>
            <a:r>
              <a:rPr lang="en-US" dirty="0" smtClean="0"/>
              <a:t> waterfront”</a:t>
            </a:r>
            <a:endParaRPr lang="en-US" dirty="0"/>
          </a:p>
        </p:txBody>
      </p:sp>
      <p:pic>
        <p:nvPicPr>
          <p:cNvPr id="1026" name="Picture 2" descr="C:\Documents and Settings\teevan\Desktop\copthorn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01619"/>
            <a:ext cx="6858000" cy="4646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Documents and Settings\teevan\Desktop\SIGIR 2008\usgov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495800"/>
            <a:ext cx="2743200" cy="1858712"/>
          </a:xfrm>
          <a:prstGeom prst="rect">
            <a:avLst/>
          </a:prstGeom>
          <a:noFill/>
        </p:spPr>
      </p:pic>
      <p:pic>
        <p:nvPicPr>
          <p:cNvPr id="7" name="Picture 2" descr="C:\Documents and Settings\teevan\Desktop\copthorn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694488"/>
            <a:ext cx="2743200" cy="1858712"/>
          </a:xfrm>
          <a:prstGeom prst="rect">
            <a:avLst/>
          </a:prstGeom>
          <a:noFill/>
        </p:spPr>
      </p:pic>
      <p:pic>
        <p:nvPicPr>
          <p:cNvPr id="10" name="Picture 5" descr="C:\Documents and Settings\teevan\Desktop\SIGIR 2008\wikipedia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2637088"/>
            <a:ext cx="2743200" cy="1858712"/>
          </a:xfrm>
          <a:prstGeom prst="rect">
            <a:avLst/>
          </a:prstGeom>
          <a:noFill/>
        </p:spPr>
      </p:pic>
      <p:pic>
        <p:nvPicPr>
          <p:cNvPr id="9" name="Picture 4" descr="C:\Documents and Settings\teevan\Desktop\SIGIR 2008\usgov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971800"/>
            <a:ext cx="2743200" cy="1858712"/>
          </a:xfrm>
          <a:prstGeom prst="rect">
            <a:avLst/>
          </a:prstGeom>
          <a:noFill/>
        </p:spPr>
      </p:pic>
      <p:pic>
        <p:nvPicPr>
          <p:cNvPr id="11" name="Picture 2" descr="C:\Documents and Settings\teevan\Desktop\SIGIR 2008\frommers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724400"/>
            <a:ext cx="2743200" cy="1858713"/>
          </a:xfrm>
          <a:prstGeom prst="rect">
            <a:avLst/>
          </a:prstGeom>
          <a:noFill/>
        </p:spPr>
      </p:pic>
      <p:pic>
        <p:nvPicPr>
          <p:cNvPr id="12" name="Picture 5" descr="C:\Documents and Settings\teevan\Desktop\SIGIR 2008\wikipedia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371600"/>
            <a:ext cx="2743200" cy="1858712"/>
          </a:xfrm>
          <a:prstGeom prst="rect">
            <a:avLst/>
          </a:prstGeom>
          <a:noFill/>
        </p:spPr>
      </p:pic>
      <p:pic>
        <p:nvPicPr>
          <p:cNvPr id="8" name="Picture 2" descr="C:\Documents and Settings\teevan\Desktop\copthorn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865688"/>
            <a:ext cx="2743200" cy="1858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singapore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2050" name="Picture 2" descr="C:\Documents and Settings\teevan\Desktop\SIGIR 2008\frommers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1600200"/>
            <a:ext cx="6858000" cy="4646782"/>
          </a:xfrm>
          <a:prstGeom prst="rect">
            <a:avLst/>
          </a:prstGeom>
          <a:noFill/>
        </p:spPr>
      </p:pic>
      <p:pic>
        <p:nvPicPr>
          <p:cNvPr id="2053" name="Picture 5" descr="C:\Documents and Settings\teevan\Desktop\SIGIR 2008\wikipedia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600200"/>
            <a:ext cx="6858000" cy="4646781"/>
          </a:xfrm>
          <a:prstGeom prst="rect">
            <a:avLst/>
          </a:prstGeom>
          <a:noFill/>
        </p:spPr>
      </p:pic>
      <p:pic>
        <p:nvPicPr>
          <p:cNvPr id="2051" name="Picture 3" descr="C:\Documents and Settings\teevan\Desktop\SIGIR 2008\singgov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1600200"/>
            <a:ext cx="6858000" cy="4646781"/>
          </a:xfrm>
          <a:prstGeom prst="rect">
            <a:avLst/>
          </a:prstGeom>
          <a:noFill/>
        </p:spPr>
      </p:pic>
      <p:pic>
        <p:nvPicPr>
          <p:cNvPr id="2052" name="Picture 4" descr="C:\Documents and Settings\teevan\Desktop\SIGIR 2008\usgov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00200"/>
            <a:ext cx="6858000" cy="4646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25 -0.1719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8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20833 0.139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2 -0.1497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7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25833 0.16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8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 Two Queries Differ?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grand </a:t>
            </a:r>
            <a:r>
              <a:rPr lang="en-US" dirty="0" err="1" smtClean="0">
                <a:solidFill>
                  <a:srgbClr val="0070C0"/>
                </a:solidFill>
              </a:rPr>
              <a:t>copthorne</a:t>
            </a:r>
            <a:r>
              <a:rPr lang="en-US" dirty="0" smtClean="0">
                <a:solidFill>
                  <a:srgbClr val="0070C0"/>
                </a:solidFill>
              </a:rPr>
              <a:t> waterfront</a:t>
            </a:r>
            <a:r>
              <a:rPr lang="en-US" dirty="0" smtClean="0"/>
              <a:t> v. </a:t>
            </a:r>
            <a:r>
              <a:rPr lang="en-US" dirty="0" err="1" smtClean="0">
                <a:solidFill>
                  <a:srgbClr val="0070C0"/>
                </a:solidFill>
              </a:rPr>
              <a:t>singapore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Knowing query ambiguity allow us to:</a:t>
            </a:r>
          </a:p>
          <a:p>
            <a:pPr lvl="1"/>
            <a:r>
              <a:rPr lang="en-US" dirty="0" smtClean="0"/>
              <a:t>Personalize or diversify when appropriate</a:t>
            </a:r>
          </a:p>
          <a:p>
            <a:pPr lvl="1"/>
            <a:r>
              <a:rPr lang="en-US" dirty="0" smtClean="0"/>
              <a:t>Suggest more specific queries</a:t>
            </a:r>
          </a:p>
          <a:p>
            <a:pPr lvl="1"/>
            <a:r>
              <a:rPr lang="en-US" dirty="0" smtClean="0"/>
              <a:t>Help people understand diverse result sets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4014" y="4572000"/>
            <a:ext cx="1641186" cy="182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Documents and Settings\teevan\Desktop\SIGIR 2008\singapore query suggest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9440" y="4572000"/>
            <a:ext cx="1465560" cy="181965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3614" y="4572000"/>
            <a:ext cx="1641186" cy="182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Documents and Settings\teevan\Local Settings\Temporary Internet Files\Content.IE5\8ABD2NWT\MCj0078711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49614" y="4648200"/>
            <a:ext cx="712967" cy="1729295"/>
          </a:xfrm>
          <a:prstGeom prst="rect">
            <a:avLst/>
          </a:prstGeom>
          <a:noFill/>
        </p:spPr>
      </p:pic>
      <p:cxnSp>
        <p:nvCxnSpPr>
          <p:cNvPr id="12" name="Curved Connector 11"/>
          <p:cNvCxnSpPr/>
          <p:nvPr/>
        </p:nvCxnSpPr>
        <p:spPr>
          <a:xfrm rot="16200000" flipV="1">
            <a:off x="1978314" y="5295900"/>
            <a:ext cx="609600" cy="533400"/>
          </a:xfrm>
          <a:prstGeom prst="curvedConnector3">
            <a:avLst>
              <a:gd name="adj1" fmla="val -1494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H="1">
            <a:off x="2321214" y="5715000"/>
            <a:ext cx="685800" cy="228600"/>
          </a:xfrm>
          <a:prstGeom prst="curvedConnector3">
            <a:avLst>
              <a:gd name="adj1" fmla="val -773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324600" y="5257800"/>
            <a:ext cx="990600" cy="685800"/>
          </a:xfrm>
          <a:prstGeom prst="roundRect">
            <a:avLst/>
          </a:prstGeom>
          <a:solidFill>
            <a:srgbClr val="0070C0">
              <a:alpha val="30196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324600" y="6019800"/>
            <a:ext cx="990600" cy="304800"/>
          </a:xfrm>
          <a:prstGeom prst="roundRect">
            <a:avLst/>
          </a:prstGeom>
          <a:solidFill>
            <a:srgbClr val="92D050">
              <a:alpha val="50196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2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Look at measures of query ambiguity</a:t>
            </a:r>
          </a:p>
          <a:p>
            <a:pPr lvl="1"/>
            <a:r>
              <a:rPr lang="en-US" dirty="0" smtClean="0"/>
              <a:t>Explicit</a:t>
            </a:r>
          </a:p>
          <a:p>
            <a:pPr lvl="1"/>
            <a:r>
              <a:rPr lang="en-US" dirty="0" smtClean="0"/>
              <a:t>Implicit</a:t>
            </a:r>
          </a:p>
          <a:p>
            <a:r>
              <a:rPr lang="en-US" dirty="0" smtClean="0"/>
              <a:t>Explore challenges with the measures</a:t>
            </a:r>
          </a:p>
          <a:p>
            <a:pPr lvl="1"/>
            <a:r>
              <a:rPr lang="en-US" dirty="0" smtClean="0"/>
              <a:t>Do implicit predict explicit?</a:t>
            </a:r>
          </a:p>
          <a:p>
            <a:pPr lvl="1"/>
            <a:r>
              <a:rPr lang="en-US" dirty="0" smtClean="0"/>
              <a:t>Other factors that impact observed variation?</a:t>
            </a:r>
          </a:p>
          <a:p>
            <a:r>
              <a:rPr lang="en-US" dirty="0" smtClean="0"/>
              <a:t>Build a model to predict ambiguity</a:t>
            </a:r>
          </a:p>
          <a:p>
            <a:pPr lvl="1"/>
            <a:r>
              <a:rPr lang="en-US" dirty="0" smtClean="0"/>
              <a:t>Using just the query string, or also the result set</a:t>
            </a:r>
          </a:p>
          <a:p>
            <a:pPr lvl="1"/>
            <a:r>
              <a:rPr lang="en-US" dirty="0" smtClean="0"/>
              <a:t>Using query history, or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Predicting how a query will perform</a:t>
            </a:r>
          </a:p>
          <a:p>
            <a:pPr lvl="1"/>
            <a:r>
              <a:rPr lang="en-US" dirty="0" smtClean="0"/>
              <a:t>Clarity </a:t>
            </a:r>
            <a:r>
              <a:rPr lang="en-US" sz="2400" dirty="0" smtClean="0">
                <a:solidFill>
                  <a:srgbClr val="002060"/>
                </a:solidFill>
              </a:rPr>
              <a:t>[</a:t>
            </a:r>
            <a:r>
              <a:rPr lang="en-US" sz="2400" dirty="0" err="1" smtClean="0">
                <a:solidFill>
                  <a:srgbClr val="002060"/>
                </a:solidFill>
              </a:rPr>
              <a:t>Cronen</a:t>
            </a:r>
            <a:r>
              <a:rPr lang="en-US" sz="2400" dirty="0" smtClean="0">
                <a:solidFill>
                  <a:srgbClr val="002060"/>
                </a:solidFill>
              </a:rPr>
              <a:t>-Townsend et al. 2002]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/>
              <a:t>Jensen-Shannon divergence </a:t>
            </a:r>
            <a:r>
              <a:rPr lang="en-US" sz="2400" dirty="0" smtClean="0">
                <a:solidFill>
                  <a:srgbClr val="002060"/>
                </a:solidFill>
              </a:rPr>
              <a:t>[Carmel et al. 2006]</a:t>
            </a:r>
            <a:endParaRPr lang="en-US" dirty="0" smtClean="0"/>
          </a:p>
          <a:p>
            <a:pPr lvl="1"/>
            <a:r>
              <a:rPr lang="en-US" dirty="0" smtClean="0"/>
              <a:t>Weighted information gain </a:t>
            </a:r>
            <a:r>
              <a:rPr lang="en-US" sz="2400" dirty="0" smtClean="0">
                <a:solidFill>
                  <a:srgbClr val="002060"/>
                </a:solidFill>
              </a:rPr>
              <a:t>[Zhou &amp; Croft 2007]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Performance for individual versus aggregate</a:t>
            </a:r>
          </a:p>
          <a:p>
            <a:r>
              <a:rPr lang="en-US" dirty="0" smtClean="0"/>
              <a:t>Exploring query ambiguity</a:t>
            </a:r>
          </a:p>
          <a:p>
            <a:pPr lvl="1"/>
            <a:r>
              <a:rPr lang="en-US" dirty="0" smtClean="0"/>
              <a:t>Many factors affect relevance </a:t>
            </a:r>
            <a:r>
              <a:rPr lang="en-US" sz="2400" dirty="0" smtClean="0">
                <a:solidFill>
                  <a:srgbClr val="002060"/>
                </a:solidFill>
              </a:rPr>
              <a:t>[Fidel &amp; Crandall 1997]</a:t>
            </a:r>
            <a:endParaRPr lang="en-US" dirty="0" smtClean="0"/>
          </a:p>
          <a:p>
            <a:pPr lvl="1"/>
            <a:r>
              <a:rPr lang="en-US" dirty="0" smtClean="0"/>
              <a:t>Click entropy </a:t>
            </a:r>
            <a:r>
              <a:rPr lang="en-US" sz="2400" dirty="0" smtClean="0">
                <a:solidFill>
                  <a:srgbClr val="002060"/>
                </a:solidFill>
              </a:rPr>
              <a:t>[Dou et al. 2007]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Explicit and implicit data, build predictive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0" y="3124200"/>
            <a:ext cx="7543800" cy="1371600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Inter-rater reliability (Fleiss’ kappa)</a:t>
            </a:r>
          </a:p>
          <a:p>
            <a:pPr lvl="1"/>
            <a:r>
              <a:rPr lang="en-US" dirty="0" smtClean="0"/>
              <a:t>Observed agreement (P</a:t>
            </a:r>
            <a:r>
              <a:rPr lang="en-US" baseline="-25000" dirty="0" smtClean="0"/>
              <a:t>a</a:t>
            </a:r>
            <a:r>
              <a:rPr lang="en-US" dirty="0" smtClean="0"/>
              <a:t>) exceeds expected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κ</a:t>
            </a:r>
            <a:r>
              <a:rPr lang="en-US" dirty="0" smtClean="0"/>
              <a:t> = (P</a:t>
            </a:r>
            <a:r>
              <a:rPr lang="en-US" baseline="-25000" dirty="0" smtClean="0"/>
              <a:t>a</a:t>
            </a:r>
            <a:r>
              <a:rPr lang="en-US" dirty="0" smtClean="0"/>
              <a:t>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r>
              <a:rPr lang="en-US" dirty="0" smtClean="0"/>
              <a:t>) / (1-P</a:t>
            </a:r>
            <a:r>
              <a:rPr lang="en-US" baseline="-25000" dirty="0" smtClean="0"/>
              <a:t>e</a:t>
            </a:r>
            <a:r>
              <a:rPr lang="en-US" dirty="0" smtClean="0"/>
              <a:t>)</a:t>
            </a:r>
            <a:endParaRPr lang="en-US" i="1" dirty="0" smtClean="0"/>
          </a:p>
          <a:p>
            <a:r>
              <a:rPr lang="en-US" dirty="0" smtClean="0"/>
              <a:t>Relevance entropy</a:t>
            </a:r>
          </a:p>
          <a:p>
            <a:pPr lvl="1"/>
            <a:r>
              <a:rPr lang="en-US" dirty="0" smtClean="0"/>
              <a:t>Variability in probability result is relevant (P</a:t>
            </a:r>
            <a:r>
              <a:rPr lang="en-US" baseline="-25000" dirty="0" smtClean="0"/>
              <a:t>r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S</a:t>
            </a:r>
            <a:r>
              <a:rPr lang="en-US" dirty="0" smtClean="0"/>
              <a:t> = -</a:t>
            </a:r>
            <a:r>
              <a:rPr lang="el-GR" dirty="0" smtClean="0"/>
              <a:t>Σ</a:t>
            </a:r>
            <a:r>
              <a:rPr lang="en-US" dirty="0" smtClean="0"/>
              <a:t> P</a:t>
            </a:r>
            <a:r>
              <a:rPr lang="en-US" baseline="-25000" dirty="0" smtClean="0"/>
              <a:t>r</a:t>
            </a:r>
            <a:r>
              <a:rPr lang="en-US" dirty="0" smtClean="0"/>
              <a:t> log P</a:t>
            </a:r>
            <a:r>
              <a:rPr lang="en-US" baseline="-25000" dirty="0" smtClean="0"/>
              <a:t>r</a:t>
            </a:r>
            <a:endParaRPr lang="en-US" dirty="0" smtClean="0"/>
          </a:p>
          <a:p>
            <a:r>
              <a:rPr lang="en-US" dirty="0" smtClean="0"/>
              <a:t>Potential for personalization</a:t>
            </a:r>
          </a:p>
          <a:p>
            <a:pPr lvl="1"/>
            <a:r>
              <a:rPr lang="en-US" dirty="0" smtClean="0"/>
              <a:t>Ideal group ranking differs from ideal personal</a:t>
            </a:r>
          </a:p>
          <a:p>
            <a:pPr lvl="1"/>
            <a:r>
              <a:rPr lang="en-US" dirty="0" smtClean="0"/>
              <a:t>P4P = 1 - </a:t>
            </a:r>
            <a:r>
              <a:rPr lang="en-US" dirty="0" err="1" smtClean="0"/>
              <a:t>nDCG</a:t>
            </a:r>
            <a:r>
              <a:rPr lang="en-US" baseline="-25000" dirty="0" err="1" smtClean="0"/>
              <a:t>group</a:t>
            </a:r>
            <a:endParaRPr lang="en-US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Explicit Relevance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 in explicit relevance judgments</a:t>
            </a:r>
          </a:p>
          <a:p>
            <a:pPr lvl="1"/>
            <a:r>
              <a:rPr lang="en-US" i="1" dirty="0" smtClean="0"/>
              <a:t>Highly relevant</a:t>
            </a:r>
            <a:r>
              <a:rPr lang="en-US" dirty="0" smtClean="0"/>
              <a:t>, </a:t>
            </a:r>
            <a:r>
              <a:rPr lang="en-US" i="1" dirty="0" smtClean="0"/>
              <a:t>relevant</a:t>
            </a:r>
            <a:r>
              <a:rPr lang="en-US" dirty="0" smtClean="0"/>
              <a:t>, or </a:t>
            </a:r>
            <a:r>
              <a:rPr lang="en-US" i="1" dirty="0" smtClean="0"/>
              <a:t>irrelevant</a:t>
            </a:r>
          </a:p>
          <a:p>
            <a:pPr lvl="1"/>
            <a:r>
              <a:rPr lang="en-US" dirty="0" smtClean="0"/>
              <a:t>Personal relevance (versus </a:t>
            </a:r>
            <a:r>
              <a:rPr lang="en-US" dirty="0" smtClean="0"/>
              <a:t>generic relevance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12 unique queries, 128 users</a:t>
            </a:r>
          </a:p>
          <a:p>
            <a:pPr lvl="1"/>
            <a:r>
              <a:rPr lang="en-US" dirty="0" smtClean="0"/>
              <a:t>Challenge: Need different people, same query</a:t>
            </a:r>
          </a:p>
          <a:p>
            <a:pPr lvl="1"/>
            <a:r>
              <a:rPr lang="en-US" dirty="0" smtClean="0"/>
              <a:t>Solution: Given query list, choose most interesting</a:t>
            </a:r>
          </a:p>
          <a:p>
            <a:r>
              <a:rPr lang="en-US" dirty="0" smtClean="0"/>
              <a:t>292 query result sets evaluated</a:t>
            </a:r>
          </a:p>
          <a:p>
            <a:pPr lvl="1"/>
            <a:r>
              <a:rPr lang="en-US" dirty="0" smtClean="0"/>
              <a:t>4 to 81 evaluators per query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Implicit Relevance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 in clicks</a:t>
            </a:r>
          </a:p>
          <a:p>
            <a:pPr lvl="1"/>
            <a:r>
              <a:rPr lang="en-US" dirty="0" smtClean="0"/>
              <a:t>Proxy (click = </a:t>
            </a:r>
            <a:r>
              <a:rPr lang="en-US" i="1" dirty="0" smtClean="0"/>
              <a:t>relevant</a:t>
            </a:r>
            <a:r>
              <a:rPr lang="en-US" dirty="0" smtClean="0"/>
              <a:t>, not clicked = </a:t>
            </a:r>
            <a:r>
              <a:rPr lang="en-US" i="1" dirty="0" smtClean="0"/>
              <a:t>irrelevant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Other implicit measures possible</a:t>
            </a:r>
            <a:endParaRPr lang="en-US" dirty="0" smtClean="0"/>
          </a:p>
          <a:p>
            <a:pPr lvl="1"/>
            <a:r>
              <a:rPr lang="en-US" dirty="0" smtClean="0"/>
              <a:t>Disadvantage: Can mean lots of things, biased</a:t>
            </a:r>
          </a:p>
          <a:p>
            <a:pPr lvl="1"/>
            <a:r>
              <a:rPr lang="en-US" dirty="0" smtClean="0"/>
              <a:t>Advantage: Real tasks, real situations, lots of data</a:t>
            </a:r>
          </a:p>
          <a:p>
            <a:r>
              <a:rPr lang="en-US" dirty="0" smtClean="0"/>
              <a:t>44k unique queries issued by 1.5M users</a:t>
            </a:r>
          </a:p>
          <a:p>
            <a:pPr lvl="1"/>
            <a:r>
              <a:rPr lang="en-US" dirty="0" smtClean="0"/>
              <a:t>Minimum 10 users/query</a:t>
            </a:r>
          </a:p>
          <a:p>
            <a:r>
              <a:rPr lang="en-US" dirty="0" smtClean="0"/>
              <a:t>2.5 million result sets “evaluated”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1074</Words>
  <Application>Microsoft Office PowerPoint</Application>
  <PresentationFormat>On-screen Show (4:3)</PresentationFormat>
  <Paragraphs>252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Understanding Query Ambiguity</vt:lpstr>
      <vt:lpstr>“grand copthorne waterfront”</vt:lpstr>
      <vt:lpstr>“singapore”</vt:lpstr>
      <vt:lpstr>How Do the Two Queries Differ?</vt:lpstr>
      <vt:lpstr>Understanding Ambiguity</vt:lpstr>
      <vt:lpstr>Related Work</vt:lpstr>
      <vt:lpstr>Measuring Ambiguity</vt:lpstr>
      <vt:lpstr>Collecting Explicit Relevance Data</vt:lpstr>
      <vt:lpstr>Collecting Implicit Relevance Data</vt:lpstr>
      <vt:lpstr>How Good are Implicit Measures?</vt:lpstr>
      <vt:lpstr>Which Has Lower Click Entropy?</vt:lpstr>
      <vt:lpstr>Which Has Lower Click Entropy?</vt:lpstr>
      <vt:lpstr>Which Has Lower Click Entropy?</vt:lpstr>
      <vt:lpstr>Challenges with Using Click Data</vt:lpstr>
      <vt:lpstr>Predicting Ambiguity</vt:lpstr>
      <vt:lpstr>Predicting Ambiguity</vt:lpstr>
      <vt:lpstr>Prediction Quality</vt:lpstr>
      <vt:lpstr>Summarizing Ambiguity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Variation in User Intent</dc:title>
  <dc:creator/>
  <cp:lastModifiedBy>Jaime Teevan</cp:lastModifiedBy>
  <cp:revision>119</cp:revision>
  <dcterms:created xsi:type="dcterms:W3CDTF">2006-08-16T00:00:00Z</dcterms:created>
  <dcterms:modified xsi:type="dcterms:W3CDTF">2008-07-22T01:15:20Z</dcterms:modified>
</cp:coreProperties>
</file>