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2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20" r:id="rId3"/>
    <p:sldId id="284" r:id="rId4"/>
    <p:sldId id="283" r:id="rId5"/>
    <p:sldId id="285" r:id="rId6"/>
    <p:sldId id="287" r:id="rId7"/>
    <p:sldId id="288" r:id="rId8"/>
    <p:sldId id="295" r:id="rId9"/>
    <p:sldId id="259" r:id="rId10"/>
    <p:sldId id="294" r:id="rId11"/>
    <p:sldId id="298" r:id="rId12"/>
    <p:sldId id="289" r:id="rId13"/>
    <p:sldId id="296" r:id="rId14"/>
    <p:sldId id="321" r:id="rId15"/>
    <p:sldId id="309" r:id="rId16"/>
    <p:sldId id="308" r:id="rId17"/>
    <p:sldId id="318" r:id="rId18"/>
    <p:sldId id="291" r:id="rId19"/>
    <p:sldId id="297" r:id="rId20"/>
    <p:sldId id="316" r:id="rId21"/>
    <p:sldId id="317" r:id="rId22"/>
    <p:sldId id="319" r:id="rId23"/>
    <p:sldId id="322" r:id="rId24"/>
    <p:sldId id="323" r:id="rId25"/>
    <p:sldId id="32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964" autoAdjust="0"/>
  </p:normalViewPr>
  <p:slideViewPr>
    <p:cSldViewPr>
      <p:cViewPr varScale="1">
        <p:scale>
          <a:sx n="52" d="100"/>
          <a:sy n="52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-jiarli\Dropbox\2014-WSDM\Paper\Characterization-DSERP-Time2Clic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evan\AppData\Local\Microsoft\Windows\Temporary%20Internet%20Files\Content.Outlook\HC3XYWS6\clickPosDi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-jiarli\Dropbox\2014-WSDM\Paper\Characteriz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8451990148462"/>
          <c:y val="3.8580322273189797E-2"/>
          <c:w val="0.84134038638756159"/>
          <c:h val="0.74990455738487238"/>
        </c:manualLayout>
      </c:layout>
      <c:scatterChart>
        <c:scatterStyle val="lineMarker"/>
        <c:varyColors val="0"/>
        <c:ser>
          <c:idx val="1"/>
          <c:order val="0"/>
          <c:tx>
            <c:strRef>
              <c:f>'All-Time2Click'!$C$30</c:f>
              <c:strCache>
                <c:ptCount val="1"/>
                <c:pt idx="0">
                  <c:v>Down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'All-Time2Click'!$A$31:$A$50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'All-Time2Click'!$C$31:$C$50</c:f>
              <c:numCache>
                <c:formatCode>General</c:formatCode>
                <c:ptCount val="20"/>
                <c:pt idx="0">
                  <c:v>3.42000007629394</c:v>
                </c:pt>
                <c:pt idx="1">
                  <c:v>4.0420000553131104</c:v>
                </c:pt>
                <c:pt idx="2">
                  <c:v>4.9509999752044598</c:v>
                </c:pt>
                <c:pt idx="3">
                  <c:v>5.59800004959106</c:v>
                </c:pt>
                <c:pt idx="4">
                  <c:v>6.0799999237060502</c:v>
                </c:pt>
                <c:pt idx="5">
                  <c:v>6.4419999122619602</c:v>
                </c:pt>
                <c:pt idx="6">
                  <c:v>6.7269999980926496</c:v>
                </c:pt>
                <c:pt idx="7">
                  <c:v>6.9249999523162797</c:v>
                </c:pt>
                <c:pt idx="8">
                  <c:v>7.1129999160766602</c:v>
                </c:pt>
                <c:pt idx="9">
                  <c:v>7.2569999694824201</c:v>
                </c:pt>
                <c:pt idx="10">
                  <c:v>7.3529999256133998</c:v>
                </c:pt>
                <c:pt idx="11">
                  <c:v>7.5109999179839999</c:v>
                </c:pt>
                <c:pt idx="12">
                  <c:v>7.6180000305175701</c:v>
                </c:pt>
                <c:pt idx="13">
                  <c:v>7.6305000782012904</c:v>
                </c:pt>
                <c:pt idx="14">
                  <c:v>7.7235000133514404</c:v>
                </c:pt>
                <c:pt idx="15">
                  <c:v>7.7960000038146902</c:v>
                </c:pt>
                <c:pt idx="16">
                  <c:v>7.7945001125335596</c:v>
                </c:pt>
                <c:pt idx="17">
                  <c:v>7.8329999446868896</c:v>
                </c:pt>
                <c:pt idx="18">
                  <c:v>7.8730001449584899</c:v>
                </c:pt>
                <c:pt idx="19">
                  <c:v>7.9950001239776602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'All-Time2Click'!$D$30</c:f>
              <c:strCache>
                <c:ptCount val="1"/>
                <c:pt idx="0">
                  <c:v>Gone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'All-Time2Click'!$A$31:$A$50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'All-Time2Click'!$D$31:$D$50</c:f>
              <c:numCache>
                <c:formatCode>General</c:formatCode>
                <c:ptCount val="20"/>
                <c:pt idx="0">
                  <c:v>2.7834999561309801</c:v>
                </c:pt>
                <c:pt idx="1">
                  <c:v>3.8020000457763601</c:v>
                </c:pt>
                <c:pt idx="2">
                  <c:v>4.9539999961853001</c:v>
                </c:pt>
                <c:pt idx="3">
                  <c:v>6.0279999971389699</c:v>
                </c:pt>
                <c:pt idx="4">
                  <c:v>6.4390001296996999</c:v>
                </c:pt>
                <c:pt idx="5">
                  <c:v>6.9839999675750697</c:v>
                </c:pt>
                <c:pt idx="6">
                  <c:v>7.2369999885559002</c:v>
                </c:pt>
                <c:pt idx="7">
                  <c:v>7.1389999389648402</c:v>
                </c:pt>
                <c:pt idx="8">
                  <c:v>7.2670000791549603</c:v>
                </c:pt>
                <c:pt idx="9">
                  <c:v>7.5339999198913503</c:v>
                </c:pt>
                <c:pt idx="10">
                  <c:v>7.8015000820159903</c:v>
                </c:pt>
                <c:pt idx="11">
                  <c:v>7.7634999752044598</c:v>
                </c:pt>
                <c:pt idx="12">
                  <c:v>8.0700001716613698</c:v>
                </c:pt>
                <c:pt idx="13">
                  <c:v>8.0409998893737793</c:v>
                </c:pt>
                <c:pt idx="14">
                  <c:v>8.2390000820159894</c:v>
                </c:pt>
                <c:pt idx="15">
                  <c:v>8.7309999465942294</c:v>
                </c:pt>
                <c:pt idx="16">
                  <c:v>8.2855001688003505</c:v>
                </c:pt>
                <c:pt idx="17">
                  <c:v>8.2125000953674299</c:v>
                </c:pt>
                <c:pt idx="18">
                  <c:v>8.7440001964569092</c:v>
                </c:pt>
                <c:pt idx="19">
                  <c:v>8.8899998664855904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'All-Time2Click'!$E$30</c:f>
              <c:strCache>
                <c:ptCount val="1"/>
                <c:pt idx="0">
                  <c:v>Stay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'All-Time2Click'!$A$31:$A$50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'All-Time2Click'!$E$31:$E$50</c:f>
              <c:numCache>
                <c:formatCode>General</c:formatCode>
                <c:ptCount val="20"/>
                <c:pt idx="0">
                  <c:v>2.3919999599456698</c:v>
                </c:pt>
                <c:pt idx="1">
                  <c:v>3.08500003814697</c:v>
                </c:pt>
                <c:pt idx="2">
                  <c:v>3.9800000190734801</c:v>
                </c:pt>
                <c:pt idx="3">
                  <c:v>4.6870000362396196</c:v>
                </c:pt>
                <c:pt idx="4">
                  <c:v>5.2039999961853001</c:v>
                </c:pt>
                <c:pt idx="5">
                  <c:v>5.5770001411437899</c:v>
                </c:pt>
                <c:pt idx="6">
                  <c:v>5.8710000514984104</c:v>
                </c:pt>
                <c:pt idx="7">
                  <c:v>6.14399981498718</c:v>
                </c:pt>
                <c:pt idx="8">
                  <c:v>6.30800008773803</c:v>
                </c:pt>
                <c:pt idx="9">
                  <c:v>6.4909999370574898</c:v>
                </c:pt>
                <c:pt idx="10">
                  <c:v>6.5425000190734801</c:v>
                </c:pt>
                <c:pt idx="11">
                  <c:v>6.6499999761581403</c:v>
                </c:pt>
                <c:pt idx="12">
                  <c:v>6.7189998626708896</c:v>
                </c:pt>
                <c:pt idx="13">
                  <c:v>6.8099999427795401</c:v>
                </c:pt>
                <c:pt idx="14">
                  <c:v>6.8530001640319798</c:v>
                </c:pt>
                <c:pt idx="15">
                  <c:v>6.8840000629425004</c:v>
                </c:pt>
                <c:pt idx="16">
                  <c:v>6.92000007629394</c:v>
                </c:pt>
                <c:pt idx="17">
                  <c:v>6.9699999094009399</c:v>
                </c:pt>
                <c:pt idx="18">
                  <c:v>7.0420000553131104</c:v>
                </c:pt>
                <c:pt idx="19">
                  <c:v>7.0900001525878897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'All-Time2Click'!$F$30</c:f>
              <c:strCache>
                <c:ptCount val="1"/>
                <c:pt idx="0">
                  <c:v>Up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'All-Time2Click'!$A$31:$A$50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'All-Time2Click'!$F$31:$F$50</c:f>
              <c:numCache>
                <c:formatCode>General</c:formatCode>
                <c:ptCount val="20"/>
                <c:pt idx="0">
                  <c:v>3.04499995708465</c:v>
                </c:pt>
                <c:pt idx="1">
                  <c:v>3.3140001296996999</c:v>
                </c:pt>
                <c:pt idx="2">
                  <c:v>4.1225001811981201</c:v>
                </c:pt>
                <c:pt idx="3">
                  <c:v>4.7469999790191597</c:v>
                </c:pt>
                <c:pt idx="4">
                  <c:v>5.2049999237060502</c:v>
                </c:pt>
                <c:pt idx="5">
                  <c:v>5.6490001678466797</c:v>
                </c:pt>
                <c:pt idx="6">
                  <c:v>5.9205000400543204</c:v>
                </c:pt>
                <c:pt idx="7">
                  <c:v>6.2140002250671298</c:v>
                </c:pt>
                <c:pt idx="8">
                  <c:v>6.4609999656677202</c:v>
                </c:pt>
                <c:pt idx="9">
                  <c:v>6.5970000028610203</c:v>
                </c:pt>
                <c:pt idx="10">
                  <c:v>6.8279998302459699</c:v>
                </c:pt>
                <c:pt idx="11">
                  <c:v>6.8510000705718896</c:v>
                </c:pt>
                <c:pt idx="12">
                  <c:v>7.0409998893737704</c:v>
                </c:pt>
                <c:pt idx="13">
                  <c:v>7.1200000047683698</c:v>
                </c:pt>
                <c:pt idx="14">
                  <c:v>7.3029999732971103</c:v>
                </c:pt>
                <c:pt idx="15">
                  <c:v>7.4219999313354403</c:v>
                </c:pt>
                <c:pt idx="16">
                  <c:v>7.4329999685287396</c:v>
                </c:pt>
                <c:pt idx="17">
                  <c:v>7.4449999332427899</c:v>
                </c:pt>
                <c:pt idx="18">
                  <c:v>7.6240000724792401</c:v>
                </c:pt>
                <c:pt idx="19">
                  <c:v>7.8090000152587802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535872"/>
        <c:axId val="51538176"/>
      </c:scatterChart>
      <c:valAx>
        <c:axId val="51535872"/>
        <c:scaling>
          <c:orientation val="minMax"/>
          <c:max val="2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click S1 (secs)</a:t>
                </a:r>
              </a:p>
            </c:rich>
          </c:tx>
          <c:layout>
            <c:manualLayout>
              <c:xMode val="edge"/>
              <c:yMode val="edge"/>
              <c:x val="0.40864859915766344"/>
              <c:y val="0.896585809838286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38176"/>
        <c:crosses val="autoZero"/>
        <c:crossBetween val="midCat"/>
        <c:majorUnit val="4"/>
      </c:valAx>
      <c:valAx>
        <c:axId val="51538176"/>
        <c:scaling>
          <c:orientation val="minMax"/>
          <c:max val="9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click S2 (secs)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35872"/>
        <c:crosses val="autoZero"/>
        <c:crossBetween val="midCat"/>
        <c:majorUnit val="3.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482634438137097"/>
          <c:y val="0.39742821919987281"/>
          <c:w val="0.20126028022935391"/>
          <c:h val="0.393692744052154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71190321093752E-2"/>
          <c:y val="0.10628019323671498"/>
          <c:w val="0.86513437634519197"/>
          <c:h val="0.753735783027121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Pos1</c:v>
                </c:pt>
              </c:strCache>
            </c:strRef>
          </c:tx>
          <c:spPr>
            <a:solidFill>
              <a:schemeClr val="accent1">
                <a:shade val="39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0.51076019858108601</c:v>
                </c:pt>
                <c:pt idx="1">
                  <c:v>0.21737643070944501</c:v>
                </c:pt>
                <c:pt idx="2">
                  <c:v>0.11096376611518199</c:v>
                </c:pt>
                <c:pt idx="3">
                  <c:v>8.3543334184438101E-2</c:v>
                </c:pt>
                <c:pt idx="4">
                  <c:v>7.2825561599724101E-2</c:v>
                </c:pt>
                <c:pt idx="5">
                  <c:v>6.84139550789441E-2</c:v>
                </c:pt>
                <c:pt idx="6">
                  <c:v>6.9035809810693599E-2</c:v>
                </c:pt>
                <c:pt idx="7">
                  <c:v>7.1234752618365302E-2</c:v>
                </c:pt>
                <c:pt idx="8">
                  <c:v>7.5208506072282105E-2</c:v>
                </c:pt>
                <c:pt idx="9">
                  <c:v>8.4625443676443105E-2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Pos2</c:v>
                </c:pt>
              </c:strCache>
            </c:strRef>
          </c:tx>
          <c:spPr>
            <a:solidFill>
              <a:schemeClr val="accent1">
                <a:shade val="4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0">
                  <c:v>0.205887303744131</c:v>
                </c:pt>
                <c:pt idx="1">
                  <c:v>0.24487582616395701</c:v>
                </c:pt>
                <c:pt idx="2">
                  <c:v>0.104381931977402</c:v>
                </c:pt>
                <c:pt idx="3">
                  <c:v>6.4804227400392905E-2</c:v>
                </c:pt>
                <c:pt idx="4">
                  <c:v>5.4145078517752299E-2</c:v>
                </c:pt>
                <c:pt idx="5">
                  <c:v>4.9553822032093797E-2</c:v>
                </c:pt>
                <c:pt idx="6">
                  <c:v>4.99493624866914E-2</c:v>
                </c:pt>
                <c:pt idx="7">
                  <c:v>5.1251489868891498E-2</c:v>
                </c:pt>
                <c:pt idx="8">
                  <c:v>5.7893966736575098E-2</c:v>
                </c:pt>
                <c:pt idx="9">
                  <c:v>6.0339996263777299E-2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Pos3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  <c:pt idx="0">
                  <c:v>0.109704723227949</c:v>
                </c:pt>
                <c:pt idx="1">
                  <c:v>0.15545785980484</c:v>
                </c:pt>
                <c:pt idx="2">
                  <c:v>0.167412302358805</c:v>
                </c:pt>
                <c:pt idx="3">
                  <c:v>7.5980528203021702E-2</c:v>
                </c:pt>
                <c:pt idx="4">
                  <c:v>5.0909549889019197E-2</c:v>
                </c:pt>
                <c:pt idx="5">
                  <c:v>4.4927508178316297E-2</c:v>
                </c:pt>
                <c:pt idx="6">
                  <c:v>4.3989716689605003E-2</c:v>
                </c:pt>
                <c:pt idx="7">
                  <c:v>4.5368092714224102E-2</c:v>
                </c:pt>
                <c:pt idx="8">
                  <c:v>4.6968736282495198E-2</c:v>
                </c:pt>
                <c:pt idx="9">
                  <c:v>4.9037922660190497E-2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Pos4</c:v>
                </c:pt>
              </c:strCache>
            </c:strRef>
          </c:tx>
          <c:spPr>
            <a:solidFill>
              <a:schemeClr val="accent1">
                <a:shade val="6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Sheet1!$B$6:$K$6</c:f>
              <c:numCache>
                <c:formatCode>General</c:formatCode>
                <c:ptCount val="10"/>
                <c:pt idx="0">
                  <c:v>6.16604788708622E-2</c:v>
                </c:pt>
                <c:pt idx="1">
                  <c:v>0.104887774373982</c:v>
                </c:pt>
                <c:pt idx="2">
                  <c:v>0.131884145971218</c:v>
                </c:pt>
                <c:pt idx="3">
                  <c:v>0.131136280376114</c:v>
                </c:pt>
                <c:pt idx="4">
                  <c:v>6.4482761805369507E-2</c:v>
                </c:pt>
                <c:pt idx="5">
                  <c:v>4.5650168082950998E-2</c:v>
                </c:pt>
                <c:pt idx="6">
                  <c:v>4.0185411202576002E-2</c:v>
                </c:pt>
                <c:pt idx="7">
                  <c:v>4.1919204727005298E-2</c:v>
                </c:pt>
                <c:pt idx="8">
                  <c:v>4.3944788567526698E-2</c:v>
                </c:pt>
                <c:pt idx="9">
                  <c:v>4.6889594619839298E-2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Pos5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Sheet1!$B$7:$K$7</c:f>
              <c:numCache>
                <c:formatCode>General</c:formatCode>
                <c:ptCount val="10"/>
                <c:pt idx="0">
                  <c:v>4.03166448623394E-2</c:v>
                </c:pt>
                <c:pt idx="1">
                  <c:v>7.6000527603334797E-2</c:v>
                </c:pt>
                <c:pt idx="2">
                  <c:v>0.110585124482017</c:v>
                </c:pt>
                <c:pt idx="3">
                  <c:v>0.12133932437083</c:v>
                </c:pt>
                <c:pt idx="4">
                  <c:v>0.119052676622612</c:v>
                </c:pt>
                <c:pt idx="5">
                  <c:v>6.33682403876554E-2</c:v>
                </c:pt>
                <c:pt idx="6">
                  <c:v>4.6677400088291E-2</c:v>
                </c:pt>
                <c:pt idx="7">
                  <c:v>4.4074759719016997E-2</c:v>
                </c:pt>
                <c:pt idx="8">
                  <c:v>4.09208408525581E-2</c:v>
                </c:pt>
                <c:pt idx="9">
                  <c:v>4.2499532972165098E-2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Pos6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Sheet1!$B$8:$K$8</c:f>
              <c:numCache>
                <c:formatCode>General</c:formatCode>
                <c:ptCount val="10"/>
                <c:pt idx="0">
                  <c:v>2.8020967353980498E-2</c:v>
                </c:pt>
                <c:pt idx="1">
                  <c:v>5.6548625705158402E-2</c:v>
                </c:pt>
                <c:pt idx="2">
                  <c:v>9.0306888757264905E-2</c:v>
                </c:pt>
                <c:pt idx="3">
                  <c:v>0.108667114421785</c:v>
                </c:pt>
                <c:pt idx="4">
                  <c:v>0.11600493795235001</c:v>
                </c:pt>
                <c:pt idx="5">
                  <c:v>0.11814198976661899</c:v>
                </c:pt>
                <c:pt idx="6">
                  <c:v>6.60884468565789E-2</c:v>
                </c:pt>
                <c:pt idx="7">
                  <c:v>4.8436588644029097E-2</c:v>
                </c:pt>
                <c:pt idx="8">
                  <c:v>4.1457347705213803E-2</c:v>
                </c:pt>
                <c:pt idx="9">
                  <c:v>4.5114888847375301E-2</c:v>
                </c:pt>
              </c:numCache>
            </c:numRef>
          </c:val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Pos7</c:v>
                </c:pt>
              </c:strCache>
            </c:strRef>
          </c:tx>
          <c:spPr>
            <a:solidFill>
              <a:schemeClr val="accent1">
                <a:shade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Sheet1!$B$9:$K$9</c:f>
              <c:numCache>
                <c:formatCode>General</c:formatCode>
                <c:ptCount val="10"/>
                <c:pt idx="0">
                  <c:v>2.1355003179264899E-2</c:v>
                </c:pt>
                <c:pt idx="1">
                  <c:v>4.2779258555330997E-2</c:v>
                </c:pt>
                <c:pt idx="2">
                  <c:v>7.4339783034334306E-2</c:v>
                </c:pt>
                <c:pt idx="3">
                  <c:v>9.6719268641969794E-2</c:v>
                </c:pt>
                <c:pt idx="4">
                  <c:v>0.10945691759715</c:v>
                </c:pt>
                <c:pt idx="5">
                  <c:v>0.117787112134879</c:v>
                </c:pt>
                <c:pt idx="6">
                  <c:v>0.123010205406528</c:v>
                </c:pt>
                <c:pt idx="7">
                  <c:v>6.9814622270686993E-2</c:v>
                </c:pt>
                <c:pt idx="8">
                  <c:v>5.5016339072330799E-2</c:v>
                </c:pt>
                <c:pt idx="9">
                  <c:v>4.5768727816177801E-2</c:v>
                </c:pt>
              </c:numCache>
            </c:numRef>
          </c:val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Pos8</c:v>
                </c:pt>
              </c:strCache>
            </c:strRef>
          </c:tx>
          <c:spPr>
            <a:solidFill>
              <a:schemeClr val="accent1">
                <a:tint val="9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Sheet1!$B$10:$K$10</c:f>
              <c:numCache>
                <c:formatCode>General</c:formatCode>
                <c:ptCount val="10"/>
                <c:pt idx="0">
                  <c:v>1.8224814873815401E-2</c:v>
                </c:pt>
                <c:pt idx="1">
                  <c:v>3.1953748317010901E-2</c:v>
                </c:pt>
                <c:pt idx="2">
                  <c:v>5.9777833024195197E-2</c:v>
                </c:pt>
                <c:pt idx="3">
                  <c:v>8.3790339590803606E-2</c:v>
                </c:pt>
                <c:pt idx="4">
                  <c:v>0.101123353374523</c:v>
                </c:pt>
                <c:pt idx="5">
                  <c:v>0.112102617706458</c:v>
                </c:pt>
                <c:pt idx="6">
                  <c:v>0.12393206782829901</c:v>
                </c:pt>
                <c:pt idx="7">
                  <c:v>0.13138741663073999</c:v>
                </c:pt>
                <c:pt idx="8">
                  <c:v>7.4525679168902098E-2</c:v>
                </c:pt>
                <c:pt idx="9">
                  <c:v>5.6883990285821001E-2</c:v>
                </c:pt>
              </c:numCache>
            </c:numRef>
          </c:val>
        </c:ser>
        <c:ser>
          <c:idx val="8"/>
          <c:order val="8"/>
          <c:tx>
            <c:strRef>
              <c:f>Sheet1!$A$11</c:f>
              <c:strCache>
                <c:ptCount val="1"/>
                <c:pt idx="0">
                  <c:v>Pos9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Sheet1!$B$11:$K$11</c:f>
              <c:numCache>
                <c:formatCode>General</c:formatCode>
                <c:ptCount val="10"/>
                <c:pt idx="0">
                  <c:v>2.1627576073334699E-3</c:v>
                </c:pt>
                <c:pt idx="1">
                  <c:v>2.4475125315433902E-2</c:v>
                </c:pt>
                <c:pt idx="2">
                  <c:v>4.9021775617311802E-2</c:v>
                </c:pt>
                <c:pt idx="3">
                  <c:v>7.1813352723720206E-2</c:v>
                </c:pt>
                <c:pt idx="4">
                  <c:v>9.1853917883453207E-2</c:v>
                </c:pt>
                <c:pt idx="5">
                  <c:v>0.109147454882148</c:v>
                </c:pt>
                <c:pt idx="6">
                  <c:v>0.11945259549715601</c:v>
                </c:pt>
                <c:pt idx="7">
                  <c:v>0.133365455329292</c:v>
                </c:pt>
                <c:pt idx="8">
                  <c:v>0.147246744378871</c:v>
                </c:pt>
                <c:pt idx="9">
                  <c:v>8.9389127592004403E-2</c:v>
                </c:pt>
              </c:numCache>
            </c:numRef>
          </c:val>
        </c:ser>
        <c:ser>
          <c:idx val="9"/>
          <c:order val="9"/>
          <c:tx>
            <c:strRef>
              <c:f>Sheet1!$A$12</c:f>
              <c:strCache>
                <c:ptCount val="1"/>
                <c:pt idx="0">
                  <c:v>Pos10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Sheet1!$B$12:$K$12</c:f>
              <c:numCache>
                <c:formatCode>General</c:formatCode>
                <c:ptCount val="10"/>
                <c:pt idx="0">
                  <c:v>1.7285137872694899E-3</c:v>
                </c:pt>
                <c:pt idx="1">
                  <c:v>1.90083757029408E-2</c:v>
                </c:pt>
                <c:pt idx="2">
                  <c:v>4.03485336085979E-2</c:v>
                </c:pt>
                <c:pt idx="3">
                  <c:v>6.1740250224802597E-2</c:v>
                </c:pt>
                <c:pt idx="4">
                  <c:v>8.2738408587850296E-2</c:v>
                </c:pt>
                <c:pt idx="5">
                  <c:v>9.8959240690914399E-2</c:v>
                </c:pt>
                <c:pt idx="6">
                  <c:v>0.115933937521098</c:v>
                </c:pt>
                <c:pt idx="7">
                  <c:v>0.12814140440747501</c:v>
                </c:pt>
                <c:pt idx="8">
                  <c:v>0.149002584987562</c:v>
                </c:pt>
                <c:pt idx="9">
                  <c:v>0.16990472632168799</c:v>
                </c:pt>
              </c:numCache>
            </c:numRef>
          </c:val>
        </c:ser>
        <c:ser>
          <c:idx val="10"/>
          <c:order val="10"/>
          <c:tx>
            <c:strRef>
              <c:f>Sheet1!$A$13</c:f>
              <c:strCache>
                <c:ptCount val="1"/>
                <c:pt idx="0">
                  <c:v>Pos11</c:v>
                </c:pt>
              </c:strCache>
            </c:strRef>
          </c:tx>
          <c:spPr>
            <a:solidFill>
              <a:schemeClr val="accent1">
                <a:tint val="6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Sheet1!$B$13:$K$13</c:f>
              <c:numCache>
                <c:formatCode>General</c:formatCode>
                <c:ptCount val="10"/>
                <c:pt idx="0">
                  <c:v>1.19589100874986E-4</c:v>
                </c:pt>
                <c:pt idx="1">
                  <c:v>1.34909098342099E-2</c:v>
                </c:pt>
                <c:pt idx="2">
                  <c:v>3.0727828269693599E-2</c:v>
                </c:pt>
                <c:pt idx="3">
                  <c:v>5.0212868704137402E-2</c:v>
                </c:pt>
                <c:pt idx="4">
                  <c:v>6.7213412512968196E-2</c:v>
                </c:pt>
                <c:pt idx="5">
                  <c:v>8.4060832478400793E-2</c:v>
                </c:pt>
                <c:pt idx="6">
                  <c:v>9.7029265885896804E-2</c:v>
                </c:pt>
                <c:pt idx="7">
                  <c:v>0.11639996956863501</c:v>
                </c:pt>
                <c:pt idx="8">
                  <c:v>0.13022484514461299</c:v>
                </c:pt>
                <c:pt idx="9">
                  <c:v>0.15281150756584999</c:v>
                </c:pt>
              </c:numCache>
            </c:numRef>
          </c:val>
        </c:ser>
        <c:ser>
          <c:idx val="11"/>
          <c:order val="11"/>
          <c:tx>
            <c:strRef>
              <c:f>Sheet1!$A$14</c:f>
              <c:strCache>
                <c:ptCount val="1"/>
                <c:pt idx="0">
                  <c:v>Pos12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Sheet1!$B$14:$K$14</c:f>
              <c:numCache>
                <c:formatCode>General</c:formatCode>
                <c:ptCount val="10"/>
                <c:pt idx="0">
                  <c:v>4.1292085773815903E-5</c:v>
                </c:pt>
                <c:pt idx="1">
                  <c:v>1.25938298949768E-2</c:v>
                </c:pt>
                <c:pt idx="2">
                  <c:v>2.88540963754658E-2</c:v>
                </c:pt>
                <c:pt idx="3">
                  <c:v>4.76997968449916E-2</c:v>
                </c:pt>
                <c:pt idx="4">
                  <c:v>6.6683906400559004E-2</c:v>
                </c:pt>
                <c:pt idx="5">
                  <c:v>8.3744668770123099E-2</c:v>
                </c:pt>
                <c:pt idx="6">
                  <c:v>0.100002596795554</c:v>
                </c:pt>
                <c:pt idx="7">
                  <c:v>0.113230035756853</c:v>
                </c:pt>
                <c:pt idx="8">
                  <c:v>0.132663512656684</c:v>
                </c:pt>
                <c:pt idx="9">
                  <c:v>0.15225107416402001</c:v>
                </c:pt>
              </c:numCache>
            </c:numRef>
          </c:val>
        </c:ser>
        <c:ser>
          <c:idx val="12"/>
          <c:order val="12"/>
          <c:tx>
            <c:strRef>
              <c:f>Sheet1!$A$15</c:f>
              <c:strCache>
                <c:ptCount val="1"/>
                <c:pt idx="0">
                  <c:v>Pos13</c:v>
                </c:pt>
              </c:strCache>
            </c:strRef>
          </c:tx>
          <c:spPr>
            <a:solidFill>
              <a:schemeClr val="accent1">
                <a:tint val="49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Sheet1!$B$15:$K$15</c:f>
              <c:numCache>
                <c:formatCode>General</c:formatCode>
                <c:ptCount val="10"/>
                <c:pt idx="0">
                  <c:v>1.37640285912719E-5</c:v>
                </c:pt>
                <c:pt idx="1">
                  <c:v>3.34765858664785E-4</c:v>
                </c:pt>
                <c:pt idx="2">
                  <c:v>8.5523745584901003E-4</c:v>
                </c:pt>
                <c:pt idx="3">
                  <c:v>1.52227489203921E-3</c:v>
                </c:pt>
                <c:pt idx="4">
                  <c:v>2.0933962583620401E-3</c:v>
                </c:pt>
                <c:pt idx="5">
                  <c:v>2.37445397237116E-3</c:v>
                </c:pt>
                <c:pt idx="6">
                  <c:v>2.9213949985717599E-3</c:v>
                </c:pt>
                <c:pt idx="7">
                  <c:v>3.1952932822762602E-3</c:v>
                </c:pt>
                <c:pt idx="8">
                  <c:v>2.53621421255426E-3</c:v>
                </c:pt>
                <c:pt idx="9">
                  <c:v>3.3626004109844898E-3</c:v>
                </c:pt>
              </c:numCache>
            </c:numRef>
          </c:val>
        </c:ser>
        <c:ser>
          <c:idx val="13"/>
          <c:order val="13"/>
          <c:tx>
            <c:strRef>
              <c:f>Sheet1!$A$16</c:f>
              <c:strCache>
                <c:ptCount val="1"/>
                <c:pt idx="0">
                  <c:v>Pos14</c:v>
                </c:pt>
              </c:strCache>
            </c:strRef>
          </c:tx>
          <c:spPr>
            <a:solidFill>
              <a:schemeClr val="accent1">
                <a:tint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Sheet1!$B$2:$K$2</c:f>
              <c:strCache>
                <c:ptCount val="10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  <c:pt idx="4">
                  <c:v>C5</c:v>
                </c:pt>
                <c:pt idx="5">
                  <c:v>C6</c:v>
                </c:pt>
                <c:pt idx="6">
                  <c:v>C7</c:v>
                </c:pt>
                <c:pt idx="7">
                  <c:v>C8</c:v>
                </c:pt>
                <c:pt idx="8">
                  <c:v>C9</c:v>
                </c:pt>
                <c:pt idx="9">
                  <c:v>C10</c:v>
                </c:pt>
              </c:strCache>
            </c:strRef>
          </c:cat>
          <c:val>
            <c:numRef>
              <c:f>Sheet1!$B$16:$K$16</c:f>
              <c:numCache>
                <c:formatCode>General</c:formatCode>
                <c:ptCount val="10"/>
                <c:pt idx="0">
                  <c:v>3.9486967270042501E-6</c:v>
                </c:pt>
                <c:pt idx="1">
                  <c:v>2.1694216071306601E-4</c:v>
                </c:pt>
                <c:pt idx="2">
                  <c:v>5.4075295266005699E-4</c:v>
                </c:pt>
                <c:pt idx="3">
                  <c:v>1.0310394209527101E-3</c:v>
                </c:pt>
                <c:pt idx="4">
                  <c:v>1.4161209983037299E-3</c:v>
                </c:pt>
                <c:pt idx="5">
                  <c:v>1.7679358381241801E-3</c:v>
                </c:pt>
                <c:pt idx="6">
                  <c:v>1.79178893245734E-3</c:v>
                </c:pt>
                <c:pt idx="7">
                  <c:v>2.18091446250602E-3</c:v>
                </c:pt>
                <c:pt idx="8">
                  <c:v>2.38989416182997E-3</c:v>
                </c:pt>
                <c:pt idx="9">
                  <c:v>1.1208668036614901E-3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264512"/>
        <c:axId val="51278592"/>
      </c:barChart>
      <c:catAx>
        <c:axId val="5126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78592"/>
        <c:crosses val="autoZero"/>
        <c:auto val="1"/>
        <c:lblAlgn val="ctr"/>
        <c:lblOffset val="100"/>
        <c:noMultiLvlLbl val="0"/>
      </c:catAx>
      <c:valAx>
        <c:axId val="51278592"/>
        <c:scaling>
          <c:orientation val="minMax"/>
          <c:max val="0.5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64512"/>
        <c:crosses val="autoZero"/>
        <c:crossBetween val="between"/>
        <c:majorUnit val="0.13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92240083197147527"/>
          <c:y val="0"/>
          <c:w val="7.7599168028524734E-2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 of Abandon</a:t>
            </a:r>
          </a:p>
        </c:rich>
      </c:tx>
      <c:layout>
        <c:manualLayout>
          <c:xMode val="edge"/>
          <c:yMode val="edge"/>
          <c:x val="0.272074384318981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7954496585196038E-2"/>
          <c:y val="4.6846153846153871E-2"/>
          <c:w val="0.79194638706572607"/>
          <c:h val="0.6737240671003080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2.0032166191991958E-2"/>
                  <c:y val="-2.1965080451900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InitalPosNCR!$A$3:$A$16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xVal>
          <c:yVal>
            <c:numRef>
              <c:f>InitalPosNCR!$E$3:$E$16</c:f>
              <c:numCache>
                <c:formatCode>0.00</c:formatCode>
                <c:ptCount val="14"/>
                <c:pt idx="0">
                  <c:v>0.42745929784236097</c:v>
                </c:pt>
                <c:pt idx="1">
                  <c:v>0.38920665015452699</c:v>
                </c:pt>
                <c:pt idx="2">
                  <c:v>0.38655248727873998</c:v>
                </c:pt>
                <c:pt idx="3">
                  <c:v>0.39858454748883398</c:v>
                </c:pt>
                <c:pt idx="4">
                  <c:v>0.412705608444287</c:v>
                </c:pt>
                <c:pt idx="5">
                  <c:v>0.43573473340070601</c:v>
                </c:pt>
                <c:pt idx="6">
                  <c:v>0.45734451934658998</c:v>
                </c:pt>
                <c:pt idx="7">
                  <c:v>0.481815536805353</c:v>
                </c:pt>
                <c:pt idx="8">
                  <c:v>0.50563380281690096</c:v>
                </c:pt>
                <c:pt idx="9">
                  <c:v>0.53573526532210602</c:v>
                </c:pt>
                <c:pt idx="10">
                  <c:v>0.46981132075471699</c:v>
                </c:pt>
                <c:pt idx="11">
                  <c:v>0.50819672131147497</c:v>
                </c:pt>
                <c:pt idx="12">
                  <c:v>0.57377049180327799</c:v>
                </c:pt>
                <c:pt idx="13">
                  <c:v>0.48571428571428499</c:v>
                </c:pt>
              </c:numCache>
            </c:numRef>
          </c:y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51293184"/>
        <c:axId val="51320320"/>
      </c:scatterChart>
      <c:valAx>
        <c:axId val="51293184"/>
        <c:scaling>
          <c:orientation val="minMax"/>
          <c:max val="1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Initial Click Position</a:t>
                </a:r>
              </a:p>
            </c:rich>
          </c:tx>
          <c:layout>
            <c:manualLayout>
              <c:xMode val="edge"/>
              <c:yMode val="edge"/>
              <c:x val="0.39200892991824304"/>
              <c:y val="0.8717664041994750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20320"/>
        <c:crosses val="autoZero"/>
        <c:crossBetween val="midCat"/>
        <c:majorUnit val="2"/>
      </c:valAx>
      <c:valAx>
        <c:axId val="51320320"/>
        <c:scaling>
          <c:orientation val="minMax"/>
          <c:max val="0.55000000000000004"/>
          <c:min val="0.35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93184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75372569954178"/>
          <c:y val="5.7306764110230751E-2"/>
          <c:w val="0.64846683902789592"/>
          <c:h val="0.67686355980746704"/>
        </c:manualLayout>
      </c:layout>
      <c:scatterChart>
        <c:scatterStyle val="lineMarker"/>
        <c:varyColors val="0"/>
        <c:ser>
          <c:idx val="0"/>
          <c:order val="0"/>
          <c:tx>
            <c:strRef>
              <c:f>'SAT-Time2Click'!$T$4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'SAT-Time2Click'!$S$5:$S$25</c:f>
              <c:numCache>
                <c:formatCode>General</c:formatCode>
                <c:ptCount val="21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'SAT-Time2Click'!$T$5:$T$25</c:f>
              <c:numCache>
                <c:formatCode>General</c:formatCode>
                <c:ptCount val="21"/>
                <c:pt idx="1">
                  <c:v>2.5275000333786002</c:v>
                </c:pt>
                <c:pt idx="2">
                  <c:v>3.2739999294281001</c:v>
                </c:pt>
                <c:pt idx="3">
                  <c:v>4.2089998722076398</c:v>
                </c:pt>
                <c:pt idx="4">
                  <c:v>4.9149999618530202</c:v>
                </c:pt>
                <c:pt idx="5">
                  <c:v>5.4279999732971103</c:v>
                </c:pt>
                <c:pt idx="6">
                  <c:v>5.8099999427795401</c:v>
                </c:pt>
                <c:pt idx="7">
                  <c:v>6.1059999465942303</c:v>
                </c:pt>
                <c:pt idx="8">
                  <c:v>6.36100006103515</c:v>
                </c:pt>
                <c:pt idx="9">
                  <c:v>6.5490000247955296</c:v>
                </c:pt>
                <c:pt idx="10">
                  <c:v>6.7130000591277996</c:v>
                </c:pt>
                <c:pt idx="11">
                  <c:v>6.8190000057220397</c:v>
                </c:pt>
                <c:pt idx="12">
                  <c:v>6.9119999408721897</c:v>
                </c:pt>
                <c:pt idx="13">
                  <c:v>7.0220000743865896</c:v>
                </c:pt>
                <c:pt idx="14">
                  <c:v>7.08500003814697</c:v>
                </c:pt>
                <c:pt idx="15">
                  <c:v>7.1740000247955296</c:v>
                </c:pt>
                <c:pt idx="16">
                  <c:v>7.2239999771118102</c:v>
                </c:pt>
                <c:pt idx="17">
                  <c:v>7.2409999370574898</c:v>
                </c:pt>
                <c:pt idx="18">
                  <c:v>7.3049998283386204</c:v>
                </c:pt>
                <c:pt idx="19">
                  <c:v>7.3810000419616699</c:v>
                </c:pt>
                <c:pt idx="20">
                  <c:v>7.4760000705718896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12000"/>
        <c:axId val="51714304"/>
      </c:scatterChart>
      <c:valAx>
        <c:axId val="51712000"/>
        <c:scaling>
          <c:orientation val="minMax"/>
          <c:max val="2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Time to Click S1 (secs)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14304"/>
        <c:crosses val="autoZero"/>
        <c:crossBetween val="midCat"/>
        <c:majorUnit val="4"/>
      </c:valAx>
      <c:valAx>
        <c:axId val="51714304"/>
        <c:scaling>
          <c:orientation val="minMax"/>
          <c:max val="9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Time to Click S2 (secs)</a:t>
                </a:r>
              </a:p>
            </c:rich>
          </c:tx>
          <c:layout>
            <c:manualLayout>
              <c:xMode val="edge"/>
              <c:yMode val="edge"/>
              <c:x val="1.7169675436911846E-2"/>
              <c:y val="0.137768542821036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12000"/>
        <c:crosses val="autoZero"/>
        <c:crossBetween val="midCat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75372569954178"/>
          <c:y val="5.7306764110230751E-2"/>
          <c:w val="0.64846683902789592"/>
          <c:h val="0.67686355980746704"/>
        </c:manualLayout>
      </c:layout>
      <c:scatterChart>
        <c:scatterStyle val="lineMarker"/>
        <c:varyColors val="0"/>
        <c:ser>
          <c:idx val="0"/>
          <c:order val="0"/>
          <c:tx>
            <c:strRef>
              <c:f>'SAT-Time2Click'!$T$4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'SAT-Time2Click'!$S$5:$S$25</c:f>
              <c:numCache>
                <c:formatCode>General</c:formatCode>
                <c:ptCount val="21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'SAT-Time2Click'!$T$5:$T$25</c:f>
              <c:numCache>
                <c:formatCode>General</c:formatCode>
                <c:ptCount val="21"/>
                <c:pt idx="1">
                  <c:v>2.5275000333786002</c:v>
                </c:pt>
                <c:pt idx="2">
                  <c:v>3.2739999294281001</c:v>
                </c:pt>
                <c:pt idx="3">
                  <c:v>4.2089998722076398</c:v>
                </c:pt>
                <c:pt idx="4">
                  <c:v>4.9149999618530202</c:v>
                </c:pt>
                <c:pt idx="5">
                  <c:v>5.4279999732971103</c:v>
                </c:pt>
                <c:pt idx="6">
                  <c:v>5.8099999427795401</c:v>
                </c:pt>
                <c:pt idx="7">
                  <c:v>6.1059999465942303</c:v>
                </c:pt>
                <c:pt idx="8">
                  <c:v>6.36100006103515</c:v>
                </c:pt>
                <c:pt idx="9">
                  <c:v>6.5490000247955296</c:v>
                </c:pt>
                <c:pt idx="10">
                  <c:v>6.7130000591277996</c:v>
                </c:pt>
                <c:pt idx="11">
                  <c:v>6.8190000057220397</c:v>
                </c:pt>
                <c:pt idx="12">
                  <c:v>6.9119999408721897</c:v>
                </c:pt>
                <c:pt idx="13">
                  <c:v>7.0220000743865896</c:v>
                </c:pt>
                <c:pt idx="14">
                  <c:v>7.08500003814697</c:v>
                </c:pt>
                <c:pt idx="15">
                  <c:v>7.1740000247955296</c:v>
                </c:pt>
                <c:pt idx="16">
                  <c:v>7.2239999771118102</c:v>
                </c:pt>
                <c:pt idx="17">
                  <c:v>7.2409999370574898</c:v>
                </c:pt>
                <c:pt idx="18">
                  <c:v>7.3049998283386204</c:v>
                </c:pt>
                <c:pt idx="19">
                  <c:v>7.3810000419616699</c:v>
                </c:pt>
                <c:pt idx="20">
                  <c:v>7.4760000705718896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'SAT-Time2Click'!$U$4</c:f>
              <c:strCache>
                <c:ptCount val="1"/>
                <c:pt idx="0">
                  <c:v>C1:SAT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'SAT-Time2Click'!$S$5:$S$25</c:f>
              <c:numCache>
                <c:formatCode>General</c:formatCode>
                <c:ptCount val="21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'SAT-Time2Click'!$U$5:$U$25</c:f>
              <c:numCache>
                <c:formatCode>General</c:formatCode>
                <c:ptCount val="21"/>
                <c:pt idx="1">
                  <c:v>2.40700006484985</c:v>
                </c:pt>
                <c:pt idx="2">
                  <c:v>3.3069999217986998</c:v>
                </c:pt>
                <c:pt idx="3">
                  <c:v>4.4579999446868896</c:v>
                </c:pt>
                <c:pt idx="4">
                  <c:v>5.2960000038146902</c:v>
                </c:pt>
                <c:pt idx="5">
                  <c:v>5.8949999809265101</c:v>
                </c:pt>
                <c:pt idx="6">
                  <c:v>6.3299999237060502</c:v>
                </c:pt>
                <c:pt idx="7">
                  <c:v>6.6560000181198102</c:v>
                </c:pt>
                <c:pt idx="8">
                  <c:v>6.9650001525878897</c:v>
                </c:pt>
                <c:pt idx="9">
                  <c:v>7.1549999713897696</c:v>
                </c:pt>
                <c:pt idx="10">
                  <c:v>7.3099999427795401</c:v>
                </c:pt>
                <c:pt idx="11">
                  <c:v>7.4300000667572004</c:v>
                </c:pt>
                <c:pt idx="12">
                  <c:v>7.5340000391006399</c:v>
                </c:pt>
                <c:pt idx="13">
                  <c:v>7.6630001068115199</c:v>
                </c:pt>
                <c:pt idx="14">
                  <c:v>7.6949999332427899</c:v>
                </c:pt>
                <c:pt idx="15">
                  <c:v>7.8129999637603698</c:v>
                </c:pt>
                <c:pt idx="16">
                  <c:v>7.8790000677108702</c:v>
                </c:pt>
                <c:pt idx="17">
                  <c:v>7.880499958992</c:v>
                </c:pt>
                <c:pt idx="18">
                  <c:v>7.93300008773803</c:v>
                </c:pt>
                <c:pt idx="19">
                  <c:v>8.03200006484985</c:v>
                </c:pt>
                <c:pt idx="20">
                  <c:v>8.0985000133514404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'SAT-Time2Click'!$V$4</c:f>
              <c:strCache>
                <c:ptCount val="1"/>
                <c:pt idx="0">
                  <c:v>C1:NSAT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'SAT-Time2Click'!$S$5:$S$25</c:f>
              <c:numCache>
                <c:formatCode>General</c:formatCode>
                <c:ptCount val="21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'SAT-Time2Click'!$V$5:$V$25</c:f>
              <c:numCache>
                <c:formatCode>General</c:formatCode>
                <c:ptCount val="21"/>
                <c:pt idx="1">
                  <c:v>2.6410000324249201</c:v>
                </c:pt>
                <c:pt idx="2">
                  <c:v>3.2450001239776598</c:v>
                </c:pt>
                <c:pt idx="3">
                  <c:v>3.98599982261657</c:v>
                </c:pt>
                <c:pt idx="4">
                  <c:v>4.5550000667572004</c:v>
                </c:pt>
                <c:pt idx="5">
                  <c:v>4.9520001411437899</c:v>
                </c:pt>
                <c:pt idx="6">
                  <c:v>5.2580001354217503</c:v>
                </c:pt>
                <c:pt idx="7">
                  <c:v>5.4879999160766602</c:v>
                </c:pt>
                <c:pt idx="8">
                  <c:v>5.6714999675750697</c:v>
                </c:pt>
                <c:pt idx="9">
                  <c:v>5.82200002670288</c:v>
                </c:pt>
                <c:pt idx="10">
                  <c:v>5.9419999122619602</c:v>
                </c:pt>
                <c:pt idx="11">
                  <c:v>6.0210001468658403</c:v>
                </c:pt>
                <c:pt idx="12">
                  <c:v>6.08850002288818</c:v>
                </c:pt>
                <c:pt idx="13">
                  <c:v>6.1530001163482604</c:v>
                </c:pt>
                <c:pt idx="14">
                  <c:v>6.2149999141693097</c:v>
                </c:pt>
                <c:pt idx="15">
                  <c:v>6.2569999694824201</c:v>
                </c:pt>
                <c:pt idx="16">
                  <c:v>6.2779998779296804</c:v>
                </c:pt>
                <c:pt idx="17">
                  <c:v>6.3059999942779497</c:v>
                </c:pt>
                <c:pt idx="18">
                  <c:v>6.3780000209808296</c:v>
                </c:pt>
                <c:pt idx="19">
                  <c:v>6.3969998359680096</c:v>
                </c:pt>
                <c:pt idx="20">
                  <c:v>6.5230000019073398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37344"/>
        <c:axId val="51739648"/>
      </c:scatterChart>
      <c:valAx>
        <c:axId val="51737344"/>
        <c:scaling>
          <c:orientation val="minMax"/>
          <c:max val="2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Time to Click S1 (secs)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39648"/>
        <c:crosses val="autoZero"/>
        <c:crossBetween val="midCat"/>
        <c:majorUnit val="4"/>
      </c:valAx>
      <c:valAx>
        <c:axId val="51739648"/>
        <c:scaling>
          <c:orientation val="minMax"/>
          <c:max val="9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Time to Click S2 (secs)</a:t>
                </a:r>
              </a:p>
            </c:rich>
          </c:tx>
          <c:layout>
            <c:manualLayout>
              <c:xMode val="edge"/>
              <c:yMode val="edge"/>
              <c:x val="1.7169675436911846E-2"/>
              <c:y val="0.137768542821036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37344"/>
        <c:crosses val="autoZero"/>
        <c:crossBetween val="midCat"/>
        <c:majorUnit val="7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F50C4-1A15-4785-9B1E-59F618C68A50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F09A2-966E-4215-B278-43CDCF973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Introduce CJ, describe her work.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Related</a:t>
            </a:r>
            <a:r>
              <a:rPr lang="en-US" baseline="0" dirty="0" smtClean="0"/>
              <a:t> to t</a:t>
            </a:r>
            <a:r>
              <a:rPr lang="en-US" dirty="0" smtClean="0"/>
              <a:t>hesis research:</a:t>
            </a:r>
            <a:endParaRPr lang="en-US" dirty="0" smtClean="0"/>
          </a:p>
          <a:p>
            <a:r>
              <a:rPr lang="en-US" dirty="0" smtClean="0"/>
              <a:t>How people recall,</a:t>
            </a:r>
            <a:r>
              <a:rPr lang="en-US" baseline="0" dirty="0" smtClean="0"/>
              <a:t> recognize</a:t>
            </a:r>
            <a:r>
              <a:rPr lang="en-US" dirty="0" smtClean="0"/>
              <a:t>, re-use: http://people.csail.mit.edu/teevan/work/publications/papers/tois08.pdf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Re:Search</a:t>
            </a:r>
            <a:r>
              <a:rPr lang="en-US" baseline="0" dirty="0" smtClean="0"/>
              <a:t> Engine: http://www.csail.mit.edu/~</a:t>
            </a:r>
            <a:r>
              <a:rPr lang="en-US" baseline="0" dirty="0" smtClean="0"/>
              <a:t>teevan/work/publications/papers/uist07.pdf</a:t>
            </a:r>
          </a:p>
          <a:p>
            <a:r>
              <a:rPr lang="en-US" baseline="0" dirty="0" smtClean="0"/>
              <a:t>Thesis: http://www.csail.mit.edu/~teevan/work/publications/theses/phd/thesis.pdf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02818-582A-4512-AA5B-C77D9DC933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89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61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user’s interaction with a result page following a click is strongly influenced by features of their initial interaction.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30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02818-582A-4512-AA5B-C77D9DC933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89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07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86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[Lower number = better]</a:t>
            </a:r>
          </a:p>
          <a:p>
            <a:endParaRPr lang="en-US" dirty="0" smtClean="0"/>
          </a:p>
          <a:p>
            <a:r>
              <a:rPr lang="en-US" dirty="0" smtClean="0"/>
              <a:t>Why “Down” = less abandonment? Maybe forces people to look at more of the search result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17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[Higher number = better]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48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can appear good or bad. Use it thoughtfully.</a:t>
            </a:r>
          </a:p>
          <a:p>
            <a:r>
              <a:rPr lang="en-US" dirty="0" smtClean="0"/>
              <a:t>Changes appear to attract attention. While people tend to progress down the page, they are more likely to move up the page when the results moves up or disappears,</a:t>
            </a:r>
            <a:r>
              <a:rPr lang="en-US" baseline="0" dirty="0" smtClean="0"/>
              <a:t> or when there are changes above the initial click.</a:t>
            </a:r>
          </a:p>
          <a:p>
            <a:r>
              <a:rPr lang="en-US" baseline="0" dirty="0" smtClean="0"/>
              <a:t>While change is correlated with less interaction,</a:t>
            </a:r>
          </a:p>
          <a:p>
            <a:r>
              <a:rPr lang="en-US" baseline="0" dirty="0" smtClean="0"/>
              <a:t>When they do interact with the results they appear more satisfied with what they find.</a:t>
            </a:r>
          </a:p>
          <a:p>
            <a:r>
              <a:rPr lang="en-US" baseline="0" dirty="0" smtClean="0"/>
              <a:t>Satisfied users, not surprisingly, tolerate less change.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Opportunity to provide new information as people interact with results.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Using what we have learned, we can take advantage of the opportunity to present new content while minimizing any problems.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305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16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an example.</a:t>
            </a:r>
          </a:p>
          <a:p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You may have noticed I brought one of my children with me to the Gold Coast.</a:t>
            </a:r>
          </a:p>
          <a:p>
            <a:pPr marL="0" indent="0">
              <a:buFontTx/>
              <a:buNone/>
            </a:pPr>
            <a:r>
              <a:rPr lang="en-US" dirty="0" smtClean="0"/>
              <a:t>Let’s say you’re interested in learning more about him.</a:t>
            </a:r>
          </a:p>
          <a:p>
            <a:pPr marL="0" indent="0">
              <a:buFontTx/>
              <a:buNone/>
            </a:pPr>
            <a:r>
              <a:rPr lang="en-US" dirty="0" smtClean="0"/>
              <a:t>And</a:t>
            </a:r>
            <a:r>
              <a:rPr lang="en-US" baseline="0" dirty="0" smtClean="0"/>
              <a:t> r</a:t>
            </a:r>
            <a:r>
              <a:rPr lang="en-US" dirty="0" smtClean="0"/>
              <a:t>un a query for “</a:t>
            </a:r>
            <a:r>
              <a:rPr lang="en-US" dirty="0" err="1" smtClean="0"/>
              <a:t>teevan</a:t>
            </a:r>
            <a:r>
              <a:rPr lang="en-US" dirty="0" smtClean="0"/>
              <a:t> children”.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Look at the results.</a:t>
            </a:r>
          </a:p>
          <a:p>
            <a:pPr marL="0" indent="0">
              <a:buFontTx/>
              <a:buNone/>
            </a:pPr>
            <a:r>
              <a:rPr lang="en-US" dirty="0" smtClean="0"/>
              <a:t>The first few are my</a:t>
            </a:r>
            <a:r>
              <a:rPr lang="en-US" baseline="0" dirty="0" smtClean="0"/>
              <a:t> professional pages, and seem unlikely to have relevant content.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There’s one about another Teevan entirely, also irrelevant.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But perhaps my Wikipedia page has something.</a:t>
            </a: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Try clicking on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746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600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46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Median time to click first result: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All: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9.66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NSAT: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8.36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SAT: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10.75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69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791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513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5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But, no,</a:t>
            </a:r>
            <a:r>
              <a:rPr lang="en-US" baseline="0" dirty="0" smtClean="0"/>
              <a:t> in the grand tradition of most academic Wikipedia pages,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The page is primarily content-free, and pretty much just has a variant of my standard bio.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So click the back button and return to the search result page.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34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If you do this, you’re actually like most searchers</a:t>
            </a:r>
            <a:r>
              <a:rPr lang="en-US" baseline="0" dirty="0" smtClean="0"/>
              <a:t> who click on a search result.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Most queries (59%) with clicks have more than one click.</a:t>
            </a:r>
          </a:p>
          <a:p>
            <a:pPr marL="0" indent="0">
              <a:buFontTx/>
              <a:buNone/>
            </a:pPr>
            <a:r>
              <a:rPr lang="en-US" dirty="0" smtClean="0"/>
              <a:t>This has been true for years, and the percentage even appears to be growing.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We know people click more than one search result,</a:t>
            </a:r>
          </a:p>
          <a:p>
            <a:pPr marL="0" indent="0">
              <a:buFontTx/>
              <a:buNone/>
            </a:pPr>
            <a:r>
              <a:rPr lang="en-US" dirty="0" smtClean="0"/>
              <a:t>and we have</a:t>
            </a:r>
            <a:r>
              <a:rPr lang="en-US" baseline="0" dirty="0" smtClean="0"/>
              <a:t> attempted to build models of multi-click behavior.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But the truth is, we don’t really know a lot about the behavior.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The goal of this work is to characterize how a person interacts with the search result page after the first click.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In this case, for example, we might try this next result after the Wikipedia article.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53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it points to my blog about conference travel with my children,</a:t>
            </a:r>
          </a:p>
          <a:p>
            <a:r>
              <a:rPr lang="en-US" dirty="0" smtClean="0"/>
              <a:t>Which is very relevant to Dillon</a:t>
            </a:r>
            <a:r>
              <a:rPr lang="en-US" baseline="0" dirty="0" smtClean="0"/>
              <a:t> being here at SIGIR with 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20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 smtClean="0"/>
              <a:t>Know a lot about the search after the first click: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What they click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What position it is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 long it takes to make the click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 long the person stays on the result page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Want to see how this first click behavior correlates with what the user does next.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Enables us to build a better model of search behavior,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for estimating relevance, evaluating algorithms, ranking results,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55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 smtClean="0"/>
              <a:t>At the same time we are learning about the user’s search experience between the first and second click,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We also have the opportunity to present new results to the user when they return to the search result.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Poll: How many people noticed that the search results changed?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Only two search results are actually exactly the same.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The result we clicked on moved up,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A few results disappeared,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And two new results appeared (including the one we clicked second).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Changes like this happens all of the time.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Some changes can be due to system failures.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Some changes can be intentional: new content found, contextualization, more content because we know you are diving deep.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For example: Bing </a:t>
            </a:r>
            <a:r>
              <a:rPr lang="en-US" baseline="0" dirty="0" smtClean="0"/>
              <a:t>starts with eight results initially and adds </a:t>
            </a:r>
            <a:r>
              <a:rPr lang="en-US" baseline="0" dirty="0" smtClean="0"/>
              <a:t>four </a:t>
            </a:r>
            <a:r>
              <a:rPr lang="en-US" baseline="0" dirty="0" smtClean="0"/>
              <a:t>results after the first click.</a:t>
            </a: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While the ability to change results presents an interesting opportunity, we need to be careful.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We know from research into human-computer interaction that change can cause problems.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Example: Dynamic menus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If we can build a picture of when change is beneficial and when it is harmful,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We can take advantage of the opportunity to present new content while minimizing any problems.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48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02818-582A-4512-AA5B-C77D9DC933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89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F09A2-966E-4215-B278-43CDCF973D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5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Multi-Click Search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86200"/>
            <a:ext cx="66294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Chia-Jung Lee</a:t>
            </a:r>
            <a:r>
              <a:rPr lang="en-US" baseline="30000" dirty="0" smtClean="0"/>
              <a:t>1</a:t>
            </a:r>
            <a:r>
              <a:rPr lang="en-US" dirty="0" smtClean="0"/>
              <a:t>, Jaime Teevan</a:t>
            </a:r>
            <a:r>
              <a:rPr lang="en-US" baseline="30000" dirty="0" smtClean="0"/>
              <a:t>2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and Sebastian de la Chica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baseline="30000" dirty="0" smtClean="0"/>
              <a:t>1 </a:t>
            </a:r>
            <a:r>
              <a:rPr lang="en-US" dirty="0" smtClean="0"/>
              <a:t>University of Massachusetts, </a:t>
            </a:r>
            <a:r>
              <a:rPr lang="en-US" baseline="30000" dirty="0" smtClean="0"/>
              <a:t>2 </a:t>
            </a:r>
            <a:r>
              <a:rPr lang="en-US" dirty="0" smtClean="0"/>
              <a:t>Microsoft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710076" y="1295400"/>
            <a:ext cx="1333500" cy="963673"/>
            <a:chOff x="3710076" y="1295400"/>
            <a:chExt cx="1333500" cy="963673"/>
          </a:xfrm>
        </p:grpSpPr>
        <p:sp>
          <p:nvSpPr>
            <p:cNvPr id="7" name="Explosion 1 6"/>
            <p:cNvSpPr/>
            <p:nvPr/>
          </p:nvSpPr>
          <p:spPr>
            <a:xfrm>
              <a:off x="3710076" y="1295400"/>
              <a:ext cx="785724" cy="838200"/>
            </a:xfrm>
            <a:prstGeom prst="irregularSeal1">
              <a:avLst/>
            </a:prstGeom>
            <a:solidFill>
              <a:srgbClr val="8BC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100425" y="1573273"/>
              <a:ext cx="943151" cy="685800"/>
              <a:chOff x="3719424" y="1573273"/>
              <a:chExt cx="943151" cy="685800"/>
            </a:xfrm>
          </p:grpSpPr>
          <p:sp>
            <p:nvSpPr>
              <p:cNvPr id="4" name="Right Arrow 3"/>
              <p:cNvSpPr/>
              <p:nvPr/>
            </p:nvSpPr>
            <p:spPr>
              <a:xfrm rot="14530599">
                <a:off x="3567024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ight Arrow 4"/>
              <p:cNvSpPr/>
              <p:nvPr/>
            </p:nvSpPr>
            <p:spPr>
              <a:xfrm rot="14530599">
                <a:off x="3871824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ight Arrow 5"/>
              <p:cNvSpPr/>
              <p:nvPr/>
            </p:nvSpPr>
            <p:spPr>
              <a:xfrm rot="14530599">
                <a:off x="4129175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43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81050" y="4559643"/>
            <a:ext cx="7581900" cy="8233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485901" y="1828800"/>
                <a:ext cx="6172199" cy="685800"/>
              </a:xfrm>
            </p:spPr>
            <p:txBody>
              <a:bodyPr>
                <a:noAutofit/>
              </a:bodyPr>
              <a:lstStyle/>
              <a:p>
                <a:pPr marL="0" lvl="1" indent="0" algn="ctr">
                  <a:spcBef>
                    <a:spcPts val="750"/>
                  </a:spcBef>
                  <a:buNone/>
                </a:pPr>
                <a:r>
                  <a:rPr lang="en-US" sz="3200" dirty="0">
                    <a:solidFill>
                      <a:srgbClr val="000000"/>
                    </a:solidFill>
                  </a:rPr>
                  <a:t>𝑇</a:t>
                </a:r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320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sz="3200" dirty="0"/>
              </a:p>
              <a:p>
                <a:pPr marL="514350" lvl="2" algn="ctr">
                  <a:spcBef>
                    <a:spcPts val="750"/>
                  </a:spcBef>
                </a:pPr>
                <a:endParaRPr lang="en-US" sz="3600" dirty="0"/>
              </a:p>
              <a:p>
                <a:pPr marL="342900" lvl="2" indent="0" algn="ctr">
                  <a:spcBef>
                    <a:spcPts val="750"/>
                  </a:spcBef>
                  <a:buNone/>
                </a:pPr>
                <a:endParaRPr lang="en-US" sz="3600" dirty="0" smtClean="0"/>
              </a:p>
              <a:p>
                <a:pPr marL="342900" lvl="1" indent="0" algn="ctr">
                  <a:buNone/>
                </a:pPr>
                <a:endParaRPr lang="en-US" sz="4000" dirty="0"/>
              </a:p>
              <a:p>
                <a:pPr lvl="1" algn="ctr"/>
                <a:endParaRPr lang="en-US" sz="4000" dirty="0" smtClean="0"/>
              </a:p>
              <a:p>
                <a:pPr algn="ctr"/>
                <a:endParaRPr lang="en-US" sz="4400" dirty="0" smtClean="0"/>
              </a:p>
              <a:p>
                <a:pPr algn="ctr"/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485901" y="1828800"/>
                <a:ext cx="6172199" cy="685800"/>
              </a:xfrm>
              <a:blipFill rotWithShape="1">
                <a:blip r:embed="rId3"/>
                <a:stretch>
                  <a:fillRect t="-7965" b="-19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876300" y="4559643"/>
            <a:ext cx="73914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Which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factors from 𝑇 impact user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interaction with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𝑆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2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and how? Which lead to the most user satisfaction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?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How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do changes to the result page (𝛿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𝑆1→𝑆2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) impact users? Do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changes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improve or degrade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user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experience?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81200" y="3048000"/>
                <a:ext cx="2438400" cy="1239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900" dirty="0" smtClean="0"/>
                  <a:t>User-Centric Factors</a:t>
                </a:r>
                <a:endParaRPr lang="en-US" sz="1900" dirty="0"/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User issues query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 smtClean="0"/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User views results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User clicks result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2438400" cy="1239506"/>
              </a:xfrm>
              <a:prstGeom prst="rect">
                <a:avLst/>
              </a:prstGeom>
              <a:blipFill rotWithShape="1">
                <a:blip r:embed="rId4"/>
                <a:stretch>
                  <a:fillRect l="-2250" t="-2463" b="-5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 rot="18773637">
            <a:off x="3021997" y="2548528"/>
            <a:ext cx="860716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Search Success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Number of clicks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𝐴𝑏𝑎𝑛𝑑𝑜𝑛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#({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𝑞𝑢𝑒𝑟𝑖𝑒𝑠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𝑎𝑏𝑎𝑛𝑑𝑜𝑛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})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#(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𝑞𝑢𝑒𝑟𝑖𝑒𝑠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)  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Satisfaction with click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𝑆𝐴𝑇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#({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𝑞𝑢𝑒𝑟𝑖𝑒𝑠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𝑅𝑒𝑡𝑢𝑟𝑛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𝑆𝐴𝑇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})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#({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𝑞𝑢𝑒𝑟𝑖𝑒𝑠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𝑅𝑒𝑡𝑢𝑟𝑛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𝑁𝑆𝐴𝑇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})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Click position</a:t>
                </a:r>
              </a:p>
              <a:p>
                <a:pPr lvl="1"/>
                <a:r>
                  <a:rPr lang="en-US" dirty="0" smtClean="0"/>
                  <a:t>Position change: </a:t>
                </a:r>
                <a:r>
                  <a:rPr lang="en-US" i="1" dirty="0" smtClean="0"/>
                  <a:t>Up</a:t>
                </a:r>
                <a:r>
                  <a:rPr lang="en-US" dirty="0" smtClean="0"/>
                  <a:t>, </a:t>
                </a:r>
                <a:r>
                  <a:rPr lang="en-US" i="1" dirty="0" smtClean="0"/>
                  <a:t>Down</a:t>
                </a:r>
                <a:r>
                  <a:rPr lang="en-US" dirty="0" smtClean="0"/>
                  <a:t>, </a:t>
                </a:r>
                <a:r>
                  <a:rPr lang="en-US" i="1" dirty="0" smtClean="0"/>
                  <a:t>Stay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#({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𝑞𝑢𝑒𝑟𝑖𝑒𝑠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})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#({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𝑞𝑢𝑒𝑟𝑖𝑒𝑠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})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Time to click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3504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06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Post-Click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trend to move down the page</a:t>
            </a:r>
          </a:p>
          <a:p>
            <a:pPr lvl="1"/>
            <a:r>
              <a:rPr lang="en-US" dirty="0" smtClean="0"/>
              <a:t>Top results revisited for later clicks</a:t>
            </a:r>
          </a:p>
          <a:p>
            <a:pPr lvl="1"/>
            <a:r>
              <a:rPr lang="en-US" dirty="0" smtClean="0"/>
              <a:t>Lower initial clicks mean larger subsequent jumps</a:t>
            </a:r>
          </a:p>
          <a:p>
            <a:r>
              <a:rPr lang="en-US" dirty="0" smtClean="0"/>
              <a:t>Satisfied search behavior different</a:t>
            </a:r>
          </a:p>
          <a:p>
            <a:pPr lvl="1"/>
            <a:r>
              <a:rPr lang="en-US" dirty="0" smtClean="0"/>
              <a:t>Slower, less likely to identify new content to visit</a:t>
            </a:r>
          </a:p>
          <a:p>
            <a:pPr lvl="1"/>
            <a:r>
              <a:rPr lang="en-US" dirty="0" smtClean="0"/>
              <a:t>More likely to be satisfied when they do</a:t>
            </a:r>
          </a:p>
          <a:p>
            <a:r>
              <a:rPr lang="en-US" dirty="0" smtClean="0"/>
              <a:t>Searchers learn about the search results</a:t>
            </a:r>
          </a:p>
          <a:p>
            <a:pPr lvl="1"/>
            <a:r>
              <a:rPr lang="en-US" dirty="0" smtClean="0"/>
              <a:t>Second click faster than the first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86600" y="5410200"/>
            <a:ext cx="1333500" cy="963673"/>
            <a:chOff x="3710076" y="1295400"/>
            <a:chExt cx="1333500" cy="963673"/>
          </a:xfrm>
        </p:grpSpPr>
        <p:sp>
          <p:nvSpPr>
            <p:cNvPr id="5" name="Explosion 1 4"/>
            <p:cNvSpPr/>
            <p:nvPr/>
          </p:nvSpPr>
          <p:spPr>
            <a:xfrm>
              <a:off x="3710076" y="1295400"/>
              <a:ext cx="785724" cy="838200"/>
            </a:xfrm>
            <a:prstGeom prst="irregularSeal1">
              <a:avLst/>
            </a:prstGeom>
            <a:solidFill>
              <a:srgbClr val="8BC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100425" y="1573273"/>
              <a:ext cx="943151" cy="685800"/>
              <a:chOff x="3719424" y="1573273"/>
              <a:chExt cx="943151" cy="685800"/>
            </a:xfrm>
          </p:grpSpPr>
          <p:sp>
            <p:nvSpPr>
              <p:cNvPr id="7" name="Right Arrow 6"/>
              <p:cNvSpPr/>
              <p:nvPr/>
            </p:nvSpPr>
            <p:spPr>
              <a:xfrm rot="14530599">
                <a:off x="3567024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ight Arrow 7"/>
              <p:cNvSpPr/>
              <p:nvPr/>
            </p:nvSpPr>
            <p:spPr>
              <a:xfrm rot="14530599">
                <a:off x="3871824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Arrow 8"/>
              <p:cNvSpPr/>
              <p:nvPr/>
            </p:nvSpPr>
            <p:spPr>
              <a:xfrm rot="14530599">
                <a:off x="4129175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999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81050" y="5382946"/>
            <a:ext cx="7581900" cy="8233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485901" y="1828800"/>
                <a:ext cx="6172199" cy="685800"/>
              </a:xfrm>
            </p:spPr>
            <p:txBody>
              <a:bodyPr>
                <a:noAutofit/>
              </a:bodyPr>
              <a:lstStyle/>
              <a:p>
                <a:pPr marL="0" lvl="1" indent="0" algn="ctr">
                  <a:spcBef>
                    <a:spcPts val="750"/>
                  </a:spcBef>
                  <a:buNone/>
                </a:pPr>
                <a:r>
                  <a:rPr lang="en-US" sz="3200" dirty="0">
                    <a:solidFill>
                      <a:srgbClr val="000000"/>
                    </a:solidFill>
                  </a:rPr>
                  <a:t>𝑇</a:t>
                </a:r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320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sz="3200" dirty="0"/>
              </a:p>
              <a:p>
                <a:pPr marL="514350" lvl="2" algn="ctr">
                  <a:spcBef>
                    <a:spcPts val="750"/>
                  </a:spcBef>
                </a:pPr>
                <a:endParaRPr lang="en-US" sz="3600" dirty="0"/>
              </a:p>
              <a:p>
                <a:pPr marL="342900" lvl="2" indent="0" algn="ctr">
                  <a:spcBef>
                    <a:spcPts val="750"/>
                  </a:spcBef>
                  <a:buNone/>
                </a:pPr>
                <a:endParaRPr lang="en-US" sz="3600" dirty="0" smtClean="0"/>
              </a:p>
              <a:p>
                <a:pPr marL="342900" lvl="1" indent="0" algn="ctr">
                  <a:buNone/>
                </a:pPr>
                <a:endParaRPr lang="en-US" sz="4000" dirty="0"/>
              </a:p>
              <a:p>
                <a:pPr lvl="1" algn="ctr"/>
                <a:endParaRPr lang="en-US" sz="4000" dirty="0" smtClean="0"/>
              </a:p>
              <a:p>
                <a:pPr algn="ctr"/>
                <a:endParaRPr lang="en-US" sz="4400" dirty="0" smtClean="0"/>
              </a:p>
              <a:p>
                <a:pPr algn="ctr"/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485901" y="1828800"/>
                <a:ext cx="6172199" cy="685800"/>
              </a:xfrm>
              <a:blipFill rotWithShape="1">
                <a:blip r:embed="rId3"/>
                <a:stretch>
                  <a:fillRect t="-7965" b="-19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194966" y="3048000"/>
                <a:ext cx="2441448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900" dirty="0"/>
                  <a:t>System-Centric </a:t>
                </a:r>
                <a:r>
                  <a:rPr lang="en-US" sz="1900" dirty="0" smtClean="0"/>
                  <a:t>Factors</a:t>
                </a:r>
                <a:endParaRPr lang="en-US" sz="1900" dirty="0"/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Search results change </a:t>
                </a:r>
                <a:r>
                  <a:rPr lang="en-US" dirty="0"/>
                  <a:t>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966" y="3048000"/>
                <a:ext cx="2441448" cy="938719"/>
              </a:xfrm>
              <a:prstGeom prst="rect">
                <a:avLst/>
              </a:prstGeom>
              <a:blipFill rotWithShape="1">
                <a:blip r:embed="rId4"/>
                <a:stretch>
                  <a:fillRect l="-2244" t="-3247" r="-1247" b="-9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876300" y="4559643"/>
            <a:ext cx="73914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Which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factors from 𝑇 impact user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interaction with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𝑆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2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and how? Which lead to the most user satisfaction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?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How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do changes to the result page (𝛿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𝑆1→𝑆2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) impact users? Do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changes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improve or degrade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user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experience?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81200" y="3048000"/>
                <a:ext cx="2438400" cy="1239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900" dirty="0" smtClean="0"/>
                  <a:t>User-Centric Factors</a:t>
                </a:r>
                <a:endParaRPr lang="en-US" sz="1900" dirty="0"/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User issues query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 smtClean="0"/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User views results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User clicks result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2438400" cy="1239506"/>
              </a:xfrm>
              <a:prstGeom prst="rect">
                <a:avLst/>
              </a:prstGeom>
              <a:blipFill rotWithShape="1">
                <a:blip r:embed="rId5"/>
                <a:stretch>
                  <a:fillRect l="-2250" t="-2463" b="-5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 rot="18773637">
            <a:off x="3021997" y="2548528"/>
            <a:ext cx="860716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3518945">
            <a:off x="5722714" y="2569959"/>
            <a:ext cx="860716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Clicked result changes</a:t>
            </a:r>
          </a:p>
          <a:p>
            <a:pPr lvl="1"/>
            <a:r>
              <a:rPr lang="en-US" dirty="0" smtClean="0"/>
              <a:t>Move up or down</a:t>
            </a:r>
          </a:p>
          <a:p>
            <a:pPr lvl="1"/>
            <a:r>
              <a:rPr lang="en-US" dirty="0" smtClean="0"/>
              <a:t>Stay in the same place</a:t>
            </a:r>
          </a:p>
          <a:p>
            <a:pPr lvl="1"/>
            <a:r>
              <a:rPr lang="en-US" dirty="0" smtClean="0"/>
              <a:t>Disappear entirely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Result Change</a:t>
            </a:r>
            <a:endParaRPr lang="en-US" dirty="0"/>
          </a:p>
        </p:txBody>
      </p:sp>
      <p:sp>
        <p:nvSpPr>
          <p:cNvPr id="79" name="Content Placeholder 7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Other results change</a:t>
            </a:r>
          </a:p>
          <a:p>
            <a:pPr lvl="1"/>
            <a:r>
              <a:rPr lang="en-US" dirty="0"/>
              <a:t>Above or below</a:t>
            </a:r>
          </a:p>
          <a:p>
            <a:pPr lvl="1"/>
            <a:r>
              <a:rPr lang="en-US" dirty="0"/>
              <a:t>Assume clicked result stays the same</a:t>
            </a:r>
          </a:p>
          <a:p>
            <a:pPr lvl="1"/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1916417" y="3741666"/>
            <a:ext cx="2339366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981200" y="4830180"/>
            <a:ext cx="2307771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800" u="sng" dirty="0" smtClean="0">
                <a:solidFill>
                  <a:schemeClr val="accent4"/>
                </a:solidFill>
              </a:rPr>
              <a:t>Jaime </a:t>
            </a:r>
            <a:r>
              <a:rPr lang="en-US" sz="800" b="1" u="sng" dirty="0" smtClean="0">
                <a:solidFill>
                  <a:schemeClr val="accent4"/>
                </a:solidFill>
              </a:rPr>
              <a:t>Teevan</a:t>
            </a:r>
            <a:r>
              <a:rPr lang="en-US" sz="800" u="sng" dirty="0">
                <a:solidFill>
                  <a:schemeClr val="accent4"/>
                </a:solidFill>
              </a:rPr>
              <a:t> </a:t>
            </a:r>
            <a:r>
              <a:rPr lang="en-US" sz="800" u="sng" dirty="0" smtClean="0">
                <a:solidFill>
                  <a:schemeClr val="accent4"/>
                </a:solidFill>
              </a:rPr>
              <a:t>– Wikipedia, the free encyclopedia</a:t>
            </a:r>
          </a:p>
          <a:p>
            <a:pPr>
              <a:spcAft>
                <a:spcPts val="100"/>
              </a:spcAft>
            </a:pPr>
            <a:r>
              <a:rPr lang="en-US" sz="700" dirty="0" smtClean="0">
                <a:solidFill>
                  <a:srgbClr val="00B050"/>
                </a:solidFill>
              </a:rPr>
              <a:t>en.wikipedia.org/wiki/</a:t>
            </a:r>
            <a:r>
              <a:rPr lang="en-US" sz="700" dirty="0" err="1" smtClean="0">
                <a:solidFill>
                  <a:srgbClr val="00B050"/>
                </a:solidFill>
              </a:rPr>
              <a:t>Jaime_</a:t>
            </a:r>
            <a:r>
              <a:rPr lang="en-US" sz="700" b="1" dirty="0" err="1" smtClean="0">
                <a:solidFill>
                  <a:srgbClr val="00B050"/>
                </a:solidFill>
              </a:rPr>
              <a:t>Teevan</a:t>
            </a:r>
            <a:endParaRPr lang="en-US" sz="700" b="1" dirty="0" smtClean="0">
              <a:solidFill>
                <a:srgbClr val="00B050"/>
              </a:solidFill>
            </a:endParaRPr>
          </a:p>
          <a:p>
            <a:r>
              <a:rPr lang="en-US" sz="700" dirty="0"/>
              <a:t>Jaime Teevan is a researcher at Microsoft Research and an affiliate professor at the University of Washington. </a:t>
            </a:r>
            <a:r>
              <a:rPr lang="en-US" sz="700" dirty="0" smtClean="0"/>
              <a:t>She...</a:t>
            </a:r>
            <a:endParaRPr lang="en-US" sz="700" dirty="0"/>
          </a:p>
        </p:txBody>
      </p:sp>
      <p:sp>
        <p:nvSpPr>
          <p:cNvPr id="76" name="Rectangle 75"/>
          <p:cNvSpPr/>
          <p:nvPr/>
        </p:nvSpPr>
        <p:spPr>
          <a:xfrm>
            <a:off x="4888217" y="3760251"/>
            <a:ext cx="2339366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932822" y="4293326"/>
            <a:ext cx="2307771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800" u="sng" dirty="0" smtClean="0">
                <a:solidFill>
                  <a:schemeClr val="accent4"/>
                </a:solidFill>
              </a:rPr>
              <a:t>Jaime </a:t>
            </a:r>
            <a:r>
              <a:rPr lang="en-US" sz="800" b="1" u="sng" dirty="0" smtClean="0">
                <a:solidFill>
                  <a:schemeClr val="accent4"/>
                </a:solidFill>
              </a:rPr>
              <a:t>Teevan</a:t>
            </a:r>
            <a:r>
              <a:rPr lang="en-US" sz="800" u="sng" dirty="0">
                <a:solidFill>
                  <a:schemeClr val="accent4"/>
                </a:solidFill>
              </a:rPr>
              <a:t> </a:t>
            </a:r>
            <a:r>
              <a:rPr lang="en-US" sz="800" u="sng" dirty="0" smtClean="0">
                <a:solidFill>
                  <a:schemeClr val="accent4"/>
                </a:solidFill>
              </a:rPr>
              <a:t>– Wikipedia, the free encyclopedia</a:t>
            </a:r>
          </a:p>
          <a:p>
            <a:pPr>
              <a:spcAft>
                <a:spcPts val="100"/>
              </a:spcAft>
            </a:pPr>
            <a:r>
              <a:rPr lang="en-US" sz="700" dirty="0" smtClean="0">
                <a:solidFill>
                  <a:srgbClr val="00B050"/>
                </a:solidFill>
              </a:rPr>
              <a:t>en.wikipedia.org/wiki/</a:t>
            </a:r>
            <a:r>
              <a:rPr lang="en-US" sz="700" dirty="0" err="1" smtClean="0">
                <a:solidFill>
                  <a:srgbClr val="00B050"/>
                </a:solidFill>
              </a:rPr>
              <a:t>Jaime_</a:t>
            </a:r>
            <a:r>
              <a:rPr lang="en-US" sz="700" b="1" dirty="0" err="1" smtClean="0">
                <a:solidFill>
                  <a:srgbClr val="00B050"/>
                </a:solidFill>
              </a:rPr>
              <a:t>Teevan</a:t>
            </a:r>
            <a:endParaRPr lang="en-US" sz="700" b="1" dirty="0" smtClean="0">
              <a:solidFill>
                <a:srgbClr val="00B050"/>
              </a:solidFill>
            </a:endParaRPr>
          </a:p>
          <a:p>
            <a:r>
              <a:rPr lang="en-US" sz="700" dirty="0"/>
              <a:t>Jaime Teevan is a researcher at Microsoft Research and an affiliate professor at the University of Washington. </a:t>
            </a:r>
            <a:r>
              <a:rPr lang="en-US" sz="700" dirty="0" smtClean="0"/>
              <a:t>She...</a:t>
            </a:r>
            <a:endParaRPr lang="en-US" sz="700" dirty="0"/>
          </a:p>
        </p:txBody>
      </p:sp>
      <p:grpSp>
        <p:nvGrpSpPr>
          <p:cNvPr id="86" name="Group 85"/>
          <p:cNvGrpSpPr/>
          <p:nvPr/>
        </p:nvGrpSpPr>
        <p:grpSpPr>
          <a:xfrm>
            <a:off x="2057400" y="3886200"/>
            <a:ext cx="1952352" cy="304800"/>
            <a:chOff x="2057400" y="3886200"/>
            <a:chExt cx="1952352" cy="304800"/>
          </a:xfrm>
        </p:grpSpPr>
        <p:sp>
          <p:nvSpPr>
            <p:cNvPr id="83" name="Rectangle 82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027066" y="3886200"/>
            <a:ext cx="1952352" cy="304800"/>
            <a:chOff x="2057400" y="3886200"/>
            <a:chExt cx="1952352" cy="304800"/>
          </a:xfrm>
        </p:grpSpPr>
        <p:sp>
          <p:nvSpPr>
            <p:cNvPr id="88" name="Rectangle 87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057400" y="6033616"/>
            <a:ext cx="1952352" cy="304800"/>
            <a:chOff x="2057400" y="3886200"/>
            <a:chExt cx="1952352" cy="304800"/>
          </a:xfrm>
        </p:grpSpPr>
        <p:sp>
          <p:nvSpPr>
            <p:cNvPr id="96" name="Rectangle 95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919812" y="5367033"/>
            <a:ext cx="2307771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800" u="sng" dirty="0" smtClean="0">
                <a:solidFill>
                  <a:schemeClr val="accent4"/>
                </a:solidFill>
              </a:rPr>
              <a:t>Jaime </a:t>
            </a:r>
            <a:r>
              <a:rPr lang="en-US" sz="800" b="1" u="sng" dirty="0" smtClean="0">
                <a:solidFill>
                  <a:schemeClr val="accent4"/>
                </a:solidFill>
              </a:rPr>
              <a:t>Teevan</a:t>
            </a:r>
            <a:r>
              <a:rPr lang="en-US" sz="800" u="sng" dirty="0">
                <a:solidFill>
                  <a:schemeClr val="accent4"/>
                </a:solidFill>
              </a:rPr>
              <a:t> </a:t>
            </a:r>
            <a:r>
              <a:rPr lang="en-US" sz="800" u="sng" dirty="0" smtClean="0">
                <a:solidFill>
                  <a:schemeClr val="accent4"/>
                </a:solidFill>
              </a:rPr>
              <a:t>– Wikipedia, the free encyclopedia</a:t>
            </a:r>
          </a:p>
          <a:p>
            <a:pPr>
              <a:spcAft>
                <a:spcPts val="100"/>
              </a:spcAft>
            </a:pPr>
            <a:r>
              <a:rPr lang="en-US" sz="700" dirty="0" smtClean="0">
                <a:solidFill>
                  <a:srgbClr val="00B050"/>
                </a:solidFill>
              </a:rPr>
              <a:t>en.wikipedia.org/wiki/</a:t>
            </a:r>
            <a:r>
              <a:rPr lang="en-US" sz="700" dirty="0" err="1" smtClean="0">
                <a:solidFill>
                  <a:srgbClr val="00B050"/>
                </a:solidFill>
              </a:rPr>
              <a:t>Jaime_</a:t>
            </a:r>
            <a:r>
              <a:rPr lang="en-US" sz="700" b="1" dirty="0" err="1" smtClean="0">
                <a:solidFill>
                  <a:srgbClr val="00B050"/>
                </a:solidFill>
              </a:rPr>
              <a:t>Teevan</a:t>
            </a:r>
            <a:endParaRPr lang="en-US" sz="700" b="1" dirty="0" smtClean="0">
              <a:solidFill>
                <a:srgbClr val="00B050"/>
              </a:solidFill>
            </a:endParaRPr>
          </a:p>
          <a:p>
            <a:r>
              <a:rPr lang="en-US" sz="700" dirty="0"/>
              <a:t>Jaime Teevan is a researcher at Microsoft Research and an affiliate professor at the University of Washington. </a:t>
            </a:r>
            <a:r>
              <a:rPr lang="en-US" sz="700" dirty="0" smtClean="0"/>
              <a:t>She...</a:t>
            </a:r>
            <a:endParaRPr lang="en-US" sz="700" dirty="0"/>
          </a:p>
        </p:txBody>
      </p:sp>
      <p:grpSp>
        <p:nvGrpSpPr>
          <p:cNvPr id="100" name="Group 99"/>
          <p:cNvGrpSpPr/>
          <p:nvPr/>
        </p:nvGrpSpPr>
        <p:grpSpPr>
          <a:xfrm>
            <a:off x="5027066" y="4959908"/>
            <a:ext cx="1952352" cy="304800"/>
            <a:chOff x="2057400" y="3886200"/>
            <a:chExt cx="1952352" cy="304800"/>
          </a:xfrm>
        </p:grpSpPr>
        <p:sp>
          <p:nvSpPr>
            <p:cNvPr id="101" name="Rectangle 100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057400" y="4358190"/>
            <a:ext cx="1952352" cy="304800"/>
            <a:chOff x="2057400" y="3886200"/>
            <a:chExt cx="1952352" cy="304800"/>
          </a:xfrm>
        </p:grpSpPr>
        <p:sp>
          <p:nvSpPr>
            <p:cNvPr id="105" name="Rectangle 104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027197" y="6033616"/>
            <a:ext cx="1952352" cy="304800"/>
            <a:chOff x="2057400" y="3886200"/>
            <a:chExt cx="1952352" cy="304800"/>
          </a:xfrm>
        </p:grpSpPr>
        <p:sp>
          <p:nvSpPr>
            <p:cNvPr id="109" name="Rectangle 108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057400" y="5561627"/>
            <a:ext cx="1952352" cy="304800"/>
            <a:chOff x="2057400" y="3886200"/>
            <a:chExt cx="1952352" cy="304800"/>
          </a:xfrm>
        </p:grpSpPr>
        <p:sp>
          <p:nvSpPr>
            <p:cNvPr id="113" name="Rectangle 112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Rectangle 115"/>
          <p:cNvSpPr/>
          <p:nvPr/>
        </p:nvSpPr>
        <p:spPr>
          <a:xfrm>
            <a:off x="4901184" y="5334000"/>
            <a:ext cx="2313432" cy="616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5027066" y="5496762"/>
            <a:ext cx="1952352" cy="304800"/>
            <a:chOff x="2057400" y="3886200"/>
            <a:chExt cx="1952352" cy="304800"/>
          </a:xfrm>
        </p:grpSpPr>
        <p:sp>
          <p:nvSpPr>
            <p:cNvPr id="92" name="Rectangle 91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4556509" y="3581400"/>
            <a:ext cx="2987291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Arrow 77"/>
          <p:cNvSpPr/>
          <p:nvPr/>
        </p:nvSpPr>
        <p:spPr>
          <a:xfrm rot="20140786">
            <a:off x="4126217" y="4579932"/>
            <a:ext cx="860716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1495636">
            <a:off x="4126151" y="5445304"/>
            <a:ext cx="860716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4888217" y="3760251"/>
            <a:ext cx="2339366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TextBox 234"/>
          <p:cNvSpPr txBox="1"/>
          <p:nvPr/>
        </p:nvSpPr>
        <p:spPr>
          <a:xfrm>
            <a:off x="4932822" y="4830180"/>
            <a:ext cx="2307771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800" u="sng" dirty="0" smtClean="0">
                <a:solidFill>
                  <a:schemeClr val="accent4"/>
                </a:solidFill>
              </a:rPr>
              <a:t>Jaime </a:t>
            </a:r>
            <a:r>
              <a:rPr lang="en-US" sz="800" b="1" u="sng" dirty="0" smtClean="0">
                <a:solidFill>
                  <a:schemeClr val="accent4"/>
                </a:solidFill>
              </a:rPr>
              <a:t>Teevan</a:t>
            </a:r>
            <a:r>
              <a:rPr lang="en-US" sz="800" u="sng" dirty="0">
                <a:solidFill>
                  <a:schemeClr val="accent4"/>
                </a:solidFill>
              </a:rPr>
              <a:t> </a:t>
            </a:r>
            <a:r>
              <a:rPr lang="en-US" sz="800" u="sng" dirty="0" smtClean="0">
                <a:solidFill>
                  <a:schemeClr val="accent4"/>
                </a:solidFill>
              </a:rPr>
              <a:t>– Wikipedia, the free encyclopedia</a:t>
            </a:r>
          </a:p>
          <a:p>
            <a:pPr>
              <a:spcAft>
                <a:spcPts val="100"/>
              </a:spcAft>
            </a:pPr>
            <a:r>
              <a:rPr lang="en-US" sz="700" dirty="0" smtClean="0">
                <a:solidFill>
                  <a:srgbClr val="00B050"/>
                </a:solidFill>
              </a:rPr>
              <a:t>en.wikipedia.org/wiki/</a:t>
            </a:r>
            <a:r>
              <a:rPr lang="en-US" sz="700" dirty="0" err="1" smtClean="0">
                <a:solidFill>
                  <a:srgbClr val="00B050"/>
                </a:solidFill>
              </a:rPr>
              <a:t>Jaime_</a:t>
            </a:r>
            <a:r>
              <a:rPr lang="en-US" sz="700" b="1" dirty="0" err="1" smtClean="0">
                <a:solidFill>
                  <a:srgbClr val="00B050"/>
                </a:solidFill>
              </a:rPr>
              <a:t>Teevan</a:t>
            </a:r>
            <a:endParaRPr lang="en-US" sz="700" b="1" dirty="0" smtClean="0">
              <a:solidFill>
                <a:srgbClr val="00B050"/>
              </a:solidFill>
            </a:endParaRPr>
          </a:p>
          <a:p>
            <a:r>
              <a:rPr lang="en-US" sz="700" dirty="0"/>
              <a:t>Jaime Teevan is a researcher at Microsoft Research and an affiliate professor at the University of Washington. </a:t>
            </a:r>
            <a:r>
              <a:rPr lang="en-US" sz="700" dirty="0" smtClean="0"/>
              <a:t>She...</a:t>
            </a:r>
            <a:endParaRPr lang="en-US" sz="700" dirty="0"/>
          </a:p>
        </p:txBody>
      </p:sp>
      <p:sp>
        <p:nvSpPr>
          <p:cNvPr id="236" name="Right Arrow 235"/>
          <p:cNvSpPr/>
          <p:nvPr/>
        </p:nvSpPr>
        <p:spPr>
          <a:xfrm>
            <a:off x="4191000" y="5029200"/>
            <a:ext cx="860716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7" name="Group 236"/>
          <p:cNvGrpSpPr/>
          <p:nvPr/>
        </p:nvGrpSpPr>
        <p:grpSpPr>
          <a:xfrm>
            <a:off x="5027066" y="3886200"/>
            <a:ext cx="1952352" cy="304800"/>
            <a:chOff x="2057400" y="3886200"/>
            <a:chExt cx="1952352" cy="304800"/>
          </a:xfrm>
        </p:grpSpPr>
        <p:sp>
          <p:nvSpPr>
            <p:cNvPr id="238" name="Rectangle 237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5027197" y="5561627"/>
            <a:ext cx="1952352" cy="304800"/>
            <a:chOff x="2057400" y="3886200"/>
            <a:chExt cx="1952352" cy="304800"/>
          </a:xfrm>
        </p:grpSpPr>
        <p:sp>
          <p:nvSpPr>
            <p:cNvPr id="242" name="Rectangle 241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5027066" y="4358190"/>
            <a:ext cx="1952352" cy="304800"/>
            <a:chOff x="2057400" y="3886200"/>
            <a:chExt cx="1952352" cy="304800"/>
          </a:xfrm>
        </p:grpSpPr>
        <p:sp>
          <p:nvSpPr>
            <p:cNvPr id="246" name="Rectangle 245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5027066" y="3886200"/>
            <a:ext cx="1952352" cy="776790"/>
            <a:chOff x="5027066" y="3886200"/>
            <a:chExt cx="1952352" cy="776790"/>
          </a:xfrm>
        </p:grpSpPr>
        <p:grpSp>
          <p:nvGrpSpPr>
            <p:cNvPr id="250" name="Group 249"/>
            <p:cNvGrpSpPr/>
            <p:nvPr/>
          </p:nvGrpSpPr>
          <p:grpSpPr>
            <a:xfrm>
              <a:off x="5027066" y="3886200"/>
              <a:ext cx="1952352" cy="304800"/>
              <a:chOff x="2057400" y="3886200"/>
              <a:chExt cx="1952352" cy="304800"/>
            </a:xfrm>
            <a:solidFill>
              <a:srgbClr val="8BCDFF"/>
            </a:solidFill>
          </p:grpSpPr>
          <p:sp>
            <p:nvSpPr>
              <p:cNvPr id="255" name="Rectangle 254"/>
              <p:cNvSpPr/>
              <p:nvPr/>
            </p:nvSpPr>
            <p:spPr>
              <a:xfrm>
                <a:off x="2057400" y="3886200"/>
                <a:ext cx="1952352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2057400" y="4000500"/>
                <a:ext cx="1952352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2057400" y="4114800"/>
                <a:ext cx="1447800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5027066" y="4358190"/>
              <a:ext cx="1952352" cy="304800"/>
              <a:chOff x="2057400" y="3886200"/>
              <a:chExt cx="1952352" cy="304800"/>
            </a:xfrm>
            <a:solidFill>
              <a:srgbClr val="8BCDFF"/>
            </a:solidFill>
          </p:grpSpPr>
          <p:sp>
            <p:nvSpPr>
              <p:cNvPr id="252" name="Rectangle 251"/>
              <p:cNvSpPr/>
              <p:nvPr/>
            </p:nvSpPr>
            <p:spPr>
              <a:xfrm>
                <a:off x="2057400" y="3886200"/>
                <a:ext cx="1952352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2057400" y="4000500"/>
                <a:ext cx="1952352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2057400" y="4114800"/>
                <a:ext cx="1447800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8" name="Group 257"/>
          <p:cNvGrpSpPr/>
          <p:nvPr/>
        </p:nvGrpSpPr>
        <p:grpSpPr>
          <a:xfrm>
            <a:off x="5027197" y="6033616"/>
            <a:ext cx="1952352" cy="304800"/>
            <a:chOff x="2057400" y="3886200"/>
            <a:chExt cx="1952352" cy="304800"/>
          </a:xfrm>
        </p:grpSpPr>
        <p:sp>
          <p:nvSpPr>
            <p:cNvPr id="259" name="Rectangle 258"/>
            <p:cNvSpPr/>
            <p:nvPr/>
          </p:nvSpPr>
          <p:spPr>
            <a:xfrm>
              <a:off x="2057400" y="38862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2057400" y="4000500"/>
              <a:ext cx="1952352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057400" y="4114800"/>
              <a:ext cx="1447800" cy="76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5029200" y="5562600"/>
            <a:ext cx="1952352" cy="776789"/>
            <a:chOff x="5134248" y="5624011"/>
            <a:chExt cx="1952352" cy="776789"/>
          </a:xfrm>
        </p:grpSpPr>
        <p:grpSp>
          <p:nvGrpSpPr>
            <p:cNvPr id="263" name="Group 262"/>
            <p:cNvGrpSpPr/>
            <p:nvPr/>
          </p:nvGrpSpPr>
          <p:grpSpPr>
            <a:xfrm>
              <a:off x="5134248" y="5624011"/>
              <a:ext cx="1952352" cy="304800"/>
              <a:chOff x="2057400" y="3886200"/>
              <a:chExt cx="1952352" cy="304800"/>
            </a:xfrm>
            <a:solidFill>
              <a:srgbClr val="8BCDFF"/>
            </a:solidFill>
          </p:grpSpPr>
          <p:sp>
            <p:nvSpPr>
              <p:cNvPr id="268" name="Rectangle 267"/>
              <p:cNvSpPr/>
              <p:nvPr/>
            </p:nvSpPr>
            <p:spPr>
              <a:xfrm>
                <a:off x="2057400" y="3886200"/>
                <a:ext cx="1952352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2057400" y="4000500"/>
                <a:ext cx="1952352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2057400" y="4114800"/>
                <a:ext cx="1447800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4" name="Group 263"/>
            <p:cNvGrpSpPr/>
            <p:nvPr/>
          </p:nvGrpSpPr>
          <p:grpSpPr>
            <a:xfrm>
              <a:off x="5134248" y="6096000"/>
              <a:ext cx="1952352" cy="304800"/>
              <a:chOff x="2057400" y="3886200"/>
              <a:chExt cx="1952352" cy="304800"/>
            </a:xfrm>
            <a:solidFill>
              <a:srgbClr val="8BCDFF"/>
            </a:solidFill>
          </p:grpSpPr>
          <p:sp>
            <p:nvSpPr>
              <p:cNvPr id="265" name="Rectangle 264"/>
              <p:cNvSpPr/>
              <p:nvPr/>
            </p:nvSpPr>
            <p:spPr>
              <a:xfrm>
                <a:off x="2057400" y="3886200"/>
                <a:ext cx="1952352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2057400" y="4000500"/>
                <a:ext cx="1952352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2057400" y="4114800"/>
                <a:ext cx="1447800" cy="76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256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/>
      <p:bldP spid="99" grpId="0"/>
      <p:bldP spid="116" grpId="0" animBg="1"/>
      <p:bldP spid="116" grpId="1" animBg="1"/>
      <p:bldP spid="4" grpId="0" animBg="1"/>
      <p:bldP spid="78" grpId="0" animBg="1"/>
      <p:bldP spid="78" grpId="1" animBg="1"/>
      <p:bldP spid="82" grpId="0" animBg="1"/>
      <p:bldP spid="82" grpId="1" animBg="1"/>
      <p:bldP spid="234" grpId="0" animBg="1"/>
      <p:bldP spid="235" grpId="0"/>
      <p:bldP spid="2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Change = Slower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type of change delays second click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4800" dirty="0"/>
          </a:p>
          <a:p>
            <a:r>
              <a:rPr lang="en-US" dirty="0" smtClean="0"/>
              <a:t>Change to click: Up &gt; Down &gt; Gone</a:t>
            </a:r>
          </a:p>
          <a:p>
            <a:r>
              <a:rPr lang="en-US" dirty="0" smtClean="0"/>
              <a:t>Changes around click: Above &gt; Below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41510793"/>
              </p:ext>
            </p:extLst>
          </p:nvPr>
        </p:nvGraphicFramePr>
        <p:xfrm>
          <a:off x="838200" y="2286000"/>
          <a:ext cx="6553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58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Change = More Abandonment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to click</a:t>
            </a:r>
          </a:p>
          <a:p>
            <a:pPr lvl="1"/>
            <a:r>
              <a:rPr lang="en-US" dirty="0" smtClean="0"/>
              <a:t>Down &gt; Stay &gt; Up &gt; Gone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Changes around click</a:t>
            </a:r>
          </a:p>
          <a:p>
            <a:pPr lvl="1"/>
            <a:r>
              <a:rPr lang="en-US" dirty="0" smtClean="0"/>
              <a:t>Changes above increases abandonment</a:t>
            </a:r>
          </a:p>
          <a:p>
            <a:pPr lvl="1"/>
            <a:r>
              <a:rPr lang="en-US" dirty="0" smtClean="0"/>
              <a:t>Changes below decreases it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381662"/>
              </p:ext>
            </p:extLst>
          </p:nvPr>
        </p:nvGraphicFramePr>
        <p:xfrm>
          <a:off x="5519928" y="1894840"/>
          <a:ext cx="1947672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24014"/>
                <a:gridCol w="11236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Up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0.432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0.425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0.375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0.492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136795"/>
              </p:ext>
            </p:extLst>
          </p:nvPr>
        </p:nvGraphicFramePr>
        <p:xfrm>
          <a:off x="1066800" y="4648200"/>
          <a:ext cx="35814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86182"/>
                <a:gridCol w="1297609"/>
                <a:gridCol w="1297609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Changes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Static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0.396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0.431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76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Change = Increased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to click</a:t>
            </a:r>
          </a:p>
          <a:p>
            <a:pPr lvl="1"/>
            <a:r>
              <a:rPr lang="en-US" dirty="0" smtClean="0"/>
              <a:t>Unsatisfied initially</a:t>
            </a:r>
          </a:p>
          <a:p>
            <a:pPr lvl="2"/>
            <a:r>
              <a:rPr lang="en-US" dirty="0" smtClean="0"/>
              <a:t>Gone &gt; Down &gt; Stay &gt; Up</a:t>
            </a:r>
          </a:p>
          <a:p>
            <a:pPr lvl="1"/>
            <a:r>
              <a:rPr lang="en-US" dirty="0" smtClean="0"/>
              <a:t>Satisfied initially</a:t>
            </a:r>
          </a:p>
          <a:p>
            <a:pPr lvl="2"/>
            <a:r>
              <a:rPr lang="en-US" dirty="0" smtClean="0"/>
              <a:t>Stay &gt; Down &gt; Up &gt; Gone</a:t>
            </a:r>
          </a:p>
          <a:p>
            <a:r>
              <a:rPr lang="en-US" dirty="0" smtClean="0"/>
              <a:t>Changes around click</a:t>
            </a:r>
          </a:p>
          <a:p>
            <a:pPr lvl="1"/>
            <a:r>
              <a:rPr lang="en-US" dirty="0" smtClean="0"/>
              <a:t>Always benefit NSAT users</a:t>
            </a:r>
          </a:p>
          <a:p>
            <a:pPr lvl="1"/>
            <a:r>
              <a:rPr lang="en-US" dirty="0" smtClean="0"/>
              <a:t>Best below the click for</a:t>
            </a:r>
            <a:br>
              <a:rPr lang="en-US" dirty="0" smtClean="0"/>
            </a:br>
            <a:r>
              <a:rPr lang="en-US" dirty="0" smtClean="0"/>
              <a:t>satisfied users</a:t>
            </a:r>
          </a:p>
          <a:p>
            <a:pPr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515003"/>
              </p:ext>
            </p:extLst>
          </p:nvPr>
        </p:nvGraphicFramePr>
        <p:xfrm>
          <a:off x="5510784" y="1524000"/>
          <a:ext cx="3048000" cy="1854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9304"/>
                <a:gridCol w="1104348"/>
                <a:gridCol w="1104348"/>
              </a:tblGrid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NSAT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SAT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Up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2.00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4.65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467600" y="1447800"/>
            <a:ext cx="12192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36891"/>
              </p:ext>
            </p:extLst>
          </p:nvPr>
        </p:nvGraphicFramePr>
        <p:xfrm>
          <a:off x="5510784" y="4648200"/>
          <a:ext cx="31242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0837"/>
                <a:gridCol w="1097998"/>
                <a:gridCol w="10153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i="1" dirty="0" smtClean="0"/>
                        <a:t>NSAT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Changes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Static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772166"/>
              </p:ext>
            </p:extLst>
          </p:nvPr>
        </p:nvGraphicFramePr>
        <p:xfrm>
          <a:off x="5510784" y="4648200"/>
          <a:ext cx="31242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0837"/>
                <a:gridCol w="1097998"/>
                <a:gridCol w="10153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i="1" dirty="0" smtClean="0"/>
                        <a:t>SAT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Changes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Static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97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Post-Click Behavior with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Changes </a:t>
            </a:r>
            <a:r>
              <a:rPr lang="en-US" dirty="0" smtClean="0"/>
              <a:t>appear to attract attention</a:t>
            </a:r>
            <a:endParaRPr lang="en-US" dirty="0"/>
          </a:p>
          <a:p>
            <a:r>
              <a:rPr lang="en-US" dirty="0" smtClean="0"/>
              <a:t>Correlated with less, slower interaction</a:t>
            </a:r>
          </a:p>
          <a:p>
            <a:pPr lvl="1"/>
            <a:r>
              <a:rPr lang="en-US" dirty="0"/>
              <a:t>Second click slower following change</a:t>
            </a:r>
          </a:p>
          <a:p>
            <a:pPr lvl="1"/>
            <a:r>
              <a:rPr lang="en-US" dirty="0" smtClean="0"/>
              <a:t>People abandon more following most changes</a:t>
            </a:r>
          </a:p>
          <a:p>
            <a:pPr lvl="2">
              <a:buFont typeface="Calibri" panose="020F0502020204030204" pitchFamily="34" charset="0"/>
              <a:buChar char="↑"/>
            </a:pPr>
            <a:r>
              <a:rPr lang="en-US" dirty="0" smtClean="0"/>
              <a:t>Clicked result disappears, results above change</a:t>
            </a:r>
          </a:p>
          <a:p>
            <a:pPr lvl="2">
              <a:buFont typeface="Calibri" panose="020F0502020204030204" pitchFamily="34" charset="0"/>
              <a:buChar char="↓"/>
            </a:pPr>
            <a:r>
              <a:rPr lang="en-US" dirty="0" smtClean="0"/>
              <a:t>Clicked result moves down, results below change</a:t>
            </a:r>
          </a:p>
          <a:p>
            <a:r>
              <a:rPr lang="en-US" dirty="0" smtClean="0"/>
              <a:t>Users more satisfied when they do interact</a:t>
            </a:r>
          </a:p>
          <a:p>
            <a:pPr lvl="1"/>
            <a:r>
              <a:rPr lang="en-US" dirty="0" smtClean="0"/>
              <a:t>Particularly for changes below click</a:t>
            </a:r>
          </a:p>
          <a:p>
            <a:pPr lvl="1"/>
            <a:r>
              <a:rPr lang="en-US" dirty="0" smtClean="0"/>
              <a:t>Satisfied users tolerate less change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86600" y="5410200"/>
            <a:ext cx="1333500" cy="963673"/>
            <a:chOff x="3710076" y="1295400"/>
            <a:chExt cx="1333500" cy="963673"/>
          </a:xfrm>
        </p:grpSpPr>
        <p:sp>
          <p:nvSpPr>
            <p:cNvPr id="5" name="Explosion 1 4"/>
            <p:cNvSpPr/>
            <p:nvPr/>
          </p:nvSpPr>
          <p:spPr>
            <a:xfrm>
              <a:off x="3710076" y="1295400"/>
              <a:ext cx="785724" cy="838200"/>
            </a:xfrm>
            <a:prstGeom prst="irregularSeal1">
              <a:avLst/>
            </a:prstGeom>
            <a:solidFill>
              <a:srgbClr val="8BC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100425" y="1573273"/>
              <a:ext cx="943151" cy="685800"/>
              <a:chOff x="3719424" y="1573273"/>
              <a:chExt cx="943151" cy="685800"/>
            </a:xfrm>
          </p:grpSpPr>
          <p:sp>
            <p:nvSpPr>
              <p:cNvPr id="7" name="Right Arrow 6"/>
              <p:cNvSpPr/>
              <p:nvPr/>
            </p:nvSpPr>
            <p:spPr>
              <a:xfrm rot="14530599">
                <a:off x="3567024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ight Arrow 7"/>
              <p:cNvSpPr/>
              <p:nvPr/>
            </p:nvSpPr>
            <p:spPr>
              <a:xfrm rot="14530599">
                <a:off x="3871824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Arrow 8"/>
              <p:cNvSpPr/>
              <p:nvPr/>
            </p:nvSpPr>
            <p:spPr>
              <a:xfrm rot="14530599">
                <a:off x="4129175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91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7086600" y="5410200"/>
            <a:ext cx="1333500" cy="963673"/>
            <a:chOff x="3710076" y="1295400"/>
            <a:chExt cx="1333500" cy="963673"/>
          </a:xfrm>
        </p:grpSpPr>
        <p:sp>
          <p:nvSpPr>
            <p:cNvPr id="19" name="Explosion 1 18"/>
            <p:cNvSpPr/>
            <p:nvPr/>
          </p:nvSpPr>
          <p:spPr>
            <a:xfrm>
              <a:off x="3710076" y="1295400"/>
              <a:ext cx="785724" cy="838200"/>
            </a:xfrm>
            <a:prstGeom prst="irregularSeal1">
              <a:avLst/>
            </a:prstGeom>
            <a:solidFill>
              <a:srgbClr val="8BC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100425" y="1573273"/>
              <a:ext cx="943151" cy="685800"/>
              <a:chOff x="3719424" y="1573273"/>
              <a:chExt cx="943151" cy="685800"/>
            </a:xfrm>
          </p:grpSpPr>
          <p:sp>
            <p:nvSpPr>
              <p:cNvPr id="21" name="Right Arrow 20"/>
              <p:cNvSpPr/>
              <p:nvPr/>
            </p:nvSpPr>
            <p:spPr>
              <a:xfrm rot="14530599">
                <a:off x="3567024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14530599">
                <a:off x="3871824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 rot="14530599">
                <a:off x="4129175" y="1725673"/>
                <a:ext cx="685800" cy="381000"/>
              </a:xfrm>
              <a:prstGeom prst="rightArrow">
                <a:avLst>
                  <a:gd name="adj1" fmla="val 50000"/>
                  <a:gd name="adj2" fmla="val 134143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86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b-pao.xx.fbcdn.net/hphotos-xpf1/t1.0-9/1798432_10202115393859453_82743832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281113"/>
            <a:ext cx="60579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5181600" y="1281113"/>
            <a:ext cx="1219200" cy="1462087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304800"/>
            <a:ext cx="2895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teevan children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4464" y="304800"/>
            <a:ext cx="402336" cy="40233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0" y="300930"/>
            <a:ext cx="2898648" cy="402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4319676" y="152400"/>
            <a:ext cx="785724" cy="838200"/>
          </a:xfrm>
          <a:prstGeom prst="irregularSeal1">
            <a:avLst/>
          </a:prstGeom>
          <a:solidFill>
            <a:srgbClr val="8B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322832" y="970667"/>
            <a:ext cx="6705600" cy="5582533"/>
            <a:chOff x="1322832" y="970667"/>
            <a:chExt cx="6705600" cy="5582533"/>
          </a:xfrm>
        </p:grpSpPr>
        <p:sp>
          <p:nvSpPr>
            <p:cNvPr id="3" name="Rectangle 2"/>
            <p:cNvSpPr/>
            <p:nvPr/>
          </p:nvSpPr>
          <p:spPr>
            <a:xfrm>
              <a:off x="1322832" y="1133557"/>
              <a:ext cx="6705600" cy="45908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409700" y="970667"/>
              <a:ext cx="6400800" cy="5582533"/>
              <a:chOff x="1409700" y="970667"/>
              <a:chExt cx="6400800" cy="5582533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1409700" y="2113667"/>
                <a:ext cx="6400800" cy="1010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1600" u="sng" dirty="0" smtClean="0">
                    <a:solidFill>
                      <a:srgbClr val="0070C0"/>
                    </a:solidFill>
                  </a:rPr>
                  <a:t>Jaime Teevan (Microsoft Research)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400" dirty="0" smtClean="0">
                    <a:solidFill>
                      <a:srgbClr val="00B050"/>
                    </a:solidFill>
                  </a:rPr>
                  <a:t>research.microsoft.com/en-us/um/people/</a:t>
                </a:r>
                <a:r>
                  <a:rPr lang="en-US" sz="1400" b="1" dirty="0" smtClean="0">
                    <a:solidFill>
                      <a:srgbClr val="00B050"/>
                    </a:solidFill>
                  </a:rPr>
                  <a:t>teevan</a:t>
                </a:r>
              </a:p>
              <a:p>
                <a:r>
                  <a:rPr lang="en-US" sz="1400" dirty="0"/>
                  <a:t>Jaime </a:t>
                </a:r>
                <a:r>
                  <a:rPr lang="en-US" sz="1400" b="1" dirty="0"/>
                  <a:t>Teevan</a:t>
                </a:r>
                <a:r>
                  <a:rPr lang="en-US" sz="1400" dirty="0"/>
                  <a:t>, Ph.D. Researcher studying information retrieval and human computer interaction at Microsoft Research.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409700" y="3256667"/>
                <a:ext cx="6400800" cy="1010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1600" b="1" u="sng" dirty="0" smtClean="0">
                    <a:solidFill>
                      <a:srgbClr val="0070C0"/>
                    </a:solidFill>
                  </a:rPr>
                  <a:t>Teevan</a:t>
                </a:r>
                <a:r>
                  <a:rPr lang="en-US" sz="1600" u="sng" dirty="0" smtClean="0">
                    <a:solidFill>
                      <a:srgbClr val="0070C0"/>
                    </a:solidFill>
                  </a:rPr>
                  <a:t>.com | Restoration, Preservation, Remodeling …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400" dirty="0" smtClean="0">
                    <a:solidFill>
                      <a:srgbClr val="00B050"/>
                    </a:solidFill>
                  </a:rPr>
                  <a:t>www.</a:t>
                </a:r>
                <a:r>
                  <a:rPr lang="en-US" sz="1400" b="1" dirty="0" smtClean="0">
                    <a:solidFill>
                      <a:srgbClr val="00B050"/>
                    </a:solidFill>
                  </a:rPr>
                  <a:t>teevan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.com</a:t>
                </a:r>
              </a:p>
              <a:p>
                <a:r>
                  <a:rPr lang="en-US" sz="1400" dirty="0"/>
                  <a:t>Voted San Francisco’s favorite small business. Call us at 415-474-TVAN. Building Restoration, Preservation, Friends and Community.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409700" y="4399667"/>
                <a:ext cx="6400800" cy="1010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1600" u="sng" dirty="0" smtClean="0">
                    <a:solidFill>
                      <a:srgbClr val="0070C0"/>
                    </a:solidFill>
                  </a:rPr>
                  <a:t>Jaime </a:t>
                </a:r>
                <a:r>
                  <a:rPr lang="en-US" sz="1600" b="1" u="sng" dirty="0" smtClean="0">
                    <a:solidFill>
                      <a:srgbClr val="0070C0"/>
                    </a:solidFill>
                  </a:rPr>
                  <a:t>Teevan</a:t>
                </a:r>
                <a:r>
                  <a:rPr lang="en-US" sz="1600" u="sng" dirty="0">
                    <a:solidFill>
                      <a:srgbClr val="0070C0"/>
                    </a:solidFill>
                  </a:rPr>
                  <a:t> </a:t>
                </a:r>
                <a:r>
                  <a:rPr lang="en-US" sz="1600" u="sng" dirty="0" smtClean="0">
                    <a:solidFill>
                      <a:srgbClr val="0070C0"/>
                    </a:solidFill>
                  </a:rPr>
                  <a:t>– Wikipedia, the free encyclopedia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400" dirty="0" smtClean="0">
                    <a:solidFill>
                      <a:srgbClr val="00B050"/>
                    </a:solidFill>
                  </a:rPr>
                  <a:t>en.wikipedia.org/wiki/</a:t>
                </a:r>
                <a:r>
                  <a:rPr lang="en-US" sz="1400" dirty="0" err="1" smtClean="0">
                    <a:solidFill>
                      <a:srgbClr val="00B050"/>
                    </a:solidFill>
                  </a:rPr>
                  <a:t>Jaime_</a:t>
                </a:r>
                <a:r>
                  <a:rPr lang="en-US" sz="1400" b="1" dirty="0" err="1" smtClean="0">
                    <a:solidFill>
                      <a:srgbClr val="00B050"/>
                    </a:solidFill>
                  </a:rPr>
                  <a:t>Teevan</a:t>
                </a:r>
                <a:endParaRPr lang="en-US" sz="1400" b="1" dirty="0" smtClean="0">
                  <a:solidFill>
                    <a:srgbClr val="00B050"/>
                  </a:solidFill>
                </a:endParaRPr>
              </a:p>
              <a:p>
                <a:r>
                  <a:rPr lang="en-US" sz="1400" dirty="0"/>
                  <a:t>Jaime Teevan is a researcher at Microsoft Research and an affiliate professor at the University of Washington. She was named a Technology Review (TR35) 2009 Young ...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409700" y="5542667"/>
                <a:ext cx="6400800" cy="1010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1600" u="sng" dirty="0" smtClean="0">
                    <a:solidFill>
                      <a:srgbClr val="0070C0"/>
                    </a:solidFill>
                  </a:rPr>
                  <a:t>Inside Microsoft Research – Home – TechNet Blog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400" dirty="0" smtClean="0">
                    <a:solidFill>
                      <a:srgbClr val="00B050"/>
                    </a:solidFill>
                  </a:rPr>
                  <a:t>blogs.technet.com/b/</a:t>
                </a:r>
                <a:r>
                  <a:rPr lang="en-US" sz="1400" dirty="0" err="1" smtClean="0">
                    <a:solidFill>
                      <a:srgbClr val="00B050"/>
                    </a:solidFill>
                  </a:rPr>
                  <a:t>inside_microsoft_research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/rss.aspx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400" dirty="0" smtClean="0"/>
                  <a:t>Jaime </a:t>
                </a:r>
                <a:r>
                  <a:rPr lang="en-US" sz="1400" b="1" dirty="0" smtClean="0"/>
                  <a:t>Teevan</a:t>
                </a:r>
                <a:r>
                  <a:rPr lang="en-US" sz="1400" dirty="0" smtClean="0"/>
                  <a:t>, it seems, can do it all. Since joining Microsoft Research in 2006, ... Researcher </a:t>
                </a:r>
                <a:r>
                  <a:rPr lang="en-US" sz="1400" b="1" dirty="0" smtClean="0"/>
                  <a:t>Teevan</a:t>
                </a:r>
                <a:r>
                  <a:rPr lang="en-US" sz="1400" dirty="0" smtClean="0"/>
                  <a:t> Wins Borg Early Career Award. Posted by Rob Knies.</a:t>
                </a:r>
                <a:endParaRPr lang="en-US" sz="14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409700" y="970667"/>
                <a:ext cx="6400800" cy="1010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1600" u="sng" dirty="0" smtClean="0">
                    <a:solidFill>
                      <a:srgbClr val="0070C0"/>
                    </a:solidFill>
                  </a:rPr>
                  <a:t>Jaime </a:t>
                </a:r>
                <a:r>
                  <a:rPr lang="en-US" sz="1600" b="1" u="sng" dirty="0" smtClean="0">
                    <a:solidFill>
                      <a:srgbClr val="0070C0"/>
                    </a:solidFill>
                  </a:rPr>
                  <a:t>Teevan</a:t>
                </a:r>
                <a:r>
                  <a:rPr lang="en-US" sz="1600" u="sng" dirty="0" smtClean="0">
                    <a:solidFill>
                      <a:srgbClr val="0070C0"/>
                    </a:solidFill>
                  </a:rPr>
                  <a:t>, Ph.D.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400" dirty="0" smtClean="0">
                    <a:solidFill>
                      <a:srgbClr val="00B050"/>
                    </a:solidFill>
                  </a:rPr>
                  <a:t>research.microsoft.com/en-us/um/people/</a:t>
                </a:r>
                <a:r>
                  <a:rPr lang="en-US" sz="1400" b="1" dirty="0" smtClean="0">
                    <a:solidFill>
                      <a:srgbClr val="00B050"/>
                    </a:solidFill>
                  </a:rPr>
                  <a:t>teevan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/publications</a:t>
                </a:r>
              </a:p>
              <a:p>
                <a:r>
                  <a:rPr lang="en-US" sz="1400" dirty="0" smtClean="0"/>
                  <a:t>Jaime </a:t>
                </a:r>
                <a:r>
                  <a:rPr lang="en-US" sz="1400" b="1" dirty="0" smtClean="0"/>
                  <a:t>Teevan</a:t>
                </a:r>
                <a:r>
                  <a:rPr lang="en-US" sz="1400" dirty="0" smtClean="0"/>
                  <a:t>, Ph.D. Researcher studying information retrieval and human computer interaction at Microsoft Research.</a:t>
                </a:r>
                <a:endParaRPr lang="en-US" sz="1400" dirty="0"/>
              </a:p>
            </p:txBody>
          </p:sp>
        </p:grpSp>
      </p:grpSp>
      <p:sp>
        <p:nvSpPr>
          <p:cNvPr id="33" name="Explosion 1 32"/>
          <p:cNvSpPr/>
          <p:nvPr/>
        </p:nvSpPr>
        <p:spPr>
          <a:xfrm>
            <a:off x="3962400" y="4191000"/>
            <a:ext cx="785724" cy="838200"/>
          </a:xfrm>
          <a:prstGeom prst="irregularSeal1">
            <a:avLst/>
          </a:prstGeom>
          <a:solidFill>
            <a:srgbClr val="8B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4530599">
            <a:off x="4533900" y="617642"/>
            <a:ext cx="685800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4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06666 0.1488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6 0.14885 L -0.03593 0.5821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8" y="2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1" grpId="0" animBg="1"/>
      <p:bldP spid="11" grpId="1" animBg="1"/>
      <p:bldP spid="33" grpId="0" animBg="1"/>
      <p:bldP spid="33" grpId="1" animBg="1"/>
      <p:bldP spid="14" grpId="0" animBg="1"/>
      <p:bldP spid="14" grpId="1" animBg="1"/>
      <p:bldP spid="14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Clicks Progress Down Page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61950" y="1600200"/>
            <a:ext cx="8420100" cy="4125687"/>
            <a:chOff x="152400" y="2057400"/>
            <a:chExt cx="8420100" cy="3668487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2886054116"/>
                </p:ext>
              </p:extLst>
            </p:nvPr>
          </p:nvGraphicFramePr>
          <p:xfrm>
            <a:off x="571500" y="2057400"/>
            <a:ext cx="8001000" cy="3668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 rot="16200000">
              <a:off x="-1148834" y="3706977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Probability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86100" y="5562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Click Position Matters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click can be on a top result or low</a:t>
            </a:r>
          </a:p>
          <a:p>
            <a:r>
              <a:rPr lang="en-US" dirty="0" smtClean="0"/>
              <a:t>When the initial click is low</a:t>
            </a:r>
          </a:p>
          <a:p>
            <a:pPr lvl="1"/>
            <a:r>
              <a:rPr lang="en-US" dirty="0" smtClean="0"/>
              <a:t>Searchers tend to make larger jumps</a:t>
            </a:r>
          </a:p>
          <a:p>
            <a:pPr lvl="1"/>
            <a:r>
              <a:rPr lang="en-US" dirty="0" smtClean="0"/>
              <a:t>More likely to move up the list than down</a:t>
            </a:r>
          </a:p>
          <a:p>
            <a:pPr lvl="1"/>
            <a:r>
              <a:rPr lang="en-US" dirty="0" smtClean="0"/>
              <a:t>Search is more likely to be abandoned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10306638"/>
              </p:ext>
            </p:extLst>
          </p:nvPr>
        </p:nvGraphicFramePr>
        <p:xfrm>
          <a:off x="1257300" y="4572000"/>
          <a:ext cx="66294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96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Click Faster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30751971"/>
              </p:ext>
            </p:extLst>
          </p:nvPr>
        </p:nvGraphicFramePr>
        <p:xfrm>
          <a:off x="2057400" y="1752600"/>
          <a:ext cx="6477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98104080"/>
              </p:ext>
            </p:extLst>
          </p:nvPr>
        </p:nvGraphicFramePr>
        <p:xfrm>
          <a:off x="2057400" y="1752600"/>
          <a:ext cx="6477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Explosion 1 5"/>
          <p:cNvSpPr/>
          <p:nvPr/>
        </p:nvSpPr>
        <p:spPr>
          <a:xfrm>
            <a:off x="457200" y="4191000"/>
            <a:ext cx="2362200" cy="1600200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/>
                </a:solidFill>
              </a:rPr>
              <a:t>Particularly after NSAT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2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663754"/>
              </p:ext>
            </p:extLst>
          </p:nvPr>
        </p:nvGraphicFramePr>
        <p:xfrm>
          <a:off x="762000" y="2743200"/>
          <a:ext cx="4032061" cy="2554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"/>
                <a:gridCol w="3727261"/>
              </a:tblGrid>
              <a:tr h="2380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S1: </a:t>
                      </a:r>
                      <a:r>
                        <a:rPr lang="en-US" sz="1800" i="1" dirty="0" smtClean="0">
                          <a:effectLst/>
                        </a:rPr>
                        <a:t>dog breed</a:t>
                      </a:r>
                      <a:endParaRPr lang="en-US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www.nextdaypets.com/directory/breeds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21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www.dogbreederdirectory.com/breeders...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www.justdogbreeds.com/dog-breeds.html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en.wikipedia.org/wiki/List_of_dog_breeds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www.nctoybreeds.com/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en.wikipedia.org/wiki/Breed_of_dog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www.democraticunderground.com/discus...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www.dogbreedinfo.com/abc.htm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610333"/>
              </p:ext>
            </p:extLst>
          </p:nvPr>
        </p:nvGraphicFramePr>
        <p:xfrm>
          <a:off x="762000" y="2743200"/>
          <a:ext cx="4032061" cy="2554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"/>
                <a:gridCol w="3727261"/>
              </a:tblGrid>
              <a:tr h="2380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S1: </a:t>
                      </a:r>
                      <a:r>
                        <a:rPr lang="en-US" sz="1800" i="1" dirty="0" smtClean="0">
                          <a:effectLst/>
                        </a:rPr>
                        <a:t>dog breed</a:t>
                      </a:r>
                      <a:endParaRPr lang="en-US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www.nextdaypets.com/directory/breeds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21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www.dogbreederdirectory.com/breeders...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accent4"/>
                          </a:solidFill>
                          <a:effectLst/>
                        </a:rPr>
                        <a:t>www.justdogbreeds.com/dog-breeds.html</a:t>
                      </a:r>
                      <a:endParaRPr lang="en-US" sz="1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en.wikipedia.org/wiki/List_of_dog_breeds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www.nctoybreeds.com/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en.wikipedia.org/wiki/Breed_of_dog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www.democraticunderground.com/discus...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www.dogbreedinfo.com/abc.htm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Clicks Oriented Around Initial Click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position much more likely to move upwards if initial click moves upwards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>
            <a:off x="1981200" y="3429000"/>
            <a:ext cx="785724" cy="838200"/>
          </a:xfrm>
          <a:prstGeom prst="irregularSeal1">
            <a:avLst/>
          </a:prstGeom>
          <a:solidFill>
            <a:srgbClr val="8B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4530599">
            <a:off x="6462624" y="5407946"/>
            <a:ext cx="685800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307" y="2743200"/>
            <a:ext cx="2518845" cy="255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77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46927 -0.2275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72" y="-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08734"/>
              </p:ext>
            </p:extLst>
          </p:nvPr>
        </p:nvGraphicFramePr>
        <p:xfrm>
          <a:off x="762000" y="2743200"/>
          <a:ext cx="7838697" cy="3675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"/>
                <a:gridCol w="3727261"/>
                <a:gridCol w="3806636"/>
              </a:tblGrid>
              <a:tr h="2380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S1: </a:t>
                      </a:r>
                      <a:r>
                        <a:rPr lang="en-US" sz="1800" i="1" dirty="0" smtClean="0">
                          <a:effectLst/>
                        </a:rPr>
                        <a:t>dog breed</a:t>
                      </a:r>
                      <a:endParaRPr lang="en-US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S2: </a:t>
                      </a:r>
                      <a:r>
                        <a:rPr lang="en-US" sz="1800" i="1" dirty="0" smtClean="0">
                          <a:effectLst/>
                        </a:rPr>
                        <a:t>dog</a:t>
                      </a:r>
                      <a:r>
                        <a:rPr lang="en-US" sz="1800" i="1" baseline="0" dirty="0" smtClean="0">
                          <a:effectLst/>
                        </a:rPr>
                        <a:t> breed</a:t>
                      </a:r>
                      <a:endParaRPr lang="en-US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www.nextdaypets.com/directory/breeds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www.nextdaypets.com/directory/breeds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21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www.dogbreederdirectory.com/breeders...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accent4"/>
                          </a:solidFill>
                          <a:effectLst/>
                        </a:rPr>
                        <a:t>www.justdogbreeds.com/dog-breeds.html</a:t>
                      </a:r>
                      <a:endParaRPr lang="en-US" sz="1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accent4"/>
                          </a:solidFill>
                          <a:effectLst/>
                        </a:rPr>
                        <a:t>www.justdogbreeds.com/dog-breeds.html</a:t>
                      </a:r>
                      <a:endParaRPr lang="en-US" sz="1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www.dogbreederdirectory.com/breeders...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en.wikipedia.org/wiki/List_of_dog_breeds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en.wikipedia.org/wiki/List_of_dog_breeds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www.nctoybreeds.com/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www.nctoybreeds.com/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en.wikipedia.org/wiki/Breed_of_dog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en.wikipedia.org/wiki/</a:t>
                      </a:r>
                      <a:r>
                        <a:rPr lang="en-US" sz="1600" dirty="0" err="1">
                          <a:effectLst/>
                        </a:rPr>
                        <a:t>Breed_of_dog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www.democraticunderground.com/discus...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www.democraticunderground.com/discuss...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www.dogbreedinfo.com/abc.htm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www.justdogbreeds.com/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67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www.dogbreedinfo.com/abc.htm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67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www.akc.org/breeds/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67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www.dogbreedinfo.com/index.htm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67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www.terrificpets.com/dog_breeds/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940444"/>
              </p:ext>
            </p:extLst>
          </p:nvPr>
        </p:nvGraphicFramePr>
        <p:xfrm>
          <a:off x="762000" y="2743200"/>
          <a:ext cx="7838697" cy="3675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"/>
                <a:gridCol w="3727261"/>
                <a:gridCol w="3806636"/>
              </a:tblGrid>
              <a:tr h="2380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S1: </a:t>
                      </a:r>
                      <a:r>
                        <a:rPr lang="en-US" sz="1800" i="1" dirty="0" smtClean="0">
                          <a:effectLst/>
                        </a:rPr>
                        <a:t>dog breed</a:t>
                      </a:r>
                      <a:endParaRPr lang="en-US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S2: </a:t>
                      </a:r>
                      <a:r>
                        <a:rPr lang="en-US" sz="1800" i="1" dirty="0" smtClean="0">
                          <a:effectLst/>
                        </a:rPr>
                        <a:t>dog</a:t>
                      </a:r>
                      <a:r>
                        <a:rPr lang="en-US" sz="1800" i="1" baseline="0" dirty="0" smtClean="0">
                          <a:effectLst/>
                        </a:rPr>
                        <a:t> breed</a:t>
                      </a:r>
                      <a:endParaRPr lang="en-US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www.nextdaypets.com/directory/breeds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www.nextdaypets.com/directory/breeds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www.dogbreederdirectory.com/breeders...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accent4"/>
                          </a:solidFill>
                          <a:effectLst/>
                        </a:rPr>
                        <a:t>www.justdogbreeds.com/dog-breeds.html</a:t>
                      </a:r>
                      <a:endParaRPr lang="en-US" sz="1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accent4"/>
                          </a:solidFill>
                          <a:effectLst/>
                        </a:rPr>
                        <a:t>www.justdogbreeds.com/dog-breeds.html</a:t>
                      </a:r>
                      <a:endParaRPr lang="en-US" sz="1600" b="1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www.dogbreederdirectory.com/breeders...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en.wikipedia.org/wiki/List_of_dog_breeds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en.wikipedia.org/wiki/List_of_dog_breeds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www.nctoybreeds.com/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www.nctoybreeds.com/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133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en.wikipedia.org/wiki/Breed_of_dog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en.wikipedia.org/wiki/</a:t>
                      </a:r>
                      <a:r>
                        <a:rPr lang="en-US" sz="1600" dirty="0" err="1">
                          <a:effectLst/>
                        </a:rPr>
                        <a:t>Breed_of_dog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www.democraticunderground.com/discus...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www.democraticunderground.com/discuss...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www.dogbreedinfo.com/abc.htm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www.justdogbreeds.com/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67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www.dogbreedinfo.com/abc.htm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67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www.akc.org/breeds/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67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www.dogbreedinfo.com/index.htm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  <a:tr h="167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www.terrificpets.com/dog_breeds/</a:t>
                      </a:r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623" marR="27623" marT="18288" marB="18288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Clicks Oriented Around Initial Click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position much more likely to move upwards if initial click moves upwards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4530599">
            <a:off x="2195424" y="3859273"/>
            <a:ext cx="685800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572000" y="3505200"/>
            <a:ext cx="381000" cy="3048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3505200"/>
            <a:ext cx="533400" cy="3048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8046" y="5105400"/>
            <a:ext cx="533400" cy="3048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53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45122 -0.00162 L 0.46337 -0.00486 L 0.47431 -0.00486 L 0.52066 -0.07639 " pathEditMode="relative" ptsTypes="AAA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Clicks Oriented Around Initial Click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position much more likely to move upwards if initial click moves upwards</a:t>
            </a:r>
          </a:p>
          <a:p>
            <a:r>
              <a:rPr lang="en-US" dirty="0" smtClean="0"/>
              <a:t>Click position much more likely to move upwards if </a:t>
            </a:r>
            <a:r>
              <a:rPr lang="en-US" dirty="0"/>
              <a:t>above results change</a:t>
            </a:r>
          </a:p>
        </p:txBody>
      </p:sp>
    </p:spTree>
    <p:extLst>
      <p:ext uri="{BB962C8B-B14F-4D97-AF65-F5344CB8AC3E}">
        <p14:creationId xmlns:p14="http://schemas.microsoft.com/office/powerpoint/2010/main" val="29900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61" y="228600"/>
            <a:ext cx="7471479" cy="6400800"/>
          </a:xfrm>
          <a:prstGeom prst="rect">
            <a:avLst/>
          </a:prstGeom>
        </p:spPr>
      </p:pic>
      <p:sp>
        <p:nvSpPr>
          <p:cNvPr id="8" name="Explosion 1 7"/>
          <p:cNvSpPr/>
          <p:nvPr/>
        </p:nvSpPr>
        <p:spPr>
          <a:xfrm>
            <a:off x="685800" y="228600"/>
            <a:ext cx="785724" cy="838200"/>
          </a:xfrm>
          <a:prstGeom prst="irregularSeal1">
            <a:avLst/>
          </a:prstGeom>
          <a:solidFill>
            <a:srgbClr val="8B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4530599">
            <a:off x="4197096" y="4601340"/>
            <a:ext cx="685800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6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16366E-6 L -0.3632 -0.575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0" y="-287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4464" y="304800"/>
            <a:ext cx="402336" cy="4023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9700" y="2113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rgbClr val="0070C0"/>
                </a:solidFill>
              </a:rPr>
              <a:t>For kids, by a kid – Bellevue Reporter</a:t>
            </a:r>
          </a:p>
          <a:p>
            <a:pPr>
              <a:spcAft>
                <a:spcPts val="100"/>
              </a:spcAft>
            </a:pPr>
            <a:r>
              <a:rPr lang="en-US" sz="1400" dirty="0">
                <a:solidFill>
                  <a:srgbClr val="00B050"/>
                </a:solidFill>
              </a:rPr>
              <a:t>www.bellevuereporter.com/community/207896681.html</a:t>
            </a:r>
            <a:endParaRPr lang="en-US" sz="1400" dirty="0" smtClean="0">
              <a:solidFill>
                <a:srgbClr val="00B050"/>
              </a:solidFill>
            </a:endParaRPr>
          </a:p>
          <a:p>
            <a:r>
              <a:rPr lang="en-US" sz="1400" dirty="0"/>
              <a:t>Griffin's mother, Jaime </a:t>
            </a:r>
            <a:r>
              <a:rPr lang="en-US" sz="1400" b="1" dirty="0"/>
              <a:t>Teevan</a:t>
            </a:r>
            <a:r>
              <a:rPr lang="en-US" sz="1400" dirty="0"/>
              <a:t>, said she first learned about Griffin's book when he was three months in to writing it. At the time, Griffin's teacher, 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9700" y="3256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00"/>
              </a:spcAft>
            </a:pPr>
            <a:r>
              <a:rPr lang="en-US" sz="1600" u="sng" dirty="0">
                <a:solidFill>
                  <a:schemeClr val="accent4"/>
                </a:solidFill>
              </a:rPr>
              <a:t>Jaime </a:t>
            </a:r>
            <a:r>
              <a:rPr lang="en-US" sz="1600" b="1" u="sng" dirty="0">
                <a:solidFill>
                  <a:schemeClr val="accent4"/>
                </a:solidFill>
              </a:rPr>
              <a:t>Teevan</a:t>
            </a:r>
            <a:r>
              <a:rPr lang="en-US" sz="1600" u="sng" dirty="0">
                <a:solidFill>
                  <a:schemeClr val="accent4"/>
                </a:solidFill>
              </a:rPr>
              <a:t> – Wikipedia, the free encyclopedia</a:t>
            </a:r>
          </a:p>
          <a:p>
            <a:pPr lvl="0">
              <a:spcAft>
                <a:spcPts val="100"/>
              </a:spcAft>
            </a:pPr>
            <a:r>
              <a:rPr lang="en-US" sz="1400" dirty="0" smtClean="0">
                <a:solidFill>
                  <a:srgbClr val="00B050"/>
                </a:solidFill>
              </a:rPr>
              <a:t>en.wikipedia.org/wiki/</a:t>
            </a:r>
            <a:r>
              <a:rPr lang="en-US" sz="1400" dirty="0" err="1" smtClean="0">
                <a:solidFill>
                  <a:srgbClr val="00B050"/>
                </a:solidFill>
              </a:rPr>
              <a:t>Jaime_</a:t>
            </a:r>
            <a:r>
              <a:rPr lang="en-US" sz="1400" b="1" dirty="0" err="1" smtClean="0">
                <a:solidFill>
                  <a:srgbClr val="00B050"/>
                </a:solidFill>
              </a:rPr>
              <a:t>Teevan</a:t>
            </a:r>
            <a:endParaRPr lang="en-US" sz="1400" b="1" dirty="0">
              <a:solidFill>
                <a:srgbClr val="00B050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Jaime Teevan is a researcher at Microsoft Research and an affiliate professor at the University of Washington. She was named a Technology Review (TR35) 2009 Young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9700" y="4399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rgbClr val="0070C0"/>
                </a:solidFill>
              </a:rPr>
              <a:t>Slow Searching: Attending a Conference with a Baby</a:t>
            </a:r>
          </a:p>
          <a:p>
            <a:pPr>
              <a:spcAft>
                <a:spcPts val="100"/>
              </a:spcAft>
            </a:pPr>
            <a:r>
              <a:rPr lang="en-US" sz="1400" dirty="0">
                <a:solidFill>
                  <a:srgbClr val="00B050"/>
                </a:solidFill>
              </a:rPr>
              <a:t>slowsearching.blogspot.com/.../attending-conference...with-baby.html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r>
              <a:rPr lang="en-US" sz="1400" dirty="0"/>
              <a:t>May 03, 2013 · Below are some things that I found made attending a conference alone with a baby a little easier for me. ... Jaime </a:t>
            </a:r>
            <a:r>
              <a:rPr lang="en-US" sz="1400" b="1" dirty="0"/>
              <a:t>Teevan</a:t>
            </a:r>
            <a:r>
              <a:rPr lang="en-US" sz="1400" dirty="0"/>
              <a:t> Pacific Northwest, </a:t>
            </a:r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409700" y="5542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rgbClr val="0070C0"/>
                </a:solidFill>
              </a:rPr>
              <a:t>Inside Microsoft Research – Home – TechNet Blog</a:t>
            </a:r>
          </a:p>
          <a:p>
            <a:pPr>
              <a:spcAft>
                <a:spcPts val="100"/>
              </a:spcAft>
            </a:pPr>
            <a:r>
              <a:rPr lang="en-US" sz="1400" dirty="0" smtClean="0">
                <a:solidFill>
                  <a:srgbClr val="00B050"/>
                </a:solidFill>
              </a:rPr>
              <a:t>blogs.technet.com/b/</a:t>
            </a:r>
            <a:r>
              <a:rPr lang="en-US" sz="1400" dirty="0" err="1" smtClean="0">
                <a:solidFill>
                  <a:srgbClr val="00B050"/>
                </a:solidFill>
              </a:rPr>
              <a:t>inside_microsoft_research</a:t>
            </a:r>
            <a:r>
              <a:rPr lang="en-US" sz="1400" dirty="0" smtClean="0">
                <a:solidFill>
                  <a:srgbClr val="00B050"/>
                </a:solidFill>
              </a:rPr>
              <a:t>/rss.aspx</a:t>
            </a:r>
          </a:p>
          <a:p>
            <a:pPr>
              <a:spcAft>
                <a:spcPts val="100"/>
              </a:spcAft>
            </a:pPr>
            <a:r>
              <a:rPr lang="en-US" sz="1400" dirty="0" smtClean="0"/>
              <a:t>Jaime </a:t>
            </a:r>
            <a:r>
              <a:rPr lang="en-US" sz="1400" b="1" dirty="0" smtClean="0"/>
              <a:t>Teevan</a:t>
            </a:r>
            <a:r>
              <a:rPr lang="en-US" sz="1400" dirty="0" smtClean="0"/>
              <a:t>, it seems, can do it all. Since joining Microsoft Research in 2006, ... Researcher </a:t>
            </a:r>
            <a:r>
              <a:rPr lang="en-US" sz="1400" b="1" dirty="0" smtClean="0"/>
              <a:t>Teevan</a:t>
            </a:r>
            <a:r>
              <a:rPr lang="en-US" sz="1400" dirty="0" smtClean="0"/>
              <a:t> Wins Borg Early Career Award. Posted by Rob Knies.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409700" y="970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rgbClr val="0070C0"/>
                </a:solidFill>
              </a:rPr>
              <a:t>Jaime </a:t>
            </a:r>
            <a:r>
              <a:rPr lang="en-US" sz="1600" b="1" u="sng" dirty="0" smtClean="0">
                <a:solidFill>
                  <a:srgbClr val="0070C0"/>
                </a:solidFill>
              </a:rPr>
              <a:t>Teevan</a:t>
            </a:r>
            <a:r>
              <a:rPr lang="en-US" sz="1600" u="sng" dirty="0" smtClean="0">
                <a:solidFill>
                  <a:srgbClr val="0070C0"/>
                </a:solidFill>
              </a:rPr>
              <a:t>, Ph.D.</a:t>
            </a:r>
          </a:p>
          <a:p>
            <a:pPr>
              <a:spcAft>
                <a:spcPts val="100"/>
              </a:spcAft>
            </a:pPr>
            <a:r>
              <a:rPr lang="en-US" sz="1400" dirty="0" smtClean="0">
                <a:solidFill>
                  <a:srgbClr val="00B050"/>
                </a:solidFill>
              </a:rPr>
              <a:t>research.microsoft.com/en-us/um/people/</a:t>
            </a:r>
            <a:r>
              <a:rPr lang="en-US" sz="1400" b="1" dirty="0" smtClean="0">
                <a:solidFill>
                  <a:srgbClr val="00B050"/>
                </a:solidFill>
              </a:rPr>
              <a:t>teevan</a:t>
            </a:r>
            <a:r>
              <a:rPr lang="en-US" sz="1400" dirty="0" smtClean="0">
                <a:solidFill>
                  <a:srgbClr val="00B050"/>
                </a:solidFill>
              </a:rPr>
              <a:t>/publications</a:t>
            </a:r>
          </a:p>
          <a:p>
            <a:r>
              <a:rPr lang="en-US" sz="1400" dirty="0" smtClean="0"/>
              <a:t>Jaime </a:t>
            </a:r>
            <a:r>
              <a:rPr lang="en-US" sz="1400" b="1" dirty="0" smtClean="0"/>
              <a:t>Teevan</a:t>
            </a:r>
            <a:r>
              <a:rPr lang="en-US" sz="1400" dirty="0" smtClean="0"/>
              <a:t>, Ph.D. Researcher studying information retrieval and human computer interaction at Microsoft Research.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304800"/>
            <a:ext cx="2895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teevan children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1524000" y="304800"/>
            <a:ext cx="2898648" cy="402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4282770" y="4267200"/>
            <a:ext cx="785724" cy="838200"/>
          </a:xfrm>
          <a:prstGeom prst="irregularSeal1">
            <a:avLst/>
          </a:prstGeom>
          <a:solidFill>
            <a:srgbClr val="8B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4530599">
            <a:off x="868680" y="658368"/>
            <a:ext cx="685800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5181600" y="1219200"/>
            <a:ext cx="2895600" cy="1905000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4"/>
                </a:solidFill>
              </a:rPr>
              <a:t>59%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1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5607E-6 L 0.38906 0.597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4" y="29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61" y="228600"/>
            <a:ext cx="7471479" cy="64008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4530599">
            <a:off x="4433975" y="4621273"/>
            <a:ext cx="685800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52400" y="0"/>
            <a:ext cx="6553200" cy="6858000"/>
            <a:chOff x="152400" y="0"/>
            <a:chExt cx="6553200" cy="6858000"/>
          </a:xfrm>
        </p:grpSpPr>
        <p:grpSp>
          <p:nvGrpSpPr>
            <p:cNvPr id="22" name="Group 21"/>
            <p:cNvGrpSpPr/>
            <p:nvPr/>
          </p:nvGrpSpPr>
          <p:grpSpPr>
            <a:xfrm>
              <a:off x="304800" y="970667"/>
              <a:ext cx="6400800" cy="5582533"/>
              <a:chOff x="304800" y="970667"/>
              <a:chExt cx="6400800" cy="5582533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304800" y="2113667"/>
                <a:ext cx="6400800" cy="1010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1600" u="sng" dirty="0" smtClean="0">
                    <a:solidFill>
                      <a:srgbClr val="0070C0"/>
                    </a:solidFill>
                  </a:rPr>
                  <a:t>For kids, by a kid – Bellevue Reporter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400" dirty="0">
                    <a:solidFill>
                      <a:srgbClr val="00B050"/>
                    </a:solidFill>
                  </a:rPr>
                  <a:t>www.bellevuereporter.com/community/207896681.html</a:t>
                </a:r>
                <a:endParaRPr lang="en-US" sz="1400" dirty="0" smtClean="0">
                  <a:solidFill>
                    <a:srgbClr val="00B050"/>
                  </a:solidFill>
                </a:endParaRPr>
              </a:p>
              <a:p>
                <a:r>
                  <a:rPr lang="en-US" sz="1400" dirty="0"/>
                  <a:t>Griffin's mother, Jaime </a:t>
                </a:r>
                <a:r>
                  <a:rPr lang="en-US" sz="1400" b="1" dirty="0"/>
                  <a:t>Teevan</a:t>
                </a:r>
                <a:r>
                  <a:rPr lang="en-US" sz="1400" dirty="0"/>
                  <a:t>, said she first learned about Griffin's book when he was three months in to writing it. At the time, Griffin's teacher, ...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04800" y="3256667"/>
                <a:ext cx="6400800" cy="1010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Aft>
                    <a:spcPts val="100"/>
                  </a:spcAft>
                </a:pPr>
                <a:r>
                  <a:rPr lang="en-US" sz="1600" u="sng" dirty="0">
                    <a:solidFill>
                      <a:schemeClr val="accent4"/>
                    </a:solidFill>
                  </a:rPr>
                  <a:t>Jaime </a:t>
                </a:r>
                <a:r>
                  <a:rPr lang="en-US" sz="1600" b="1" u="sng" dirty="0">
                    <a:solidFill>
                      <a:schemeClr val="accent4"/>
                    </a:solidFill>
                  </a:rPr>
                  <a:t>Teevan</a:t>
                </a:r>
                <a:r>
                  <a:rPr lang="en-US" sz="1600" u="sng" dirty="0">
                    <a:solidFill>
                      <a:schemeClr val="accent4"/>
                    </a:solidFill>
                  </a:rPr>
                  <a:t> – Wikipedia, the free encyclopedia</a:t>
                </a:r>
              </a:p>
              <a:p>
                <a:pPr lvl="0">
                  <a:spcAft>
                    <a:spcPts val="100"/>
                  </a:spcAft>
                </a:pPr>
                <a:r>
                  <a:rPr lang="en-US" sz="1400" dirty="0" smtClean="0">
                    <a:solidFill>
                      <a:srgbClr val="00B050"/>
                    </a:solidFill>
                  </a:rPr>
                  <a:t>en.wikipedia.org/wiki/</a:t>
                </a:r>
                <a:r>
                  <a:rPr lang="en-US" sz="1400" dirty="0" err="1" smtClean="0">
                    <a:solidFill>
                      <a:srgbClr val="00B050"/>
                    </a:solidFill>
                  </a:rPr>
                  <a:t>Jaime_</a:t>
                </a:r>
                <a:r>
                  <a:rPr lang="en-US" sz="1400" b="1" dirty="0" err="1" smtClean="0">
                    <a:solidFill>
                      <a:srgbClr val="00B050"/>
                    </a:solidFill>
                  </a:rPr>
                  <a:t>Teevan</a:t>
                </a:r>
                <a:endParaRPr lang="en-US" sz="1400" b="1" dirty="0">
                  <a:solidFill>
                    <a:srgbClr val="00B050"/>
                  </a:solidFill>
                </a:endParaRPr>
              </a:p>
              <a:p>
                <a:pPr lvl="0"/>
                <a:r>
                  <a:rPr lang="en-US" sz="1400" dirty="0">
                    <a:solidFill>
                      <a:prstClr val="black"/>
                    </a:solidFill>
                  </a:rPr>
                  <a:t>Jaime Teevan is a researcher at Microsoft Research and an affiliate professor at the University of Washington. She was named a Technology Review (TR35) 2009 Young ...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04800" y="4399667"/>
                <a:ext cx="6400800" cy="1010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1600" u="sng" dirty="0" smtClean="0">
                    <a:solidFill>
                      <a:schemeClr val="accent4"/>
                    </a:solidFill>
                  </a:rPr>
                  <a:t>Slow Searching: Attending a Conference with a Baby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400" dirty="0">
                    <a:solidFill>
                      <a:srgbClr val="00B050"/>
                    </a:solidFill>
                  </a:rPr>
                  <a:t>slowsearching.blogspot.com/.../attending-conference...with-baby.html</a:t>
                </a:r>
                <a:endParaRPr lang="en-US" sz="1400" b="1" dirty="0" smtClean="0">
                  <a:solidFill>
                    <a:srgbClr val="00B050"/>
                  </a:solidFill>
                </a:endParaRPr>
              </a:p>
              <a:p>
                <a:r>
                  <a:rPr lang="en-US" sz="1400" dirty="0"/>
                  <a:t>May 03, 2013 · Below are some things that I found made attending a conference alone with a baby a little easier for me. ... Jaime </a:t>
                </a:r>
                <a:r>
                  <a:rPr lang="en-US" sz="1400" b="1" dirty="0"/>
                  <a:t>Teevan</a:t>
                </a:r>
                <a:r>
                  <a:rPr lang="en-US" sz="1400" dirty="0"/>
                  <a:t> Pacific Northwest, </a:t>
                </a:r>
                <a:r>
                  <a:rPr lang="en-US" sz="1400" dirty="0" smtClean="0"/>
                  <a:t>…</a:t>
                </a:r>
                <a:endParaRPr lang="en-US" sz="14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04800" y="5542667"/>
                <a:ext cx="6400800" cy="1010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1600" u="sng" dirty="0" smtClean="0">
                    <a:solidFill>
                      <a:srgbClr val="0070C0"/>
                    </a:solidFill>
                  </a:rPr>
                  <a:t>Inside Microsoft Research – Home – TechNet Blog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400" dirty="0" smtClean="0">
                    <a:solidFill>
                      <a:srgbClr val="00B050"/>
                    </a:solidFill>
                  </a:rPr>
                  <a:t>blogs.technet.com/b/</a:t>
                </a:r>
                <a:r>
                  <a:rPr lang="en-US" sz="1400" dirty="0" err="1" smtClean="0">
                    <a:solidFill>
                      <a:srgbClr val="00B050"/>
                    </a:solidFill>
                  </a:rPr>
                  <a:t>inside_microsoft_research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/rss.aspx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400" dirty="0" smtClean="0"/>
                  <a:t>Jaime </a:t>
                </a:r>
                <a:r>
                  <a:rPr lang="en-US" sz="1400" b="1" dirty="0" smtClean="0"/>
                  <a:t>Teevan</a:t>
                </a:r>
                <a:r>
                  <a:rPr lang="en-US" sz="1400" dirty="0" smtClean="0"/>
                  <a:t>, it seems, can do it all. Since joining Microsoft Research in 2006, ... Researcher </a:t>
                </a:r>
                <a:r>
                  <a:rPr lang="en-US" sz="1400" b="1" dirty="0" smtClean="0"/>
                  <a:t>Teevan</a:t>
                </a:r>
                <a:r>
                  <a:rPr lang="en-US" sz="1400" dirty="0" smtClean="0"/>
                  <a:t> Wins Borg Early Career Award. Posted by Rob Knies.</a:t>
                </a:r>
                <a:endParaRPr lang="en-US" sz="14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04800" y="970667"/>
                <a:ext cx="6400800" cy="1010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"/>
                  </a:spcAft>
                </a:pPr>
                <a:r>
                  <a:rPr lang="en-US" sz="1600" u="sng" dirty="0" smtClean="0">
                    <a:solidFill>
                      <a:srgbClr val="0070C0"/>
                    </a:solidFill>
                  </a:rPr>
                  <a:t>Jaime </a:t>
                </a:r>
                <a:r>
                  <a:rPr lang="en-US" sz="1600" b="1" u="sng" dirty="0" smtClean="0">
                    <a:solidFill>
                      <a:srgbClr val="0070C0"/>
                    </a:solidFill>
                  </a:rPr>
                  <a:t>Teevan</a:t>
                </a:r>
                <a:r>
                  <a:rPr lang="en-US" sz="1600" u="sng" dirty="0" smtClean="0">
                    <a:solidFill>
                      <a:srgbClr val="0070C0"/>
                    </a:solidFill>
                  </a:rPr>
                  <a:t>, Ph.D.</a:t>
                </a:r>
              </a:p>
              <a:p>
                <a:pPr>
                  <a:spcAft>
                    <a:spcPts val="100"/>
                  </a:spcAft>
                </a:pPr>
                <a:r>
                  <a:rPr lang="en-US" sz="1400" dirty="0" smtClean="0">
                    <a:solidFill>
                      <a:srgbClr val="00B050"/>
                    </a:solidFill>
                  </a:rPr>
                  <a:t>research.microsoft.com/en-us/um/people/</a:t>
                </a:r>
                <a:r>
                  <a:rPr lang="en-US" sz="1400" b="1" dirty="0" smtClean="0">
                    <a:solidFill>
                      <a:srgbClr val="00B050"/>
                    </a:solidFill>
                  </a:rPr>
                  <a:t>teevan</a:t>
                </a:r>
                <a:r>
                  <a:rPr lang="en-US" sz="1400" dirty="0" smtClean="0">
                    <a:solidFill>
                      <a:srgbClr val="00B050"/>
                    </a:solidFill>
                  </a:rPr>
                  <a:t>/publications</a:t>
                </a:r>
              </a:p>
              <a:p>
                <a:r>
                  <a:rPr lang="en-US" sz="1400" dirty="0" smtClean="0"/>
                  <a:t>Jaime </a:t>
                </a:r>
                <a:r>
                  <a:rPr lang="en-US" sz="1400" b="1" dirty="0" smtClean="0"/>
                  <a:t>Teevan</a:t>
                </a:r>
                <a:r>
                  <a:rPr lang="en-US" sz="1400" dirty="0" smtClean="0"/>
                  <a:t>, Ph.D. Researcher studying information retrieval and human computer interaction at Microsoft Research.</a:t>
                </a:r>
                <a:endParaRPr lang="en-US" sz="1400" dirty="0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4038600" y="0"/>
              <a:ext cx="2667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52400" y="152400"/>
              <a:ext cx="4191000" cy="6477000"/>
              <a:chOff x="152400" y="152400"/>
              <a:chExt cx="4191000" cy="6477000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419100" y="304800"/>
                <a:ext cx="289560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teevan children</a:t>
                </a:r>
                <a:endParaRPr lang="en-US" sz="2000" dirty="0"/>
              </a:p>
            </p:txBody>
          </p:sp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69564" y="304800"/>
                <a:ext cx="402336" cy="402336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152400" y="152400"/>
                <a:ext cx="4191000" cy="6477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19100" y="304800"/>
                <a:ext cx="2898648" cy="40233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8" name="Title 1"/>
          <p:cNvSpPr txBox="1">
            <a:spLocks/>
          </p:cNvSpPr>
          <p:nvPr/>
        </p:nvSpPr>
        <p:spPr>
          <a:xfrm>
            <a:off x="4724400" y="2819400"/>
            <a:ext cx="4076700" cy="125480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Build a Picture of</a:t>
            </a:r>
          </a:p>
          <a:p>
            <a:r>
              <a:rPr lang="en-US" sz="3600" dirty="0" smtClean="0"/>
              <a:t>Multi-Click Behavior</a:t>
            </a:r>
            <a:endParaRPr lang="en-US" dirty="0"/>
          </a:p>
        </p:txBody>
      </p:sp>
      <p:sp>
        <p:nvSpPr>
          <p:cNvPr id="18" name="Explosion 1 17"/>
          <p:cNvSpPr/>
          <p:nvPr/>
        </p:nvSpPr>
        <p:spPr>
          <a:xfrm>
            <a:off x="6019800" y="1779527"/>
            <a:ext cx="785724" cy="838200"/>
          </a:xfrm>
          <a:prstGeom prst="irregularSeal1">
            <a:avLst/>
          </a:prstGeom>
          <a:solidFill>
            <a:srgbClr val="8B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4530599">
            <a:off x="6257749" y="2209800"/>
            <a:ext cx="685800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4530599">
            <a:off x="6562549" y="2209800"/>
            <a:ext cx="685800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4530599">
            <a:off x="6819900" y="2209800"/>
            <a:ext cx="685800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4530599">
            <a:off x="4416552" y="4599432"/>
            <a:ext cx="685800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2026 -0.346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22" y="-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50833 0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2113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rgbClr val="0070C0"/>
                </a:solidFill>
              </a:rPr>
              <a:t>Jaime Teevan (Microsoft Research)</a:t>
            </a:r>
          </a:p>
          <a:p>
            <a:pPr>
              <a:spcAft>
                <a:spcPts val="100"/>
              </a:spcAft>
            </a:pPr>
            <a:r>
              <a:rPr lang="en-US" sz="1400" dirty="0" smtClean="0">
                <a:solidFill>
                  <a:srgbClr val="00B050"/>
                </a:solidFill>
              </a:rPr>
              <a:t>research.microsoft.com/en-us/um/people/</a:t>
            </a:r>
            <a:r>
              <a:rPr lang="en-US" sz="1400" b="1" dirty="0" smtClean="0">
                <a:solidFill>
                  <a:srgbClr val="00B050"/>
                </a:solidFill>
              </a:rPr>
              <a:t>teevan</a:t>
            </a:r>
          </a:p>
          <a:p>
            <a:r>
              <a:rPr lang="en-US" sz="1400" dirty="0"/>
              <a:t>Jaime </a:t>
            </a:r>
            <a:r>
              <a:rPr lang="en-US" sz="1400" b="1" dirty="0"/>
              <a:t>Teevan</a:t>
            </a:r>
            <a:r>
              <a:rPr lang="en-US" sz="1400" dirty="0"/>
              <a:t>, Ph.D. Researcher studying information retrieval and human computer interaction at Microsoft Research.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3256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b="1" u="sng" dirty="0" smtClean="0">
                <a:solidFill>
                  <a:srgbClr val="0070C0"/>
                </a:solidFill>
              </a:rPr>
              <a:t>Teevan</a:t>
            </a:r>
            <a:r>
              <a:rPr lang="en-US" sz="1600" u="sng" dirty="0" smtClean="0">
                <a:solidFill>
                  <a:srgbClr val="0070C0"/>
                </a:solidFill>
              </a:rPr>
              <a:t>.com | Restoration, Preservation, Remodeling …</a:t>
            </a:r>
          </a:p>
          <a:p>
            <a:pPr>
              <a:spcAft>
                <a:spcPts val="100"/>
              </a:spcAft>
            </a:pPr>
            <a:r>
              <a:rPr lang="en-US" sz="1400" dirty="0" smtClean="0">
                <a:solidFill>
                  <a:srgbClr val="00B050"/>
                </a:solidFill>
              </a:rPr>
              <a:t>www.</a:t>
            </a:r>
            <a:r>
              <a:rPr lang="en-US" sz="1400" b="1" dirty="0" smtClean="0">
                <a:solidFill>
                  <a:srgbClr val="00B050"/>
                </a:solidFill>
              </a:rPr>
              <a:t>teevan</a:t>
            </a:r>
            <a:r>
              <a:rPr lang="en-US" sz="1400" dirty="0" smtClean="0">
                <a:solidFill>
                  <a:srgbClr val="00B050"/>
                </a:solidFill>
              </a:rPr>
              <a:t>.com</a:t>
            </a:r>
          </a:p>
          <a:p>
            <a:r>
              <a:rPr lang="en-US" sz="1400" dirty="0"/>
              <a:t>Voted San Francisco’s favorite small business. Call us at 415-474-TVAN. Building Restoration, Preservation, Friends and Community.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800" y="4399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rgbClr val="0070C0"/>
                </a:solidFill>
              </a:rPr>
              <a:t>Jaime </a:t>
            </a:r>
            <a:r>
              <a:rPr lang="en-US" sz="1600" b="1" u="sng" dirty="0" smtClean="0">
                <a:solidFill>
                  <a:srgbClr val="0070C0"/>
                </a:solidFill>
              </a:rPr>
              <a:t>Teevan</a:t>
            </a:r>
            <a:r>
              <a:rPr lang="en-US" sz="1600" u="sng" dirty="0">
                <a:solidFill>
                  <a:srgbClr val="0070C0"/>
                </a:solidFill>
              </a:rPr>
              <a:t> </a:t>
            </a:r>
            <a:r>
              <a:rPr lang="en-US" sz="1600" u="sng" dirty="0" smtClean="0">
                <a:solidFill>
                  <a:srgbClr val="0070C0"/>
                </a:solidFill>
              </a:rPr>
              <a:t>– Wikipedia, the free encyclopedia</a:t>
            </a:r>
          </a:p>
          <a:p>
            <a:pPr>
              <a:spcAft>
                <a:spcPts val="100"/>
              </a:spcAft>
            </a:pPr>
            <a:r>
              <a:rPr lang="en-US" sz="1400" dirty="0" smtClean="0">
                <a:solidFill>
                  <a:srgbClr val="00B050"/>
                </a:solidFill>
              </a:rPr>
              <a:t>en.wikipedia.org/wiki/</a:t>
            </a:r>
            <a:r>
              <a:rPr lang="en-US" sz="1400" dirty="0" err="1" smtClean="0">
                <a:solidFill>
                  <a:srgbClr val="00B050"/>
                </a:solidFill>
              </a:rPr>
              <a:t>Jaime_</a:t>
            </a:r>
            <a:r>
              <a:rPr lang="en-US" sz="1400" b="1" dirty="0" err="1" smtClean="0">
                <a:solidFill>
                  <a:srgbClr val="00B050"/>
                </a:solidFill>
              </a:rPr>
              <a:t>Teevan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r>
              <a:rPr lang="en-US" sz="1400" dirty="0"/>
              <a:t>Jaime Teevan is a researcher at Microsoft Research and an affiliate professor at the University of Washington. She was named a Technology Review (TR35) 2009 Young ...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4800" y="5542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rgbClr val="0070C0"/>
                </a:solidFill>
              </a:rPr>
              <a:t>Inside Microsoft Research – Home – TechNet Blog</a:t>
            </a:r>
          </a:p>
          <a:p>
            <a:pPr>
              <a:spcAft>
                <a:spcPts val="100"/>
              </a:spcAft>
            </a:pPr>
            <a:r>
              <a:rPr lang="en-US" sz="1400" dirty="0" smtClean="0">
                <a:solidFill>
                  <a:srgbClr val="00B050"/>
                </a:solidFill>
              </a:rPr>
              <a:t>blogs.technet.com/b/</a:t>
            </a:r>
            <a:r>
              <a:rPr lang="en-US" sz="1400" dirty="0" err="1" smtClean="0">
                <a:solidFill>
                  <a:srgbClr val="00B050"/>
                </a:solidFill>
              </a:rPr>
              <a:t>inside_microsoft_research</a:t>
            </a:r>
            <a:r>
              <a:rPr lang="en-US" sz="1400" dirty="0" smtClean="0">
                <a:solidFill>
                  <a:srgbClr val="00B050"/>
                </a:solidFill>
              </a:rPr>
              <a:t>/rss.aspx</a:t>
            </a:r>
          </a:p>
          <a:p>
            <a:pPr>
              <a:spcAft>
                <a:spcPts val="100"/>
              </a:spcAft>
            </a:pPr>
            <a:r>
              <a:rPr lang="en-US" sz="1400" dirty="0" smtClean="0"/>
              <a:t>Jaime </a:t>
            </a:r>
            <a:r>
              <a:rPr lang="en-US" sz="1400" b="1" dirty="0" smtClean="0"/>
              <a:t>Teevan</a:t>
            </a:r>
            <a:r>
              <a:rPr lang="en-US" sz="1400" dirty="0" smtClean="0"/>
              <a:t>, it seems, can do it all. Since joining Microsoft Research in 2006, ... Researcher </a:t>
            </a:r>
            <a:r>
              <a:rPr lang="en-US" sz="1400" b="1" dirty="0" smtClean="0"/>
              <a:t>Teevan</a:t>
            </a:r>
            <a:r>
              <a:rPr lang="en-US" sz="1400" dirty="0" smtClean="0"/>
              <a:t> Wins Borg Early Career Award. Posted by Rob Knies.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970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rgbClr val="0070C0"/>
                </a:solidFill>
              </a:rPr>
              <a:t>Jaime </a:t>
            </a:r>
            <a:r>
              <a:rPr lang="en-US" sz="1600" b="1" u="sng" dirty="0" smtClean="0">
                <a:solidFill>
                  <a:srgbClr val="0070C0"/>
                </a:solidFill>
              </a:rPr>
              <a:t>Teevan</a:t>
            </a:r>
            <a:r>
              <a:rPr lang="en-US" sz="1600" u="sng" dirty="0" smtClean="0">
                <a:solidFill>
                  <a:srgbClr val="0070C0"/>
                </a:solidFill>
              </a:rPr>
              <a:t>, Ph.D.</a:t>
            </a:r>
          </a:p>
          <a:p>
            <a:pPr>
              <a:spcAft>
                <a:spcPts val="100"/>
              </a:spcAft>
            </a:pPr>
            <a:r>
              <a:rPr lang="en-US" sz="1400" dirty="0" smtClean="0">
                <a:solidFill>
                  <a:srgbClr val="00B050"/>
                </a:solidFill>
              </a:rPr>
              <a:t>research.microsoft.com/en-us/um/people/</a:t>
            </a:r>
            <a:r>
              <a:rPr lang="en-US" sz="1400" b="1" dirty="0" smtClean="0">
                <a:solidFill>
                  <a:srgbClr val="00B050"/>
                </a:solidFill>
              </a:rPr>
              <a:t>teevan</a:t>
            </a:r>
            <a:r>
              <a:rPr lang="en-US" sz="1400" dirty="0" smtClean="0">
                <a:solidFill>
                  <a:srgbClr val="00B050"/>
                </a:solidFill>
              </a:rPr>
              <a:t>/publications</a:t>
            </a:r>
          </a:p>
          <a:p>
            <a:r>
              <a:rPr lang="en-US" sz="1400" dirty="0" smtClean="0"/>
              <a:t>Jaime </a:t>
            </a:r>
            <a:r>
              <a:rPr lang="en-US" sz="1400" b="1" dirty="0" smtClean="0"/>
              <a:t>Teevan</a:t>
            </a:r>
            <a:r>
              <a:rPr lang="en-US" sz="1400" dirty="0" smtClean="0"/>
              <a:t>, Ph.D. Researcher studying information retrieval and human computer interaction at Microsoft Research.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4038600" y="0"/>
            <a:ext cx="4953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9100" y="304800"/>
            <a:ext cx="2895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teevan children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9564" y="304800"/>
            <a:ext cx="402336" cy="40233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52400" y="152400"/>
            <a:ext cx="4191000" cy="647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9100" y="304800"/>
            <a:ext cx="2898648" cy="402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67300" y="304800"/>
            <a:ext cx="2895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teevan children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7764" y="304800"/>
            <a:ext cx="402336" cy="40233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064252" y="304800"/>
            <a:ext cx="2898648" cy="402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953000" y="2113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rgbClr val="0070C0"/>
                </a:solidFill>
              </a:rPr>
              <a:t>For kids, by a kid – Bellevue Reporter</a:t>
            </a:r>
          </a:p>
          <a:p>
            <a:pPr>
              <a:spcAft>
                <a:spcPts val="100"/>
              </a:spcAft>
            </a:pPr>
            <a:r>
              <a:rPr lang="en-US" sz="1400" dirty="0">
                <a:solidFill>
                  <a:srgbClr val="00B050"/>
                </a:solidFill>
              </a:rPr>
              <a:t>www.bellevuereporter.com/community/207896681.html</a:t>
            </a:r>
            <a:endParaRPr lang="en-US" sz="1400" dirty="0" smtClean="0">
              <a:solidFill>
                <a:srgbClr val="00B050"/>
              </a:solidFill>
            </a:endParaRPr>
          </a:p>
          <a:p>
            <a:r>
              <a:rPr lang="en-US" sz="1400" dirty="0"/>
              <a:t>Griffin's mother, Jaime </a:t>
            </a:r>
            <a:r>
              <a:rPr lang="en-US" sz="1400" b="1" dirty="0"/>
              <a:t>Teevan</a:t>
            </a:r>
            <a:r>
              <a:rPr lang="en-US" sz="1400" dirty="0"/>
              <a:t>, said she first learned about Griffin's book when he was three months in to writing it. At the time, Griffin's teacher, ...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53000" y="3256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00"/>
              </a:spcAft>
            </a:pPr>
            <a:r>
              <a:rPr lang="en-US" sz="1600" u="sng" dirty="0">
                <a:solidFill>
                  <a:schemeClr val="accent4"/>
                </a:solidFill>
              </a:rPr>
              <a:t>Jaime </a:t>
            </a:r>
            <a:r>
              <a:rPr lang="en-US" sz="1600" b="1" u="sng" dirty="0">
                <a:solidFill>
                  <a:schemeClr val="accent4"/>
                </a:solidFill>
              </a:rPr>
              <a:t>Teevan</a:t>
            </a:r>
            <a:r>
              <a:rPr lang="en-US" sz="1600" u="sng" dirty="0">
                <a:solidFill>
                  <a:schemeClr val="accent4"/>
                </a:solidFill>
              </a:rPr>
              <a:t> – Wikipedia, the free encyclopedia</a:t>
            </a:r>
          </a:p>
          <a:p>
            <a:pPr lvl="0">
              <a:spcAft>
                <a:spcPts val="100"/>
              </a:spcAft>
            </a:pPr>
            <a:r>
              <a:rPr lang="en-US" sz="1400" dirty="0" smtClean="0">
                <a:solidFill>
                  <a:srgbClr val="00B050"/>
                </a:solidFill>
              </a:rPr>
              <a:t>en.wikipedia.org/wiki/</a:t>
            </a:r>
            <a:r>
              <a:rPr lang="en-US" sz="1400" dirty="0" err="1" smtClean="0">
                <a:solidFill>
                  <a:srgbClr val="00B050"/>
                </a:solidFill>
              </a:rPr>
              <a:t>Jaime_</a:t>
            </a:r>
            <a:r>
              <a:rPr lang="en-US" sz="1400" b="1" dirty="0" err="1" smtClean="0">
                <a:solidFill>
                  <a:srgbClr val="00B050"/>
                </a:solidFill>
              </a:rPr>
              <a:t>Teevan</a:t>
            </a:r>
            <a:endParaRPr lang="en-US" sz="1400" b="1" dirty="0">
              <a:solidFill>
                <a:srgbClr val="00B050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Jaime Teevan is a researcher at Microsoft Research and an affiliate professor at the University of Washington. She was named a Technology Review (TR35) 2009 Young ...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53000" y="4399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chemeClr val="accent4"/>
                </a:solidFill>
              </a:rPr>
              <a:t>Slow Searching: Attending a Conference with a Baby</a:t>
            </a:r>
          </a:p>
          <a:p>
            <a:pPr>
              <a:spcAft>
                <a:spcPts val="100"/>
              </a:spcAft>
            </a:pPr>
            <a:r>
              <a:rPr lang="en-US" sz="1400" dirty="0">
                <a:solidFill>
                  <a:srgbClr val="00B050"/>
                </a:solidFill>
              </a:rPr>
              <a:t>slowsearching.blogspot.com/.../attending-conference...with-baby.html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r>
              <a:rPr lang="en-US" sz="1400" dirty="0"/>
              <a:t>May 03, 2013 · Below are some things that I found made attending a conference alone with a baby a little easier for me. ... Jaime </a:t>
            </a:r>
            <a:r>
              <a:rPr lang="en-US" sz="1400" b="1" dirty="0"/>
              <a:t>Teevan</a:t>
            </a:r>
            <a:r>
              <a:rPr lang="en-US" sz="1400" dirty="0"/>
              <a:t> Pacific Northwest, </a:t>
            </a:r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953000" y="5542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rgbClr val="0070C0"/>
                </a:solidFill>
              </a:rPr>
              <a:t>Inside Microsoft Research – Home – TechNet Blog</a:t>
            </a:r>
          </a:p>
          <a:p>
            <a:pPr>
              <a:spcAft>
                <a:spcPts val="100"/>
              </a:spcAft>
            </a:pPr>
            <a:r>
              <a:rPr lang="en-US" sz="1400" dirty="0" smtClean="0">
                <a:solidFill>
                  <a:srgbClr val="00B050"/>
                </a:solidFill>
              </a:rPr>
              <a:t>blogs.technet.com/b/</a:t>
            </a:r>
            <a:r>
              <a:rPr lang="en-US" sz="1400" dirty="0" err="1" smtClean="0">
                <a:solidFill>
                  <a:srgbClr val="00B050"/>
                </a:solidFill>
              </a:rPr>
              <a:t>inside_microsoft_research</a:t>
            </a:r>
            <a:r>
              <a:rPr lang="en-US" sz="1400" dirty="0" smtClean="0">
                <a:solidFill>
                  <a:srgbClr val="00B050"/>
                </a:solidFill>
              </a:rPr>
              <a:t>/rss.aspx</a:t>
            </a:r>
          </a:p>
          <a:p>
            <a:pPr>
              <a:spcAft>
                <a:spcPts val="100"/>
              </a:spcAft>
            </a:pPr>
            <a:r>
              <a:rPr lang="en-US" sz="1400" dirty="0" smtClean="0"/>
              <a:t>Jaime </a:t>
            </a:r>
            <a:r>
              <a:rPr lang="en-US" sz="1400" b="1" dirty="0" smtClean="0"/>
              <a:t>Teevan</a:t>
            </a:r>
            <a:r>
              <a:rPr lang="en-US" sz="1400" dirty="0" smtClean="0"/>
              <a:t>, it seems, can do it all. Since joining Microsoft Research in 2006, ... Researcher </a:t>
            </a:r>
            <a:r>
              <a:rPr lang="en-US" sz="1400" b="1" dirty="0" smtClean="0"/>
              <a:t>Teevan</a:t>
            </a:r>
            <a:r>
              <a:rPr lang="en-US" sz="1400" dirty="0" smtClean="0"/>
              <a:t> Wins Borg Early Career Award. Posted by Rob Knies.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4953000" y="970667"/>
            <a:ext cx="6400800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1600" u="sng" dirty="0" smtClean="0">
                <a:solidFill>
                  <a:srgbClr val="0070C0"/>
                </a:solidFill>
              </a:rPr>
              <a:t>Jaime </a:t>
            </a:r>
            <a:r>
              <a:rPr lang="en-US" sz="1600" b="1" u="sng" dirty="0" smtClean="0">
                <a:solidFill>
                  <a:srgbClr val="0070C0"/>
                </a:solidFill>
              </a:rPr>
              <a:t>Teevan</a:t>
            </a:r>
            <a:r>
              <a:rPr lang="en-US" sz="1600" u="sng" dirty="0" smtClean="0">
                <a:solidFill>
                  <a:srgbClr val="0070C0"/>
                </a:solidFill>
              </a:rPr>
              <a:t>, Ph.D.</a:t>
            </a:r>
          </a:p>
          <a:p>
            <a:pPr>
              <a:spcAft>
                <a:spcPts val="100"/>
              </a:spcAft>
            </a:pPr>
            <a:r>
              <a:rPr lang="en-US" sz="1400" dirty="0" smtClean="0">
                <a:solidFill>
                  <a:srgbClr val="00B050"/>
                </a:solidFill>
              </a:rPr>
              <a:t>research.microsoft.com/en-us/um/people/</a:t>
            </a:r>
            <a:r>
              <a:rPr lang="en-US" sz="1400" b="1" dirty="0" smtClean="0">
                <a:solidFill>
                  <a:srgbClr val="00B050"/>
                </a:solidFill>
              </a:rPr>
              <a:t>teevan</a:t>
            </a:r>
            <a:r>
              <a:rPr lang="en-US" sz="1400" dirty="0" smtClean="0">
                <a:solidFill>
                  <a:srgbClr val="00B050"/>
                </a:solidFill>
              </a:rPr>
              <a:t>/publications</a:t>
            </a:r>
          </a:p>
          <a:p>
            <a:r>
              <a:rPr lang="en-US" sz="1400" dirty="0" smtClean="0"/>
              <a:t>Jaime </a:t>
            </a:r>
            <a:r>
              <a:rPr lang="en-US" sz="1400" b="1" dirty="0" smtClean="0"/>
              <a:t>Teevan</a:t>
            </a:r>
            <a:r>
              <a:rPr lang="en-US" sz="1400" dirty="0" smtClean="0"/>
              <a:t>, Ph.D. Researcher studying information retrieval and human computer interaction at Microsoft Research.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8688772" y="34066"/>
            <a:ext cx="12934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800600" y="152400"/>
            <a:ext cx="4191000" cy="647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2903511" y="1444559"/>
            <a:ext cx="2847952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2928972" y="5998733"/>
            <a:ext cx="2847952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 rot="20028315">
            <a:off x="3217733" y="3936188"/>
            <a:ext cx="2624126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9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CC8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CCC8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F8B6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F8B6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485901" y="1828800"/>
                <a:ext cx="6172199" cy="685800"/>
              </a:xfrm>
            </p:spPr>
            <p:txBody>
              <a:bodyPr>
                <a:noAutofit/>
              </a:bodyPr>
              <a:lstStyle/>
              <a:p>
                <a:pPr marL="0" lvl="1" indent="0" algn="ctr">
                  <a:spcBef>
                    <a:spcPts val="750"/>
                  </a:spcBef>
                  <a:buNone/>
                </a:pPr>
                <a:r>
                  <a:rPr lang="en-US" sz="3200" dirty="0">
                    <a:solidFill>
                      <a:srgbClr val="000000"/>
                    </a:solidFill>
                  </a:rPr>
                  <a:t>𝑇</a:t>
                </a:r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320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US" sz="3200" dirty="0"/>
              </a:p>
              <a:p>
                <a:pPr marL="514350" lvl="2" algn="ctr">
                  <a:spcBef>
                    <a:spcPts val="750"/>
                  </a:spcBef>
                </a:pPr>
                <a:endParaRPr lang="en-US" sz="3600" dirty="0"/>
              </a:p>
              <a:p>
                <a:pPr marL="342900" lvl="2" indent="0" algn="ctr">
                  <a:spcBef>
                    <a:spcPts val="750"/>
                  </a:spcBef>
                  <a:buNone/>
                </a:pPr>
                <a:endParaRPr lang="en-US" sz="3600" dirty="0" smtClean="0"/>
              </a:p>
              <a:p>
                <a:pPr marL="342900" lvl="1" indent="0" algn="ctr">
                  <a:buNone/>
                </a:pPr>
                <a:endParaRPr lang="en-US" sz="4000" dirty="0"/>
              </a:p>
              <a:p>
                <a:pPr lvl="1" algn="ctr"/>
                <a:endParaRPr lang="en-US" sz="4000" dirty="0" smtClean="0"/>
              </a:p>
              <a:p>
                <a:pPr algn="ctr"/>
                <a:endParaRPr lang="en-US" sz="4400" dirty="0" smtClean="0"/>
              </a:p>
              <a:p>
                <a:pPr algn="ctr"/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485901" y="1828800"/>
                <a:ext cx="6172199" cy="685800"/>
              </a:xfrm>
              <a:blipFill rotWithShape="1">
                <a:blip r:embed="rId3"/>
                <a:stretch>
                  <a:fillRect t="-7965" b="-19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194966" y="3048000"/>
                <a:ext cx="2441448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900" dirty="0"/>
                  <a:t>System-Centric </a:t>
                </a:r>
                <a:r>
                  <a:rPr lang="en-US" sz="1900" dirty="0" smtClean="0"/>
                  <a:t>Factors</a:t>
                </a:r>
                <a:endParaRPr lang="en-US" sz="1900" dirty="0"/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Search results change </a:t>
                </a:r>
                <a:r>
                  <a:rPr lang="en-US" dirty="0"/>
                  <a:t>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966" y="3048000"/>
                <a:ext cx="2441448" cy="938719"/>
              </a:xfrm>
              <a:prstGeom prst="rect">
                <a:avLst/>
              </a:prstGeom>
              <a:blipFill rotWithShape="1">
                <a:blip r:embed="rId4"/>
                <a:stretch>
                  <a:fillRect l="-2244" t="-3247" r="-1247" b="-9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876300" y="4559643"/>
            <a:ext cx="73914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Which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factors from 𝑇 impact user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interaction with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𝑆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2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and how? Which lead to the most user satisfaction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?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How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do changes to the result page (𝛿</a:t>
            </a:r>
            <a:r>
              <a:rPr lang="en-US" sz="1000" dirty="0">
                <a:solidFill>
                  <a:srgbClr val="000000"/>
                </a:solidFill>
                <a:latin typeface="+mj-lt"/>
              </a:rPr>
              <a:t>𝑆1→𝑆2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) impact users? Do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changes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improve or degrade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user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experience?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81200" y="3048000"/>
                <a:ext cx="2438400" cy="12395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900" dirty="0" smtClean="0"/>
                  <a:t>User-Centric Factors</a:t>
                </a:r>
                <a:endParaRPr lang="en-US" sz="1900" dirty="0"/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User issues query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 smtClean="0"/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User views results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User clicks result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2438400" cy="1239506"/>
              </a:xfrm>
              <a:prstGeom prst="rect">
                <a:avLst/>
              </a:prstGeom>
              <a:blipFill rotWithShape="1">
                <a:blip r:embed="rId5"/>
                <a:stretch>
                  <a:fillRect l="-2250" t="-2463" b="-5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 rot="18773637">
            <a:off x="3021997" y="2548528"/>
            <a:ext cx="860716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3518945">
            <a:off x="5722714" y="2569959"/>
            <a:ext cx="860716" cy="381000"/>
          </a:xfrm>
          <a:prstGeom prst="rightArrow">
            <a:avLst>
              <a:gd name="adj1" fmla="val 50000"/>
              <a:gd name="adj2" fmla="val 13414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5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months of log data from Bing</a:t>
            </a:r>
          </a:p>
          <a:p>
            <a:r>
              <a:rPr lang="en-US" dirty="0" smtClean="0"/>
              <a:t>Identify queries with a click and a return</a:t>
            </a:r>
          </a:p>
          <a:p>
            <a:pPr lvl="1"/>
            <a:r>
              <a:rPr lang="en-US" dirty="0" smtClean="0"/>
              <a:t>Filtered for bots, spam, outliers</a:t>
            </a:r>
          </a:p>
          <a:p>
            <a:pPr lvl="1"/>
            <a:r>
              <a:rPr lang="en-US" dirty="0" smtClean="0"/>
              <a:t>Adult</a:t>
            </a:r>
            <a:r>
              <a:rPr lang="en-US" dirty="0"/>
              <a:t> </a:t>
            </a:r>
            <a:r>
              <a:rPr lang="en-US" dirty="0" smtClean="0"/>
              <a:t>and navigational queries removed</a:t>
            </a:r>
          </a:p>
          <a:p>
            <a:endParaRPr lang="en-US" dirty="0" smtClean="0"/>
          </a:p>
          <a:p>
            <a:endParaRPr lang="en-US" sz="5400" dirty="0"/>
          </a:p>
          <a:p>
            <a:r>
              <a:rPr lang="en-US" dirty="0" smtClean="0"/>
              <a:t>Know results shown before and after click</a:t>
            </a:r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87190"/>
              </p:ext>
            </p:extLst>
          </p:nvPr>
        </p:nvGraphicFramePr>
        <p:xfrm>
          <a:off x="1905000" y="4069080"/>
          <a:ext cx="3866896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47800"/>
                <a:gridCol w="2419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Queries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8,863,684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17,154,920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1,658,931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36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2895</Words>
  <Application>Microsoft Office PowerPoint</Application>
  <PresentationFormat>On-screen Show (4:3)</PresentationFormat>
  <Paragraphs>496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Multi-Click Search Behavior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Specification</vt:lpstr>
      <vt:lpstr>Dataset</vt:lpstr>
      <vt:lpstr>Problem Specification</vt:lpstr>
      <vt:lpstr>Measures of Search Success</vt:lpstr>
      <vt:lpstr>Summary of Post-Click Behavior</vt:lpstr>
      <vt:lpstr>Problem Specification</vt:lpstr>
      <vt:lpstr>Measures of Result Change</vt:lpstr>
      <vt:lpstr>    Change = Slower Interaction</vt:lpstr>
      <vt:lpstr>    Change = More Abandonment</vt:lpstr>
      <vt:lpstr>    Change = Increased Satisfaction</vt:lpstr>
      <vt:lpstr>Post-Click Behavior with Change</vt:lpstr>
      <vt:lpstr>Questions?</vt:lpstr>
      <vt:lpstr>Clicks Progress Down Page</vt:lpstr>
      <vt:lpstr>Initial Click Position Matters</vt:lpstr>
      <vt:lpstr>Second Click Faster</vt:lpstr>
      <vt:lpstr>Clicks Oriented Around Initial Click</vt:lpstr>
      <vt:lpstr>Clicks Oriented Around Initial Click</vt:lpstr>
      <vt:lpstr>Clicks Oriented Around Initial Click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Multi-Click Search Behavior</dc:title>
  <dc:creator>Jaime Teevan</dc:creator>
  <cp:lastModifiedBy>Jaime Teevan</cp:lastModifiedBy>
  <cp:revision>56</cp:revision>
  <dcterms:created xsi:type="dcterms:W3CDTF">2006-08-16T00:00:00Z</dcterms:created>
  <dcterms:modified xsi:type="dcterms:W3CDTF">2014-07-15T23:37:15Z</dcterms:modified>
</cp:coreProperties>
</file>